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48"/>
  </p:notesMasterIdLst>
  <p:sldIdLst>
    <p:sldId id="1713" r:id="rId2"/>
    <p:sldId id="1736" r:id="rId3"/>
    <p:sldId id="1691" r:id="rId4"/>
    <p:sldId id="1630" r:id="rId5"/>
    <p:sldId id="459" r:id="rId6"/>
    <p:sldId id="318" r:id="rId7"/>
    <p:sldId id="1719" r:id="rId8"/>
    <p:sldId id="1735" r:id="rId9"/>
    <p:sldId id="1717" r:id="rId10"/>
    <p:sldId id="1720" r:id="rId11"/>
    <p:sldId id="1728" r:id="rId12"/>
    <p:sldId id="1714" r:id="rId13"/>
    <p:sldId id="1723" r:id="rId14"/>
    <p:sldId id="1724" r:id="rId15"/>
    <p:sldId id="1725" r:id="rId16"/>
    <p:sldId id="344" r:id="rId17"/>
    <p:sldId id="324" r:id="rId18"/>
    <p:sldId id="325" r:id="rId19"/>
    <p:sldId id="1731" r:id="rId20"/>
    <p:sldId id="1729" r:id="rId21"/>
    <p:sldId id="1704" r:id="rId22"/>
    <p:sldId id="327" r:id="rId23"/>
    <p:sldId id="1737" r:id="rId24"/>
    <p:sldId id="1732" r:id="rId25"/>
    <p:sldId id="329" r:id="rId26"/>
    <p:sldId id="328" r:id="rId27"/>
    <p:sldId id="1730" r:id="rId28"/>
    <p:sldId id="331" r:id="rId29"/>
    <p:sldId id="333" r:id="rId30"/>
    <p:sldId id="1734" r:id="rId31"/>
    <p:sldId id="332" r:id="rId32"/>
    <p:sldId id="1715" r:id="rId33"/>
    <p:sldId id="1685" r:id="rId34"/>
    <p:sldId id="1697" r:id="rId35"/>
    <p:sldId id="1676" r:id="rId36"/>
    <p:sldId id="1689" r:id="rId37"/>
    <p:sldId id="1686" r:id="rId38"/>
    <p:sldId id="1688" r:id="rId39"/>
    <p:sldId id="1698" r:id="rId40"/>
    <p:sldId id="1699" r:id="rId41"/>
    <p:sldId id="1645" r:id="rId42"/>
    <p:sldId id="1721" r:id="rId43"/>
    <p:sldId id="1701" r:id="rId44"/>
    <p:sldId id="1702" r:id="rId45"/>
    <p:sldId id="1722" r:id="rId46"/>
    <p:sldId id="1690" r:id="rId47"/>
  </p:sldIdLst>
  <p:sldSz cx="12192000" cy="6858000"/>
  <p:notesSz cx="51435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18" userDrawn="1">
          <p15:clr>
            <a:srgbClr val="A4A3A4"/>
          </p15:clr>
        </p15:guide>
        <p15:guide id="2" pos="3840" userDrawn="1">
          <p15:clr>
            <a:srgbClr val="A4A3A4"/>
          </p15:clr>
        </p15:guide>
        <p15:guide id="3" pos="257" userDrawn="1">
          <p15:clr>
            <a:srgbClr val="A4A3A4"/>
          </p15:clr>
        </p15:guide>
        <p15:guide id="4" orient="horz" pos="731" userDrawn="1">
          <p15:clr>
            <a:srgbClr val="A4A3A4"/>
          </p15:clr>
        </p15:guide>
        <p15:guide id="5" pos="166" userDrawn="1">
          <p15:clr>
            <a:srgbClr val="A4A3A4"/>
          </p15:clr>
        </p15:guide>
        <p15:guide id="6" orient="horz" pos="1321" userDrawn="1">
          <p15:clr>
            <a:srgbClr val="A4A3A4"/>
          </p15:clr>
        </p15:guide>
        <p15:guide id="7" orient="horz" pos="1570" userDrawn="1">
          <p15:clr>
            <a:srgbClr val="A4A3A4"/>
          </p15:clr>
        </p15:guide>
        <p15:guide id="8" orient="horz" pos="1979" userDrawn="1">
          <p15:clr>
            <a:srgbClr val="A4A3A4"/>
          </p15:clr>
        </p15:guide>
        <p15:guide id="9" orient="horz" pos="2205" userDrawn="1">
          <p15:clr>
            <a:srgbClr val="A4A3A4"/>
          </p15:clr>
        </p15:guide>
        <p15:guide id="10" orient="horz" pos="2659" userDrawn="1">
          <p15:clr>
            <a:srgbClr val="A4A3A4"/>
          </p15:clr>
        </p15:guide>
        <p15:guide id="11" orient="horz" pos="4133" userDrawn="1">
          <p15:clr>
            <a:srgbClr val="A4A3A4"/>
          </p15:clr>
        </p15:guide>
        <p15:guide id="12" pos="1028" userDrawn="1">
          <p15:clr>
            <a:srgbClr val="A4A3A4"/>
          </p15:clr>
        </p15:guide>
        <p15:guide id="13" pos="76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FE7721"/>
    <a:srgbClr val="FF8C5B"/>
    <a:srgbClr val="AB7942"/>
    <a:srgbClr val="929292"/>
    <a:srgbClr val="D5FC79"/>
    <a:srgbClr val="EBEBEB"/>
    <a:srgbClr val="F97520"/>
    <a:srgbClr val="FF8AD8"/>
    <a:srgbClr val="FF75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92"/>
    <p:restoredTop sz="86906"/>
  </p:normalViewPr>
  <p:slideViewPr>
    <p:cSldViewPr snapToGrid="0" showGuides="1">
      <p:cViewPr varScale="1">
        <p:scale>
          <a:sx n="127" d="100"/>
          <a:sy n="127" d="100"/>
        </p:scale>
        <p:origin x="512" y="176"/>
      </p:cViewPr>
      <p:guideLst>
        <p:guide orient="horz" pos="618"/>
        <p:guide pos="3840"/>
        <p:guide pos="257"/>
        <p:guide orient="horz" pos="731"/>
        <p:guide pos="166"/>
        <p:guide orient="horz" pos="1321"/>
        <p:guide orient="horz" pos="1570"/>
        <p:guide orient="horz" pos="1979"/>
        <p:guide orient="horz" pos="2205"/>
        <p:guide orient="horz" pos="2659"/>
        <p:guide orient="horz" pos="4133"/>
        <p:guide pos="1028"/>
        <p:guide pos="762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6/30/26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1CB94-4987-33C9-6164-DAC249B26D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E40AE-AAA5-6B44-815D-78628564837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B27DBEC-674A-D51A-09B1-6E00752EF761}"/>
              </a:ext>
            </a:extLst>
          </p:cNvPr>
          <p:cNvSpPr>
            <a:spLocks noGrp="1"/>
          </p:cNvSpPr>
          <p:nvPr>
            <p:ph type="body" idx="1"/>
          </p:nvPr>
        </p:nvSpPr>
        <p:spPr/>
        <p:txBody>
          <a:bodyPr/>
          <a:lstStyle/>
          <a:p>
            <a:r>
              <a:rPr lang="en-GB" dirty="0"/>
              <a:t>Welcome to the High Focus Without Distraction Webinar presented by Mark Tittley – The Productive Life</a:t>
            </a:r>
          </a:p>
        </p:txBody>
      </p:sp>
      <p:sp>
        <p:nvSpPr>
          <p:cNvPr id="4" name="Slide Number Placeholder 3">
            <a:extLst>
              <a:ext uri="{FF2B5EF4-FFF2-40B4-BE49-F238E27FC236}">
                <a16:creationId xmlns:a16="http://schemas.microsoft.com/office/drawing/2014/main" id="{0DEDF5A1-229D-6501-DFD0-E967FBA020AB}"/>
              </a:ext>
            </a:extLst>
          </p:cNvPr>
          <p:cNvSpPr>
            <a:spLocks noGrp="1"/>
          </p:cNvSpPr>
          <p:nvPr>
            <p:ph type="sldNum" sz="quarter" idx="5"/>
          </p:nvPr>
        </p:nvSpPr>
        <p:spPr/>
        <p:txBody>
          <a:bodyPr/>
          <a:lstStyle/>
          <a:p>
            <a:fld id="{CE5E9CC1-C706-0F49-92D6-E571CC5EEA8F}" type="slidenum">
              <a:rPr lang="en-US" smtClean="0"/>
              <a:t>1</a:t>
            </a:fld>
            <a:endParaRPr lang="en-US"/>
          </a:p>
        </p:txBody>
      </p:sp>
    </p:spTree>
    <p:extLst>
      <p:ext uri="{BB962C8B-B14F-4D97-AF65-F5344CB8AC3E}">
        <p14:creationId xmlns:p14="http://schemas.microsoft.com/office/powerpoint/2010/main" val="2819040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74540-B006-D82B-2B7C-21D9C7AEC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57AB1-19F5-4A45-419C-DD64D45B025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78988F-554A-420A-8BE5-AE618C2ADE82}"/>
              </a:ext>
            </a:extLst>
          </p:cNvPr>
          <p:cNvSpPr>
            <a:spLocks noGrp="1"/>
          </p:cNvSpPr>
          <p:nvPr>
            <p:ph type="body" idx="1"/>
          </p:nvPr>
        </p:nvSpPr>
        <p:spPr/>
        <p:txBody>
          <a:bodyPr/>
          <a:lstStyle/>
          <a:p>
            <a:r>
              <a:rPr lang="en-GB" b="1" dirty="0"/>
              <a:t>The Webinar Team: </a:t>
            </a:r>
            <a:r>
              <a:rPr lang="en-GB" b="0" dirty="0"/>
              <a:t>First some introduction, the team who has helped to pull off this webinar includes: Gerhardus Van Ben Bergh and Kyle Mitchell from Tread Films and Adam Cruickshank from The Birding Life.</a:t>
            </a:r>
          </a:p>
        </p:txBody>
      </p:sp>
      <p:sp>
        <p:nvSpPr>
          <p:cNvPr id="4" name="Slide Number Placeholder 3">
            <a:extLst>
              <a:ext uri="{FF2B5EF4-FFF2-40B4-BE49-F238E27FC236}">
                <a16:creationId xmlns:a16="http://schemas.microsoft.com/office/drawing/2014/main" id="{079649B1-6384-3389-778C-2070D39280C3}"/>
              </a:ext>
            </a:extLst>
          </p:cNvPr>
          <p:cNvSpPr>
            <a:spLocks noGrp="1"/>
          </p:cNvSpPr>
          <p:nvPr>
            <p:ph type="sldNum" sz="quarter" idx="5"/>
          </p:nvPr>
        </p:nvSpPr>
        <p:spPr/>
        <p:txBody>
          <a:bodyPr/>
          <a:lstStyle/>
          <a:p>
            <a:fld id="{990E41CF-4A21-AA47-9CC1-0E88A16452C8}" type="slidenum">
              <a:rPr lang="en-GB" smtClean="0"/>
              <a:t>2</a:t>
            </a:fld>
            <a:endParaRPr lang="en-GB"/>
          </a:p>
        </p:txBody>
      </p:sp>
    </p:spTree>
    <p:extLst>
      <p:ext uri="{BB962C8B-B14F-4D97-AF65-F5344CB8AC3E}">
        <p14:creationId xmlns:p14="http://schemas.microsoft.com/office/powerpoint/2010/main" val="2409170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E3DA-1CAB-59FA-C449-F1FDDF239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CE3F1-DDCA-94B1-4BB2-823C276F9D6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1D78CF9-9468-A8B0-547C-152A2ADD1E94}"/>
              </a:ext>
            </a:extLst>
          </p:cNvPr>
          <p:cNvSpPr>
            <a:spLocks noGrp="1"/>
          </p:cNvSpPr>
          <p:nvPr>
            <p:ph type="body" idx="1"/>
          </p:nvPr>
        </p:nvSpPr>
        <p:spPr/>
        <p:txBody>
          <a:bodyPr/>
          <a:lstStyle/>
          <a:p>
            <a:r>
              <a:rPr lang="en-GB" b="0" dirty="0"/>
              <a:t>Before I continue with introductions, a few quick housekeeping points to make sure we get the most out of our time together. First, please stay muted during the presentation to keep the audio clear. We’d love to see you during our intro section, so feel free to flick your cameras on, but feel free to switch them off later if that helps you focus.</a:t>
            </a:r>
          </a:p>
          <a:p>
            <a:r>
              <a:rPr lang="en-GB" b="0" dirty="0"/>
              <a:t>Regarding questions, please drop them in the chat as we go - Adam and Gerhardus are keeping an eye on those for us, and we will handle them in a dedicated Q&amp;A session later. Also, we will be sharing links in the chat throughout the night, so if you see a resource on the screen, check the chat to grab the link. Finally, you don’t need to worry about taking screenshots of the slides - we are recording this, and I’ll send out the video replay and the full presentation to you via email afterwards.</a:t>
            </a:r>
          </a:p>
        </p:txBody>
      </p:sp>
      <p:sp>
        <p:nvSpPr>
          <p:cNvPr id="4" name="Slide Number Placeholder 3">
            <a:extLst>
              <a:ext uri="{FF2B5EF4-FFF2-40B4-BE49-F238E27FC236}">
                <a16:creationId xmlns:a16="http://schemas.microsoft.com/office/drawing/2014/main" id="{C1E2D219-857F-E085-992C-A485AFCBFAE6}"/>
              </a:ext>
            </a:extLst>
          </p:cNvPr>
          <p:cNvSpPr>
            <a:spLocks noGrp="1"/>
          </p:cNvSpPr>
          <p:nvPr>
            <p:ph type="sldNum" sz="quarter" idx="5"/>
          </p:nvPr>
        </p:nvSpPr>
        <p:spPr/>
        <p:txBody>
          <a:bodyPr/>
          <a:lstStyle/>
          <a:p>
            <a:fld id="{990E41CF-4A21-AA47-9CC1-0E88A16452C8}" type="slidenum">
              <a:rPr lang="en-GB" smtClean="0"/>
              <a:t>3</a:t>
            </a:fld>
            <a:endParaRPr lang="en-GB"/>
          </a:p>
        </p:txBody>
      </p:sp>
    </p:spTree>
    <p:extLst>
      <p:ext uri="{BB962C8B-B14F-4D97-AF65-F5344CB8AC3E}">
        <p14:creationId xmlns:p14="http://schemas.microsoft.com/office/powerpoint/2010/main" val="992377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9F48-0596-B79D-A341-5F81E7C795C7}"/>
            </a:ext>
          </a:extLst>
        </p:cNvPr>
        <p:cNvGrpSpPr/>
        <p:nvPr/>
      </p:nvGrpSpPr>
      <p:grpSpPr>
        <a:xfrm>
          <a:off x="0" y="0"/>
          <a:ext cx="0" cy="0"/>
          <a:chOff x="0" y="0"/>
          <a:chExt cx="0" cy="0"/>
        </a:xfrm>
      </p:grpSpPr>
      <p:sp>
        <p:nvSpPr>
          <p:cNvPr id="46081" name="Rectangle 1026">
            <a:extLst>
              <a:ext uri="{FF2B5EF4-FFF2-40B4-BE49-F238E27FC236}">
                <a16:creationId xmlns:a16="http://schemas.microsoft.com/office/drawing/2014/main" id="{5B2DCF84-66AE-60D4-60F1-D1F42D6248B5}"/>
              </a:ext>
            </a:extLst>
          </p:cNvPr>
          <p:cNvSpPr>
            <a:spLocks noGrp="1" noRot="1" noChangeAspect="1" noChangeArrowheads="1" noTextEdit="1"/>
          </p:cNvSpPr>
          <p:nvPr>
            <p:ph type="sldImg"/>
          </p:nvPr>
        </p:nvSpPr>
        <p:spPr>
          <a:xfrm>
            <a:off x="393700" y="692150"/>
            <a:ext cx="6070600" cy="3416300"/>
          </a:xfrm>
          <a:ln/>
        </p:spPr>
        <p:txBody>
          <a:bodyPr/>
          <a:lstStyle/>
          <a:p>
            <a:endParaRPr lang="en-GB"/>
          </a:p>
        </p:txBody>
      </p:sp>
      <p:sp>
        <p:nvSpPr>
          <p:cNvPr id="46082" name="Rectangle 1027">
            <a:extLst>
              <a:ext uri="{FF2B5EF4-FFF2-40B4-BE49-F238E27FC236}">
                <a16:creationId xmlns:a16="http://schemas.microsoft.com/office/drawing/2014/main" id="{760BC280-006D-D92C-1760-1CC88B66F7D4}"/>
              </a:ext>
            </a:extLst>
          </p:cNvPr>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ZA" sz="2800"/>
              <a:t>I am a Productivity Coach who trains, coaches and mentors people, teams and organisations to be productive. I help people live a life that is balanced, purposeful, and free from the constant noise of "busyness.” </a:t>
            </a:r>
          </a:p>
          <a:p>
            <a:endParaRPr lang="en-ZA" sz="2800"/>
          </a:p>
        </p:txBody>
      </p:sp>
    </p:spTree>
    <p:extLst>
      <p:ext uri="{BB962C8B-B14F-4D97-AF65-F5344CB8AC3E}">
        <p14:creationId xmlns:p14="http://schemas.microsoft.com/office/powerpoint/2010/main" val="3260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 am married to Debbie and am the proud father of three “kids”: Keegan, Ashley and Drew. </a:t>
            </a:r>
            <a:endParaRPr lang="en-ZA"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057A588B-3F7E-0E48-9974-E41C7546B621}" type="slidenum">
              <a:rPr lang="en-GB" smtClean="0"/>
              <a:t>5</a:t>
            </a:fld>
            <a:endParaRPr lang="en-GB"/>
          </a:p>
        </p:txBody>
      </p:sp>
    </p:spTree>
    <p:extLst>
      <p:ext uri="{BB962C8B-B14F-4D97-AF65-F5344CB8AC3E}">
        <p14:creationId xmlns:p14="http://schemas.microsoft.com/office/powerpoint/2010/main" val="198764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Chat:</a:t>
            </a:r>
            <a:r>
              <a:rPr lang="en-GB" dirty="0"/>
              <a:t> Type your Name; where you’re joining from; and what steals your focus?</a:t>
            </a:r>
          </a:p>
          <a:p>
            <a:endParaRPr lang="en-GB" dirty="0"/>
          </a:p>
          <a:p>
            <a:endParaRPr lang="en-GB" dirty="0"/>
          </a:p>
        </p:txBody>
      </p:sp>
      <p:sp>
        <p:nvSpPr>
          <p:cNvPr id="4" name="Slide Number Placeholder 3"/>
          <p:cNvSpPr>
            <a:spLocks noGrp="1"/>
          </p:cNvSpPr>
          <p:nvPr>
            <p:ph type="sldNum" sz="quarter" idx="5"/>
          </p:nvPr>
        </p:nvSpPr>
        <p:spPr/>
        <p:txBody>
          <a:bodyPr/>
          <a:lstStyle/>
          <a:p>
            <a:fld id="{CE5E9CC1-C706-0F49-92D6-E571CC5EEA8F}" type="slidenum">
              <a:rPr lang="en-US" smtClean="0"/>
              <a:t>6</a:t>
            </a:fld>
            <a:endParaRPr lang="en-US"/>
          </a:p>
        </p:txBody>
      </p:sp>
    </p:spTree>
    <p:extLst>
      <p:ext uri="{BB962C8B-B14F-4D97-AF65-F5344CB8AC3E}">
        <p14:creationId xmlns:p14="http://schemas.microsoft.com/office/powerpoint/2010/main" val="4077462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7F1DF-D54F-AAD0-26D3-EA4B646AF8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D0AF0-0DBA-74EC-2AEB-DCF5E769C1E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B4E5AA3-5F40-1A51-457F-305EB9EB9481}"/>
              </a:ext>
            </a:extLst>
          </p:cNvPr>
          <p:cNvSpPr>
            <a:spLocks noGrp="1"/>
          </p:cNvSpPr>
          <p:nvPr>
            <p:ph type="body" idx="1"/>
          </p:nvPr>
        </p:nvSpPr>
        <p:spPr/>
        <p:txBody>
          <a:bodyPr/>
          <a:lstStyle/>
          <a:p>
            <a:r>
              <a:rPr lang="en-GB" dirty="0"/>
              <a:t>So, let’s get into it – and welcome again to the High Focus Without Distraction Webinar starting with a quick comment about each of the key words: Focus and Distraction!</a:t>
            </a:r>
          </a:p>
        </p:txBody>
      </p:sp>
      <p:sp>
        <p:nvSpPr>
          <p:cNvPr id="4" name="Slide Number Placeholder 3">
            <a:extLst>
              <a:ext uri="{FF2B5EF4-FFF2-40B4-BE49-F238E27FC236}">
                <a16:creationId xmlns:a16="http://schemas.microsoft.com/office/drawing/2014/main" id="{A82329AA-D5CD-6D81-60A3-11370C2703FC}"/>
              </a:ext>
            </a:extLst>
          </p:cNvPr>
          <p:cNvSpPr>
            <a:spLocks noGrp="1"/>
          </p:cNvSpPr>
          <p:nvPr>
            <p:ph type="sldNum" sz="quarter" idx="5"/>
          </p:nvPr>
        </p:nvSpPr>
        <p:spPr/>
        <p:txBody>
          <a:bodyPr/>
          <a:lstStyle/>
          <a:p>
            <a:fld id="{CE5E9CC1-C706-0F49-92D6-E571CC5EEA8F}" type="slidenum">
              <a:rPr lang="en-US" smtClean="0"/>
              <a:t>7</a:t>
            </a:fld>
            <a:endParaRPr lang="en-US"/>
          </a:p>
        </p:txBody>
      </p:sp>
    </p:spTree>
    <p:extLst>
      <p:ext uri="{BB962C8B-B14F-4D97-AF65-F5344CB8AC3E}">
        <p14:creationId xmlns:p14="http://schemas.microsoft.com/office/powerpoint/2010/main" val="402087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BB341-89C1-EACF-88B5-69DC56BCB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A056D-D8EE-487A-2280-C07535A66DA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3926577-9603-AAA6-D21C-BCD6E5CE8D1F}"/>
              </a:ext>
            </a:extLst>
          </p:cNvPr>
          <p:cNvSpPr>
            <a:spLocks noGrp="1"/>
          </p:cNvSpPr>
          <p:nvPr>
            <p:ph type="body" idx="1"/>
          </p:nvPr>
        </p:nvSpPr>
        <p:spPr/>
        <p:txBody>
          <a:bodyPr/>
          <a:lstStyle/>
          <a:p>
            <a:r>
              <a:rPr lang="en-US" sz="1600" dirty="0">
                <a:solidFill>
                  <a:srgbClr val="FFFFFF"/>
                </a:solidFill>
                <a:latin typeface="+mn-lt"/>
              </a:rPr>
              <a:t>Focus is not a trait or special ability: it's a set of choices! You choose where to place your focus and keep it there.</a:t>
            </a:r>
            <a:endParaRPr lang="en-GB" dirty="0"/>
          </a:p>
        </p:txBody>
      </p:sp>
      <p:sp>
        <p:nvSpPr>
          <p:cNvPr id="4" name="Slide Number Placeholder 3">
            <a:extLst>
              <a:ext uri="{FF2B5EF4-FFF2-40B4-BE49-F238E27FC236}">
                <a16:creationId xmlns:a16="http://schemas.microsoft.com/office/drawing/2014/main" id="{BF1F7F8E-A960-6E25-D7A7-3EB0FD85708D}"/>
              </a:ext>
            </a:extLst>
          </p:cNvPr>
          <p:cNvSpPr>
            <a:spLocks noGrp="1"/>
          </p:cNvSpPr>
          <p:nvPr>
            <p:ph type="sldNum" sz="quarter" idx="5"/>
          </p:nvPr>
        </p:nvSpPr>
        <p:spPr/>
        <p:txBody>
          <a:bodyPr/>
          <a:lstStyle/>
          <a:p>
            <a:fld id="{CE5E9CC1-C706-0F49-92D6-E571CC5EEA8F}" type="slidenum">
              <a:rPr lang="en-US" smtClean="0"/>
              <a:t>8</a:t>
            </a:fld>
            <a:endParaRPr lang="en-US"/>
          </a:p>
        </p:txBody>
      </p:sp>
    </p:spTree>
    <p:extLst>
      <p:ext uri="{BB962C8B-B14F-4D97-AF65-F5344CB8AC3E}">
        <p14:creationId xmlns:p14="http://schemas.microsoft.com/office/powerpoint/2010/main" val="970626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B7F54-C0B4-A09D-0DCC-1CEAC0D78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9B19B-3432-5D3E-C00D-F8162AA3518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787CE63-715B-CD66-F3C2-EC8B2E87253E}"/>
              </a:ext>
            </a:extLst>
          </p:cNvPr>
          <p:cNvSpPr>
            <a:spLocks noGrp="1"/>
          </p:cNvSpPr>
          <p:nvPr>
            <p:ph type="body" idx="1"/>
          </p:nvPr>
        </p:nvSpPr>
        <p:spPr/>
        <p:txBody>
          <a:bodyPr/>
          <a:lstStyle/>
          <a:p>
            <a:r>
              <a:rPr lang="en-US" sz="1600" dirty="0">
                <a:solidFill>
                  <a:srgbClr val="FFFFFF"/>
                </a:solidFill>
                <a:latin typeface="+mn-lt"/>
              </a:rPr>
              <a:t>Distraction Steals Twice: In the moment and later! It takes 23-mins to recover.</a:t>
            </a:r>
          </a:p>
          <a:p>
            <a:endParaRPr lang="en-GB" dirty="0"/>
          </a:p>
        </p:txBody>
      </p:sp>
      <p:sp>
        <p:nvSpPr>
          <p:cNvPr id="4" name="Slide Number Placeholder 3">
            <a:extLst>
              <a:ext uri="{FF2B5EF4-FFF2-40B4-BE49-F238E27FC236}">
                <a16:creationId xmlns:a16="http://schemas.microsoft.com/office/drawing/2014/main" id="{20FDD23E-4964-5EDF-3982-24AF8843D703}"/>
              </a:ext>
            </a:extLst>
          </p:cNvPr>
          <p:cNvSpPr>
            <a:spLocks noGrp="1"/>
          </p:cNvSpPr>
          <p:nvPr>
            <p:ph type="sldNum" sz="quarter" idx="5"/>
          </p:nvPr>
        </p:nvSpPr>
        <p:spPr/>
        <p:txBody>
          <a:bodyPr/>
          <a:lstStyle/>
          <a:p>
            <a:fld id="{CE5E9CC1-C706-0F49-92D6-E571CC5EEA8F}" type="slidenum">
              <a:rPr lang="en-US" smtClean="0"/>
              <a:t>9</a:t>
            </a:fld>
            <a:endParaRPr lang="en-US"/>
          </a:p>
        </p:txBody>
      </p:sp>
    </p:spTree>
    <p:extLst>
      <p:ext uri="{BB962C8B-B14F-4D97-AF65-F5344CB8AC3E}">
        <p14:creationId xmlns:p14="http://schemas.microsoft.com/office/powerpoint/2010/main" val="1801202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E81B7-F5B1-82CD-E958-B8BB044F1A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E3E09-AA8D-4287-98A9-EE7627994CF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84AC289-8CA1-E137-74DB-FAFA4C4E1188}"/>
              </a:ext>
            </a:extLst>
          </p:cNvPr>
          <p:cNvSpPr>
            <a:spLocks noGrp="1"/>
          </p:cNvSpPr>
          <p:nvPr>
            <p:ph type="body" idx="1"/>
          </p:nvPr>
        </p:nvSpPr>
        <p:spPr/>
        <p:txBody>
          <a:bodyPr/>
          <a:lstStyle/>
          <a:p>
            <a:pPr>
              <a:lnSpc>
                <a:spcPts val="4100"/>
              </a:lnSpc>
              <a:spcAft>
                <a:spcPts val="1200"/>
              </a:spcAft>
            </a:pPr>
            <a:r>
              <a:rPr lang="en-GB" b="1"/>
              <a:t>Overview: </a:t>
            </a:r>
            <a:r>
              <a:rPr lang="en-GB" b="0"/>
              <a:t>There are 3 Strategies to sustain High Focus Without Distraction: </a:t>
            </a:r>
            <a:r>
              <a:rPr lang="en-US" sz="1600" b="0">
                <a:solidFill>
                  <a:srgbClr val="FF751F"/>
                </a:solidFill>
                <a:effectLst>
                  <a:glow rad="63500">
                    <a:schemeClr val="tx1"/>
                  </a:glow>
                </a:effectLst>
                <a:latin typeface="Calibri" pitchFamily="34" charset="0"/>
                <a:cs typeface="Calibri" pitchFamily="34" charset="-120"/>
              </a:rPr>
              <a:t>(1) Select The Focus That Matches; (2) Choose The Work That Fits and (3) Stop The Distraction That Steals</a:t>
            </a:r>
            <a:r>
              <a:rPr lang="en-GB" sz="1600" b="0">
                <a:solidFill>
                  <a:srgbClr val="FF751F"/>
                </a:solidFill>
                <a:effectLst>
                  <a:glow rad="63500">
                    <a:schemeClr val="tx1"/>
                  </a:glow>
                </a:effectLst>
                <a:latin typeface="Calibri" pitchFamily="34" charset="0"/>
                <a:cs typeface="Calibri" pitchFamily="34" charset="-120"/>
              </a:rPr>
              <a:t>.</a:t>
            </a:r>
            <a:endParaRPr lang="en-US" sz="1600" b="0">
              <a:solidFill>
                <a:srgbClr val="FF751F"/>
              </a:solidFill>
              <a:effectLst>
                <a:glow rad="63500">
                  <a:schemeClr val="tx1"/>
                </a:glow>
              </a:effectLst>
              <a:latin typeface="Calibri" pitchFamily="34" charset="0"/>
              <a:cs typeface="Calibri" pitchFamily="34" charset="-120"/>
            </a:endParaRPr>
          </a:p>
        </p:txBody>
      </p:sp>
      <p:sp>
        <p:nvSpPr>
          <p:cNvPr id="4" name="Slide Number Placeholder 3">
            <a:extLst>
              <a:ext uri="{FF2B5EF4-FFF2-40B4-BE49-F238E27FC236}">
                <a16:creationId xmlns:a16="http://schemas.microsoft.com/office/drawing/2014/main" id="{E57F2735-7386-B369-43C4-86CDAEF3B21D}"/>
              </a:ext>
            </a:extLst>
          </p:cNvPr>
          <p:cNvSpPr>
            <a:spLocks noGrp="1"/>
          </p:cNvSpPr>
          <p:nvPr>
            <p:ph type="sldNum" sz="quarter" idx="5"/>
          </p:nvPr>
        </p:nvSpPr>
        <p:spPr/>
        <p:txBody>
          <a:bodyPr/>
          <a:lstStyle/>
          <a:p>
            <a:fld id="{CE5E9CC1-C706-0F49-92D6-E571CC5EEA8F}" type="slidenum">
              <a:rPr lang="en-US" smtClean="0"/>
              <a:t>10</a:t>
            </a:fld>
            <a:endParaRPr lang="en-US"/>
          </a:p>
        </p:txBody>
      </p:sp>
    </p:spTree>
    <p:extLst>
      <p:ext uri="{BB962C8B-B14F-4D97-AF65-F5344CB8AC3E}">
        <p14:creationId xmlns:p14="http://schemas.microsoft.com/office/powerpoint/2010/main" val="2088789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C3AA0-8E7E-5A6D-4F42-04ABECFB6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7E555-1361-3372-A9FF-982848106C8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8ACEB49-2FB1-9C86-25DB-10223C76C759}"/>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dirty="0"/>
              <a:t>The first strategy to sustain high focus without distraction: </a:t>
            </a:r>
            <a:r>
              <a:rPr lang="en-US" sz="1600" b="0" dirty="0">
                <a:solidFill>
                  <a:srgbClr val="FF751F"/>
                </a:solidFill>
                <a:effectLst>
                  <a:glow rad="63500">
                    <a:schemeClr val="tx1"/>
                  </a:glow>
                </a:effectLst>
                <a:latin typeface="Calibri" pitchFamily="34" charset="0"/>
                <a:cs typeface="Calibri" pitchFamily="34" charset="-120"/>
              </a:rPr>
              <a:t>(1) Select The Focus That Matches; </a:t>
            </a:r>
            <a:endParaRPr lang="en-GB" dirty="0"/>
          </a:p>
        </p:txBody>
      </p:sp>
      <p:sp>
        <p:nvSpPr>
          <p:cNvPr id="4" name="Slide Number Placeholder 3">
            <a:extLst>
              <a:ext uri="{FF2B5EF4-FFF2-40B4-BE49-F238E27FC236}">
                <a16:creationId xmlns:a16="http://schemas.microsoft.com/office/drawing/2014/main" id="{5F2D4A67-9230-2298-8048-EFB3906582B4}"/>
              </a:ext>
            </a:extLst>
          </p:cNvPr>
          <p:cNvSpPr>
            <a:spLocks noGrp="1"/>
          </p:cNvSpPr>
          <p:nvPr>
            <p:ph type="sldNum" sz="quarter" idx="5"/>
          </p:nvPr>
        </p:nvSpPr>
        <p:spPr/>
        <p:txBody>
          <a:bodyPr/>
          <a:lstStyle/>
          <a:p>
            <a:fld id="{CE5E9CC1-C706-0F49-92D6-E571CC5EEA8F}" type="slidenum">
              <a:rPr lang="en-US" smtClean="0"/>
              <a:t>11</a:t>
            </a:fld>
            <a:endParaRPr lang="en-US"/>
          </a:p>
        </p:txBody>
      </p:sp>
    </p:spTree>
    <p:extLst>
      <p:ext uri="{BB962C8B-B14F-4D97-AF65-F5344CB8AC3E}">
        <p14:creationId xmlns:p14="http://schemas.microsoft.com/office/powerpoint/2010/main" val="2147717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Lessons About Focus From Photography</a:t>
            </a:r>
          </a:p>
        </p:txBody>
      </p:sp>
      <p:sp>
        <p:nvSpPr>
          <p:cNvPr id="4" name="Slide Number Placeholder 3"/>
          <p:cNvSpPr>
            <a:spLocks noGrp="1"/>
          </p:cNvSpPr>
          <p:nvPr>
            <p:ph type="sldNum" sz="quarter" idx="5"/>
          </p:nvPr>
        </p:nvSpPr>
        <p:spPr/>
        <p:txBody>
          <a:bodyPr/>
          <a:lstStyle/>
          <a:p>
            <a:fld id="{CE5E9CC1-C706-0F49-92D6-E571CC5EEA8F}" type="slidenum">
              <a:rPr lang="en-US" smtClean="0"/>
              <a:t>12</a:t>
            </a:fld>
            <a:endParaRPr lang="en-US"/>
          </a:p>
        </p:txBody>
      </p:sp>
    </p:spTree>
    <p:extLst>
      <p:ext uri="{BB962C8B-B14F-4D97-AF65-F5344CB8AC3E}">
        <p14:creationId xmlns:p14="http://schemas.microsoft.com/office/powerpoint/2010/main" val="3536314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87B5A-8A5C-15DA-10E7-979A2AE529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81F98-E1DD-4FC4-D087-DECA24278B6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54918B-EBCA-F42B-87EC-D656A0CD74FC}"/>
              </a:ext>
            </a:extLst>
          </p:cNvPr>
          <p:cNvSpPr>
            <a:spLocks noGrp="1"/>
          </p:cNvSpPr>
          <p:nvPr>
            <p:ph type="body" idx="1"/>
          </p:nvPr>
        </p:nvSpPr>
        <p:spPr/>
        <p:txBody>
          <a:bodyPr/>
          <a:lstStyle/>
          <a:p>
            <a:r>
              <a:rPr lang="en-ZA" b="1"/>
              <a:t>A. Choose The Right Zoom</a:t>
            </a:r>
          </a:p>
          <a:p>
            <a:r>
              <a:rPr lang="en-ZA"/>
              <a:t>When I am out birding with my Canon 7D and the 100-400mm zoom lens, I can feel the difference between being scattered and being locked in. If the bush is alive with movement and I keep swinging the lens from one rustle to the next, I end up seeing everything and capturing nothing - my attention is wide, but shallow. The moment I choose to Zoom In, I stop scanning and commit to one bird, one perch, one gap in the reeds, and I work the scene. Other times, the opposite is true - I have zoomed in too hard, I am tracking a bird through branches, and I start missing what the light and background are doing. Then I deliberately Zoom Out, back the focal length off, step back with my eyes, re-check the whole frame and the story of the moment, and only then do I tighten back in to take the shot that actually matters.</a:t>
            </a:r>
            <a:endParaRPr lang="en-ZA" b="1"/>
          </a:p>
          <a:p>
            <a:r>
              <a:rPr lang="en-ZA" b="1"/>
              <a:t>Photography springboard:</a:t>
            </a:r>
            <a:r>
              <a:rPr lang="en-ZA"/>
              <a:t> If you’re too zoomed in, you lose context. If you’re too zoomed out, you never capture the subject.</a:t>
            </a:r>
          </a:p>
          <a:p>
            <a:r>
              <a:rPr lang="en-ZA" b="1"/>
              <a:t>Real-life move:</a:t>
            </a:r>
            <a:r>
              <a:rPr lang="en-ZA"/>
              <a:t> When you feel scattered, zoom in to one next action. When you feel stuck, zoom out to re-clarify the objective and why it matters.</a:t>
            </a:r>
          </a:p>
          <a:p>
            <a:r>
              <a:rPr lang="en-ZA" b="1"/>
              <a:t>Simple line:</a:t>
            </a:r>
            <a:r>
              <a:rPr lang="en-ZA"/>
              <a:t> Wrong zoom creates either overwhelm (too wide) or anxiety (too tight).</a:t>
            </a:r>
          </a:p>
          <a:p>
            <a:r>
              <a:rPr lang="en-US"/>
              <a:t>ZOOM IN: Spotlight Focus vs ZOOM OUT: Floodlight Focus: Close vs Far; Narrow vs Wide; Today vs Tomorrow; This Year vs Next Year</a:t>
            </a:r>
          </a:p>
          <a:p>
            <a:endParaRPr lang="en-US"/>
          </a:p>
          <a:p>
            <a:endParaRPr lang="en-US"/>
          </a:p>
          <a:p>
            <a:endParaRPr lang="en-US"/>
          </a:p>
        </p:txBody>
      </p:sp>
      <p:sp>
        <p:nvSpPr>
          <p:cNvPr id="4" name="Slide Number Placeholder 3">
            <a:extLst>
              <a:ext uri="{FF2B5EF4-FFF2-40B4-BE49-F238E27FC236}">
                <a16:creationId xmlns:a16="http://schemas.microsoft.com/office/drawing/2014/main" id="{A5BB3E11-D1E1-96E5-BBF7-EDD4CFE6AF82}"/>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925327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34CB0-84DA-3666-B782-985928CB9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91B0D5-FD8D-FF92-539C-8EB99DA4F98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4B186F1-540C-2005-3809-B73AF5C63FEA}"/>
              </a:ext>
            </a:extLst>
          </p:cNvPr>
          <p:cNvSpPr>
            <a:spLocks noGrp="1"/>
          </p:cNvSpPr>
          <p:nvPr>
            <p:ph type="body" idx="1"/>
          </p:nvPr>
        </p:nvSpPr>
        <p:spPr/>
        <p:txBody>
          <a:bodyPr/>
          <a:lstStyle/>
          <a:p>
            <a:r>
              <a:rPr lang="en-ZA" b="1"/>
              <a:t>B. Separate Deciding From Doing</a:t>
            </a:r>
          </a:p>
          <a:p>
            <a:r>
              <a:rPr lang="en-ZA"/>
              <a:t>In the field, I have learned about locking in my focus so I don’t miss a shot. I see this most clearly when I want the bird to be sharp but not centered in the frame - like a kingfisher sitting on a branch above a stream, poised to dive. If I half-press the shutter to focus and then I recompose to place the kingfisher </a:t>
            </a:r>
            <a:r>
              <a:rPr lang="en-ZA" err="1"/>
              <a:t>off-center</a:t>
            </a:r>
            <a:r>
              <a:rPr lang="en-ZA"/>
              <a:t>, the moment I press the shutter fully the camera often re-focuses on the river, the bank, or the vegetation with stronger contrast - and the bird I cared about is suddenly soft and the shot is ruined. That is where back-button focus is a gift. I use the back button to lock focus on the bird’s eye, then I can move the camera to compose the frame the way I want, and when I press the shutter it only takes the shot - it does not go hunting for a new focus point.</a:t>
            </a:r>
            <a:endParaRPr lang="en-ZA" b="1"/>
          </a:p>
          <a:p>
            <a:r>
              <a:rPr lang="en-ZA" b="1"/>
              <a:t>Photography springboard:</a:t>
            </a:r>
            <a:r>
              <a:rPr lang="en-ZA"/>
              <a:t> Back-button focus separates “lock focus” from “take the shot”.</a:t>
            </a:r>
          </a:p>
          <a:p>
            <a:r>
              <a:rPr lang="en-ZA" b="1"/>
              <a:t>Real-life move:</a:t>
            </a:r>
            <a:r>
              <a:rPr lang="en-ZA"/>
              <a:t> Before you start a focus block, decide: (a) the subject, (b) the next step, (c) what “done” looks like. Then execute without re-deciding.</a:t>
            </a:r>
          </a:p>
          <a:p>
            <a:r>
              <a:rPr lang="en-ZA" b="1"/>
              <a:t>Simple line:</a:t>
            </a:r>
            <a:r>
              <a:rPr lang="en-ZA"/>
              <a:t> Most people don’t lose focus - they keep re-deciding.</a:t>
            </a:r>
          </a:p>
          <a:p>
            <a:endParaRPr lang="en-US"/>
          </a:p>
        </p:txBody>
      </p:sp>
      <p:sp>
        <p:nvSpPr>
          <p:cNvPr id="4" name="Slide Number Placeholder 3">
            <a:extLst>
              <a:ext uri="{FF2B5EF4-FFF2-40B4-BE49-F238E27FC236}">
                <a16:creationId xmlns:a16="http://schemas.microsoft.com/office/drawing/2014/main" id="{B2AECC96-C76B-1201-1F77-1D7BB20440D4}"/>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470262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6B188-131C-D659-D089-2E0277B9F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538E5-00B2-33EC-CC26-4F851A9E60F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847662A-A113-E5A7-ED10-A22AA20EB241}"/>
              </a:ext>
            </a:extLst>
          </p:cNvPr>
          <p:cNvSpPr>
            <a:spLocks noGrp="1"/>
          </p:cNvSpPr>
          <p:nvPr>
            <p:ph type="body" idx="1"/>
          </p:nvPr>
        </p:nvSpPr>
        <p:spPr/>
        <p:txBody>
          <a:bodyPr/>
          <a:lstStyle/>
          <a:p>
            <a:r>
              <a:rPr lang="en-ZA" b="1"/>
              <a:t>C. Start Close, Then Extend Far</a:t>
            </a:r>
          </a:p>
          <a:p>
            <a:r>
              <a:rPr lang="en-ZA"/>
              <a:t>There is a frustration that I experience when I am trying to take a photo of a raptor flying in the sky and my camera will “hunt” as it tries to lock focus on the bird - especially at longer focal lengths when the bird is far and the lens has too much searching to do. If I lift the camera and try to go straight from nothing to a distant subject, the focus can sweep back and forth and I lose precious seconds. So I use a small field trick - I start close. I will focus on a nearby branch, a reed, a rock, or even the edge of a tree trunk that is roughly the same distance as the bird. Once the lens is “in the </a:t>
            </a:r>
            <a:r>
              <a:rPr lang="en-ZA" err="1"/>
              <a:t>neighborhood</a:t>
            </a:r>
            <a:r>
              <a:rPr lang="en-ZA"/>
              <a:t>,” it can extend out and lock much faster when I move the point onto the bird. It feels like I am giving the camera an anchor point so it does not panic. Practically, this is how I stop missing shots - I do not demand perfect focus from chaos, I give the system something controllable first, and then I reach for the bigger target.</a:t>
            </a:r>
            <a:endParaRPr lang="en-ZA" b="1"/>
          </a:p>
          <a:p>
            <a:r>
              <a:rPr lang="en-ZA" b="1"/>
              <a:t>Photography springboard:</a:t>
            </a:r>
            <a:r>
              <a:rPr lang="en-ZA"/>
              <a:t> When the camera hunts, focusing on something closer first helps it lock and then extend.</a:t>
            </a:r>
          </a:p>
          <a:p>
            <a:r>
              <a:rPr lang="en-ZA" b="1"/>
              <a:t>Real-life move:</a:t>
            </a:r>
            <a:r>
              <a:rPr lang="en-ZA"/>
              <a:t> When you can’t start, pick the closest controllable step (open doc, write heading, send the first line), then build out toward the bigger target.</a:t>
            </a:r>
          </a:p>
          <a:p>
            <a:r>
              <a:rPr lang="en-ZA" b="1"/>
              <a:t>Simple line:</a:t>
            </a:r>
            <a:r>
              <a:rPr lang="en-ZA"/>
              <a:t> Momentum often comes from proximity, not motivation.</a:t>
            </a:r>
          </a:p>
          <a:p>
            <a:endParaRPr lang="en-US"/>
          </a:p>
        </p:txBody>
      </p:sp>
      <p:sp>
        <p:nvSpPr>
          <p:cNvPr id="4" name="Slide Number Placeholder 3">
            <a:extLst>
              <a:ext uri="{FF2B5EF4-FFF2-40B4-BE49-F238E27FC236}">
                <a16:creationId xmlns:a16="http://schemas.microsoft.com/office/drawing/2014/main" id="{B478EB0F-2A12-2B1A-E061-0C27B64BA37A}"/>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34109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1340A-A0FC-B5DE-BC27-62026CF6C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A9E94-7E21-C509-6145-8AAA2390C13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86C67C7-A50D-7027-4BE6-EFD3A38A0C35}"/>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1"/>
              <a:t>Summary: </a:t>
            </a:r>
            <a:r>
              <a:rPr lang="en-US"/>
              <a:t>The 3 Focus Moves: (A) Choose your focus distance (</a:t>
            </a:r>
            <a:r>
              <a:rPr lang="en-US" sz="1600" b="0">
                <a:solidFill>
                  <a:schemeClr val="bg1"/>
                </a:solidFill>
                <a:effectLst>
                  <a:glow rad="114300">
                    <a:schemeClr val="tx1"/>
                  </a:glow>
                </a:effectLst>
                <a:latin typeface="Calibri" pitchFamily="34" charset="0"/>
                <a:ea typeface="Calibri" pitchFamily="34" charset="-122"/>
                <a:cs typeface="Calibri" pitchFamily="34" charset="-120"/>
              </a:rPr>
              <a:t>Zoom in to one next action or zoom out to see the big picture); (B) Separate Deciding From Doing (Decide the subject, next step, and what done looks like, Then execute); (C) Focus Close Then Extend (Pick the closest step, then build toward the bigger target). </a:t>
            </a:r>
            <a:r>
              <a:rPr lang="en-US" sz="1600" b="0" i="0">
                <a:solidFill>
                  <a:srgbClr val="FF751F"/>
                </a:solidFill>
                <a:effectLst>
                  <a:glow rad="127000">
                    <a:schemeClr val="tx1"/>
                  </a:glow>
                </a:effectLst>
                <a:latin typeface="Calibri" pitchFamily="34" charset="0"/>
                <a:ea typeface="Calibri" pitchFamily="34" charset="-122"/>
                <a:cs typeface="Calibri" pitchFamily="34" charset="-120"/>
              </a:rPr>
              <a:t>Choose your focus. Lock before you start. Start close and reach far.</a:t>
            </a:r>
            <a:endParaRPr lang="en-US" sz="1600" b="0" i="0">
              <a:solidFill>
                <a:schemeClr val="bg1"/>
              </a:solidFill>
              <a:effectLst>
                <a:glow rad="114300">
                  <a:schemeClr val="tx1"/>
                </a:glow>
              </a:effectLst>
            </a:endParaRPr>
          </a:p>
        </p:txBody>
      </p:sp>
      <p:sp>
        <p:nvSpPr>
          <p:cNvPr id="4" name="Slide Number Placeholder 3">
            <a:extLst>
              <a:ext uri="{FF2B5EF4-FFF2-40B4-BE49-F238E27FC236}">
                <a16:creationId xmlns:a16="http://schemas.microsoft.com/office/drawing/2014/main" id="{F4D29A60-8D49-85BA-AB71-00E931500808}"/>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280755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ts val="3620"/>
              </a:lnSpc>
            </a:pPr>
            <a:r>
              <a:rPr lang="en-ZA" b="1" dirty="0"/>
              <a:t>Reflect: </a:t>
            </a:r>
            <a:r>
              <a:rPr lang="en-US" sz="1600" b="0" dirty="0">
                <a:solidFill>
                  <a:srgbClr val="FFFFFF"/>
                </a:solidFill>
                <a:effectLst>
                  <a:glow rad="101600">
                    <a:schemeClr val="tx1">
                      <a:alpha val="90000"/>
                    </a:schemeClr>
                  </a:glow>
                </a:effectLst>
              </a:rPr>
              <a:t>Think of something on your radar for tomorrow and ask:</a:t>
            </a:r>
            <a:br>
              <a:rPr lang="en-US" sz="1600" b="0" dirty="0">
                <a:solidFill>
                  <a:srgbClr val="FFFFFF"/>
                </a:solidFill>
                <a:effectLst>
                  <a:glow rad="101600">
                    <a:schemeClr val="tx1">
                      <a:alpha val="90000"/>
                    </a:schemeClr>
                  </a:glow>
                </a:effectLst>
              </a:rPr>
            </a:br>
            <a:r>
              <a:rPr lang="en-US" sz="1600" b="0" dirty="0">
                <a:solidFill>
                  <a:srgbClr val="FFFFFF"/>
                </a:solidFill>
                <a:effectLst>
                  <a:glow rad="101600">
                    <a:schemeClr val="tx1">
                      <a:alpha val="90000"/>
                    </a:schemeClr>
                  </a:glow>
                </a:effectLst>
              </a:rPr>
              <a:t> (1) What focus do I need?</a:t>
            </a:r>
          </a:p>
          <a:p>
            <a:pPr>
              <a:lnSpc>
                <a:spcPts val="3620"/>
              </a:lnSpc>
            </a:pPr>
            <a:r>
              <a:rPr lang="en-US" sz="1600" b="0" dirty="0">
                <a:solidFill>
                  <a:srgbClr val="FFFFFF"/>
                </a:solidFill>
                <a:effectLst>
                  <a:glow rad="101600">
                    <a:schemeClr val="tx1">
                      <a:alpha val="90000"/>
                    </a:schemeClr>
                  </a:glow>
                </a:effectLst>
              </a:rPr>
              <a:t>(2) What does done look like?</a:t>
            </a:r>
          </a:p>
          <a:p>
            <a:pPr>
              <a:lnSpc>
                <a:spcPts val="3620"/>
              </a:lnSpc>
            </a:pPr>
            <a:r>
              <a:rPr lang="en-US" sz="1600" b="0" dirty="0">
                <a:solidFill>
                  <a:srgbClr val="FFFFFF"/>
                </a:solidFill>
                <a:effectLst>
                  <a:glow rad="101600">
                    <a:schemeClr val="tx1">
                      <a:alpha val="90000"/>
                    </a:schemeClr>
                  </a:glow>
                </a:effectLst>
              </a:rPr>
              <a:t>(3) What is the next action?</a:t>
            </a:r>
          </a:p>
          <a:p>
            <a:pPr>
              <a:lnSpc>
                <a:spcPts val="3620"/>
              </a:lnSpc>
            </a:pPr>
            <a:endParaRPr lang="en-US" sz="1600" b="0" dirty="0">
              <a:effectLst>
                <a:glow rad="101600">
                  <a:schemeClr val="tx1">
                    <a:alpha val="90000"/>
                  </a:schemeClr>
                </a:glow>
              </a:effectLst>
            </a:endParaRPr>
          </a:p>
          <a:p>
            <a:endParaRPr lang="en-GB" b="0" dirty="0"/>
          </a:p>
        </p:txBody>
      </p:sp>
      <p:sp>
        <p:nvSpPr>
          <p:cNvPr id="4" name="Slide Number Placeholder 3"/>
          <p:cNvSpPr>
            <a:spLocks noGrp="1"/>
          </p:cNvSpPr>
          <p:nvPr>
            <p:ph type="sldNum" sz="quarter" idx="5"/>
          </p:nvPr>
        </p:nvSpPr>
        <p:spPr/>
        <p:txBody>
          <a:bodyPr/>
          <a:lstStyle/>
          <a:p>
            <a:fld id="{CE5E9CC1-C706-0F49-92D6-E571CC5EEA8F}" type="slidenum">
              <a:rPr lang="en-US" smtClean="0"/>
              <a:t>17</a:t>
            </a:fld>
            <a:endParaRPr lang="en-US"/>
          </a:p>
        </p:txBody>
      </p:sp>
    </p:spTree>
    <p:extLst>
      <p:ext uri="{BB962C8B-B14F-4D97-AF65-F5344CB8AC3E}">
        <p14:creationId xmlns:p14="http://schemas.microsoft.com/office/powerpoint/2010/main" val="20575957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3620"/>
              </a:lnSpc>
            </a:pPr>
            <a:r>
              <a:rPr lang="en-ZA" b="1" dirty="0"/>
              <a:t>Chat: </a:t>
            </a:r>
            <a:r>
              <a:rPr lang="en-ZA" b="0" dirty="0"/>
              <a:t>Share in the chat the task you must get done tomorrow, the kind of focus you need and the one thing you must get done!</a:t>
            </a:r>
            <a:endParaRPr lang="en-US" sz="1600" b="0" dirty="0">
              <a:effectLst>
                <a:glow rad="101600">
                  <a:schemeClr val="tx1">
                    <a:alpha val="90000"/>
                  </a:schemeClr>
                </a:glow>
              </a:effectLst>
            </a:endParaRPr>
          </a:p>
          <a:p>
            <a:endParaRPr lang="en-GB" b="0" dirty="0"/>
          </a:p>
          <a:p>
            <a:endParaRPr lang="en-GB" dirty="0"/>
          </a:p>
        </p:txBody>
      </p:sp>
      <p:sp>
        <p:nvSpPr>
          <p:cNvPr id="4" name="Slide Number Placeholder 3"/>
          <p:cNvSpPr>
            <a:spLocks noGrp="1"/>
          </p:cNvSpPr>
          <p:nvPr>
            <p:ph type="sldNum" sz="quarter" idx="5"/>
          </p:nvPr>
        </p:nvSpPr>
        <p:spPr/>
        <p:txBody>
          <a:bodyPr/>
          <a:lstStyle/>
          <a:p>
            <a:fld id="{CE5E9CC1-C706-0F49-92D6-E571CC5EEA8F}" type="slidenum">
              <a:rPr lang="en-US" smtClean="0"/>
              <a:t>18</a:t>
            </a:fld>
            <a:endParaRPr lang="en-US"/>
          </a:p>
        </p:txBody>
      </p:sp>
    </p:spTree>
    <p:extLst>
      <p:ext uri="{BB962C8B-B14F-4D97-AF65-F5344CB8AC3E}">
        <p14:creationId xmlns:p14="http://schemas.microsoft.com/office/powerpoint/2010/main" val="5223828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21ED1-FE02-587B-AECA-5CBAFFA66A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099CA-4416-28DF-F515-EC29EB461F0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97A9BA5-89E4-C438-4AF8-6A13F489A8B6}"/>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ZA" b="1"/>
              <a:t>Download: The 6 Focus Modes Handout. Link: </a:t>
            </a:r>
            <a:r>
              <a:rPr lang="en-ZA" b="0"/>
              <a:t>https://</a:t>
            </a:r>
            <a:r>
              <a:rPr lang="en-ZA" sz="1600" kern="1200" err="1">
                <a:solidFill>
                  <a:srgbClr val="FFFF00"/>
                </a:solidFill>
                <a:effectLst>
                  <a:glow rad="150622">
                    <a:schemeClr val="tx1"/>
                  </a:glow>
                </a:effectLst>
                <a:latin typeface="+mn-lt"/>
                <a:ea typeface="+mn-ea"/>
                <a:cs typeface="+mn-cs"/>
              </a:rPr>
              <a:t>tinyurl.com</a:t>
            </a:r>
            <a:r>
              <a:rPr lang="en-ZA" sz="1600" kern="1200">
                <a:solidFill>
                  <a:srgbClr val="FFFF00"/>
                </a:solidFill>
                <a:effectLst>
                  <a:glow rad="150622">
                    <a:schemeClr val="tx1"/>
                  </a:glow>
                </a:effectLst>
                <a:latin typeface="+mn-lt"/>
                <a:ea typeface="+mn-ea"/>
                <a:cs typeface="+mn-cs"/>
              </a:rPr>
              <a:t>/</a:t>
            </a:r>
            <a:r>
              <a:rPr lang="en-ZA" sz="1600" kern="1200" err="1">
                <a:solidFill>
                  <a:srgbClr val="FFFF00"/>
                </a:solidFill>
                <a:effectLst>
                  <a:glow rad="150622">
                    <a:schemeClr val="tx1"/>
                  </a:glow>
                </a:effectLst>
                <a:latin typeface="+mn-lt"/>
                <a:ea typeface="+mn-ea"/>
                <a:cs typeface="+mn-cs"/>
              </a:rPr>
              <a:t>FocusModes</a:t>
            </a:r>
            <a:endParaRPr lang="en-ZA" sz="1600" kern="1200">
              <a:solidFill>
                <a:srgbClr val="FFFF00"/>
              </a:solidFill>
              <a:effectLst>
                <a:glow rad="150622">
                  <a:schemeClr val="tx1"/>
                </a:glow>
              </a:effectLst>
              <a:latin typeface="+mn-lt"/>
              <a:ea typeface="+mn-ea"/>
              <a:cs typeface="+mn-cs"/>
            </a:endParaRPr>
          </a:p>
        </p:txBody>
      </p:sp>
      <p:sp>
        <p:nvSpPr>
          <p:cNvPr id="4" name="Slide Number Placeholder 3">
            <a:extLst>
              <a:ext uri="{FF2B5EF4-FFF2-40B4-BE49-F238E27FC236}">
                <a16:creationId xmlns:a16="http://schemas.microsoft.com/office/drawing/2014/main" id="{7F53E6F7-9932-CFB7-17F3-E0570692F8CE}"/>
              </a:ext>
            </a:extLst>
          </p:cNvPr>
          <p:cNvSpPr>
            <a:spLocks noGrp="1"/>
          </p:cNvSpPr>
          <p:nvPr>
            <p:ph type="sldNum" sz="quarter" idx="5"/>
          </p:nvPr>
        </p:nvSpPr>
        <p:spPr/>
        <p:txBody>
          <a:bodyPr/>
          <a:lstStyle/>
          <a:p>
            <a:fld id="{CE5E9CC1-C706-0F49-92D6-E571CC5EEA8F}" type="slidenum">
              <a:rPr lang="en-US" smtClean="0"/>
              <a:t>19</a:t>
            </a:fld>
            <a:endParaRPr lang="en-US"/>
          </a:p>
        </p:txBody>
      </p:sp>
    </p:spTree>
    <p:extLst>
      <p:ext uri="{BB962C8B-B14F-4D97-AF65-F5344CB8AC3E}">
        <p14:creationId xmlns:p14="http://schemas.microsoft.com/office/powerpoint/2010/main" val="3194264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8790C-BF74-284D-2941-CE7EC4777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9FD63-7F4C-EF44-A543-9625141703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28871D-140E-81EB-AD0F-FA31EE2B62D9}"/>
              </a:ext>
            </a:extLst>
          </p:cNvPr>
          <p:cNvSpPr>
            <a:spLocks noGrp="1"/>
          </p:cNvSpPr>
          <p:nvPr>
            <p:ph type="body" idx="1"/>
          </p:nvPr>
        </p:nvSpPr>
        <p:spPr/>
        <p:txBody>
          <a:bodyPr/>
          <a:lstStyle/>
          <a:p>
            <a:r>
              <a:rPr lang="en-GB" dirty="0"/>
              <a:t>The second strategy to sustain high focus without distraction is: (2) Choose the work that fits.</a:t>
            </a:r>
          </a:p>
        </p:txBody>
      </p:sp>
      <p:sp>
        <p:nvSpPr>
          <p:cNvPr id="4" name="Slide Number Placeholder 3">
            <a:extLst>
              <a:ext uri="{FF2B5EF4-FFF2-40B4-BE49-F238E27FC236}">
                <a16:creationId xmlns:a16="http://schemas.microsoft.com/office/drawing/2014/main" id="{B74F9626-B1E4-4F7E-50C1-6D2A78DE5E7B}"/>
              </a:ext>
            </a:extLst>
          </p:cNvPr>
          <p:cNvSpPr>
            <a:spLocks noGrp="1"/>
          </p:cNvSpPr>
          <p:nvPr>
            <p:ph type="sldNum" sz="quarter" idx="5"/>
          </p:nvPr>
        </p:nvSpPr>
        <p:spPr/>
        <p:txBody>
          <a:bodyPr/>
          <a:lstStyle/>
          <a:p>
            <a:fld id="{CE5E9CC1-C706-0F49-92D6-E571CC5EEA8F}" type="slidenum">
              <a:rPr lang="en-US" smtClean="0"/>
              <a:t>20</a:t>
            </a:fld>
            <a:endParaRPr lang="en-US"/>
          </a:p>
        </p:txBody>
      </p:sp>
    </p:spTree>
    <p:extLst>
      <p:ext uri="{BB962C8B-B14F-4D97-AF65-F5344CB8AC3E}">
        <p14:creationId xmlns:p14="http://schemas.microsoft.com/office/powerpoint/2010/main" val="2172705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2DC1C-918F-80CE-A1B6-9C272E82A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B9D69C-0F33-08E3-E357-B6C94F9F13A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26BA868-59EA-833B-1D5C-CF5862704C93}"/>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b="0" dirty="0"/>
              <a:t>Here is the secret to focus: </a:t>
            </a:r>
            <a:r>
              <a:rPr lang="en-US" sz="1600" b="0" kern="0" dirty="0">
                <a:solidFill>
                  <a:srgbClr val="F97520"/>
                </a:solidFill>
                <a:effectLst>
                  <a:glow rad="88900">
                    <a:schemeClr val="tx1">
                      <a:alpha val="85000"/>
                    </a:schemeClr>
                  </a:glow>
                </a:effectLst>
                <a:ea typeface="Arial Black" pitchFamily="34" charset="-122"/>
                <a:cs typeface="Arial Black" pitchFamily="34" charset="-120"/>
              </a:rPr>
              <a:t>Do more of what you’re passionate about to increase focus and eliminate distractions. </a:t>
            </a:r>
            <a:endParaRPr lang="en-US" sz="1600" b="0" dirty="0">
              <a:solidFill>
                <a:srgbClr val="F97520"/>
              </a:solidFill>
              <a:effectLst>
                <a:glow rad="88900">
                  <a:schemeClr val="tx1">
                    <a:alpha val="85000"/>
                  </a:schemeClr>
                </a:glow>
              </a:effectLst>
            </a:endParaRPr>
          </a:p>
          <a:p>
            <a:endParaRPr lang="en-US" b="0" dirty="0"/>
          </a:p>
        </p:txBody>
      </p:sp>
      <p:sp>
        <p:nvSpPr>
          <p:cNvPr id="4" name="Slide Number Placeholder 3">
            <a:extLst>
              <a:ext uri="{FF2B5EF4-FFF2-40B4-BE49-F238E27FC236}">
                <a16:creationId xmlns:a16="http://schemas.microsoft.com/office/drawing/2014/main" id="{AC036E99-2FEC-028F-B5BA-AC9ABC65ACF1}"/>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4108935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600" b="1">
                <a:solidFill>
                  <a:srgbClr val="FFFFFF"/>
                </a:solidFill>
                <a:effectLst>
                  <a:glow rad="101600">
                    <a:schemeClr val="tx1">
                      <a:alpha val="93000"/>
                    </a:schemeClr>
                  </a:glow>
                </a:effectLst>
                <a:latin typeface="+mn-lt"/>
              </a:rPr>
              <a:t>The Power of Passion: </a:t>
            </a:r>
            <a:r>
              <a:rPr lang="en-US" sz="1600" b="0">
                <a:solidFill>
                  <a:srgbClr val="FFFFFF"/>
                </a:solidFill>
                <a:effectLst>
                  <a:glow rad="101600">
                    <a:schemeClr val="tx1">
                      <a:alpha val="93000"/>
                    </a:schemeClr>
                  </a:glow>
                </a:effectLst>
                <a:latin typeface="+mn-lt"/>
              </a:rPr>
              <a:t>Passion is critical to Focus because:</a:t>
            </a:r>
            <a:r>
              <a:rPr lang="en-US" sz="1600" b="1">
                <a:solidFill>
                  <a:srgbClr val="FFFFFF"/>
                </a:solidFill>
                <a:effectLst>
                  <a:glow rad="101600">
                    <a:schemeClr val="tx1">
                      <a:alpha val="93000"/>
                    </a:schemeClr>
                  </a:glow>
                </a:effectLst>
                <a:latin typeface="+mn-lt"/>
              </a:rPr>
              <a:t> </a:t>
            </a:r>
            <a:r>
              <a:rPr lang="en-ZA" sz="1600" b="1" kern="1200">
                <a:solidFill>
                  <a:schemeClr val="tx1"/>
                </a:solidFill>
                <a:effectLst/>
                <a:latin typeface="+mn-lt"/>
                <a:ea typeface="+mn-ea"/>
                <a:cs typeface="+mn-cs"/>
              </a:rPr>
              <a:t>(1) Passion Fuels Focus </a:t>
            </a:r>
            <a:r>
              <a:rPr lang="en-ZA" sz="1600" kern="1200">
                <a:solidFill>
                  <a:schemeClr val="tx1"/>
                </a:solidFill>
                <a:effectLst/>
                <a:latin typeface="+mn-lt"/>
                <a:ea typeface="+mn-ea"/>
                <a:cs typeface="+mn-cs"/>
              </a:rPr>
              <a:t>transforms productivity from a test of discipline into a natural consequence of engagement, as true meaning consistently outperforms the rigid limitations of willpower. When a task is deeply tied to your purpose, the mental friction that typically leads to procrastination dissolves, allowing you to sustain high-intensity concentration without the need for constant self-coercion. By anchoring your work in what genuinely matters, you replace the exhausting effort of "trying" with the natural, sustained drive of being truly invested in the outcome. </a:t>
            </a:r>
            <a:r>
              <a:rPr lang="en-ZA" sz="1600" b="1" kern="1200">
                <a:solidFill>
                  <a:schemeClr val="tx1"/>
                </a:solidFill>
                <a:effectLst/>
                <a:latin typeface="+mn-lt"/>
                <a:ea typeface="+mn-ea"/>
                <a:cs typeface="+mn-cs"/>
              </a:rPr>
              <a:t>(2) Passion Pulls Focus </a:t>
            </a:r>
            <a:r>
              <a:rPr lang="en-ZA" sz="1600" kern="1200">
                <a:solidFill>
                  <a:schemeClr val="tx1"/>
                </a:solidFill>
                <a:effectLst/>
                <a:latin typeface="+mn-lt"/>
                <a:ea typeface="+mn-ea"/>
                <a:cs typeface="+mn-cs"/>
              </a:rPr>
              <a:t>describes the magnetic quality of work that resonates with your core interests, turning the act of focusing into an effortless gravitational pull rather than a forced push. While casual interests often drift under the slightest pressure of distraction, deep passion creates a robust lock-on effect that keeps your attention centered even when your environment becomes noisy or demanding. This means that when you are aligned with your passion, you spend less time fighting to stay on task and more time in the flow, as your internal drive naturally repels distractions that fail to align with your deeper goals. </a:t>
            </a:r>
            <a:r>
              <a:rPr lang="en-ZA" sz="1600" b="1" kern="1200">
                <a:solidFill>
                  <a:schemeClr val="tx1"/>
                </a:solidFill>
                <a:effectLst/>
                <a:latin typeface="+mn-lt"/>
                <a:ea typeface="+mn-ea"/>
                <a:cs typeface="+mn-cs"/>
              </a:rPr>
              <a:t>(3) Passion Filters Focus</a:t>
            </a:r>
            <a:r>
              <a:rPr lang="en-ZA" sz="1600" kern="1200">
                <a:solidFill>
                  <a:schemeClr val="tx1"/>
                </a:solidFill>
                <a:effectLst/>
                <a:latin typeface="+mn-lt"/>
                <a:ea typeface="+mn-ea"/>
                <a:cs typeface="+mn-cs"/>
              </a:rPr>
              <a:t> is more than just a scheduling tool; it is </a:t>
            </a:r>
            <a:r>
              <a:rPr lang="en-ZA" sz="1600" b="0" kern="1200">
                <a:solidFill>
                  <a:schemeClr val="tx1"/>
                </a:solidFill>
                <a:effectLst/>
                <a:latin typeface="+mn-lt"/>
                <a:ea typeface="+mn-ea"/>
                <a:cs typeface="+mn-cs"/>
              </a:rPr>
              <a:t>a strategic sorting mechanism that protects your most valuable resource—your attention. By using your passion as a filter, you can ruthlessly eliminate "noise" by identifying and dropping tasks that lack genuine pull, while reser</a:t>
            </a:r>
            <a:r>
              <a:rPr lang="en-ZA" sz="1600" kern="1200">
                <a:solidFill>
                  <a:schemeClr val="tx1"/>
                </a:solidFill>
                <a:effectLst/>
                <a:latin typeface="+mn-lt"/>
                <a:ea typeface="+mn-ea"/>
                <a:cs typeface="+mn-cs"/>
              </a:rPr>
              <a:t>ving your "best attention hours" for passion-linked work that demands your peak intensity. Ultimately, this filter allows you to move beyond superficial "Quick Look" triage and provides the emotional stamina required for the deep, "sit-and-stay" moments that lead to true mastery in your life and work.</a:t>
            </a:r>
          </a:p>
          <a:p>
            <a:endParaRPr lang="en-US" sz="1600">
              <a:solidFill>
                <a:srgbClr val="FFFFFF"/>
              </a:solidFill>
              <a:effectLst>
                <a:glow rad="101600">
                  <a:schemeClr val="tx1">
                    <a:alpha val="93000"/>
                  </a:schemeClr>
                </a:glow>
              </a:effectLst>
              <a:latin typeface="+mn-lt"/>
            </a:endParaRPr>
          </a:p>
        </p:txBody>
      </p:sp>
      <p:sp>
        <p:nvSpPr>
          <p:cNvPr id="4" name="Slide Number Placeholder 3"/>
          <p:cNvSpPr>
            <a:spLocks noGrp="1"/>
          </p:cNvSpPr>
          <p:nvPr>
            <p:ph type="sldNum" sz="quarter" idx="5"/>
          </p:nvPr>
        </p:nvSpPr>
        <p:spPr/>
        <p:txBody>
          <a:bodyPr/>
          <a:lstStyle/>
          <a:p>
            <a:fld id="{CE5E9CC1-C706-0F49-92D6-E571CC5EEA8F}" type="slidenum">
              <a:rPr lang="en-US" smtClean="0"/>
              <a:t>22</a:t>
            </a:fld>
            <a:endParaRPr lang="en-US"/>
          </a:p>
        </p:txBody>
      </p:sp>
    </p:spTree>
    <p:extLst>
      <p:ext uri="{BB962C8B-B14F-4D97-AF65-F5344CB8AC3E}">
        <p14:creationId xmlns:p14="http://schemas.microsoft.com/office/powerpoint/2010/main" val="11768482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ADE3E-1442-BE1A-ACC6-6DFFF01CF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FAB04-B0BE-DE91-A2F1-9639D81EBBE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F39AD5-6BEA-9F1B-CA67-69A391E25B9C}"/>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Productivity is not getting more done – it’s focusing on what matters most. It’s living with intention. </a:t>
            </a:r>
            <a:r>
              <a:rPr lang="en-ZA" sz="1200" kern="1200">
                <a:solidFill>
                  <a:schemeClr val="tx1"/>
                </a:solidFill>
                <a:effectLst/>
                <a:latin typeface="+mn-lt"/>
                <a:ea typeface="+mn-ea"/>
                <a:cs typeface="+mn-cs"/>
              </a:rPr>
              <a:t>(Tanya </a:t>
            </a:r>
            <a:r>
              <a:rPr lang="en-ZA" sz="1200" kern="1200" dirty="0">
                <a:solidFill>
                  <a:schemeClr val="tx1"/>
                </a:solidFill>
                <a:effectLst/>
                <a:latin typeface="+mn-lt"/>
                <a:ea typeface="+mn-ea"/>
                <a:cs typeface="+mn-cs"/>
              </a:rPr>
              <a:t>Dalton)</a:t>
            </a:r>
          </a:p>
        </p:txBody>
      </p:sp>
      <p:sp>
        <p:nvSpPr>
          <p:cNvPr id="4" name="Slide Number Placeholder 3">
            <a:extLst>
              <a:ext uri="{FF2B5EF4-FFF2-40B4-BE49-F238E27FC236}">
                <a16:creationId xmlns:a16="http://schemas.microsoft.com/office/drawing/2014/main" id="{D5434FA8-604F-B503-8A1B-8B545E3E6AC5}"/>
              </a:ext>
            </a:extLst>
          </p:cNvPr>
          <p:cNvSpPr>
            <a:spLocks noGrp="1"/>
          </p:cNvSpPr>
          <p:nvPr>
            <p:ph type="sldNum" sz="quarter" idx="10"/>
          </p:nvPr>
        </p:nvSpPr>
        <p:spPr/>
        <p:txBody>
          <a:bodyPr/>
          <a:lstStyle/>
          <a:p>
            <a:fld id="{A2FD2049-2838-AE47-9ACC-13FF9259CB0E}" type="slidenum">
              <a:rPr lang="en-US" smtClean="0"/>
              <a:t>23</a:t>
            </a:fld>
            <a:endParaRPr lang="en-US"/>
          </a:p>
        </p:txBody>
      </p:sp>
    </p:spTree>
    <p:extLst>
      <p:ext uri="{BB962C8B-B14F-4D97-AF65-F5344CB8AC3E}">
        <p14:creationId xmlns:p14="http://schemas.microsoft.com/office/powerpoint/2010/main" val="23195300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57AE1-FAEE-2FA3-5A7F-642FA5136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355F0-FD37-247A-E369-4F7C88E4FE7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AA1DE08-7EE4-678C-EAD5-42D9EC90ECF2}"/>
              </a:ext>
            </a:extLst>
          </p:cNvPr>
          <p:cNvSpPr>
            <a:spLocks noGrp="1"/>
          </p:cNvSpPr>
          <p:nvPr>
            <p:ph type="body" idx="1"/>
          </p:nvPr>
        </p:nvSpPr>
        <p:spPr/>
        <p:txBody>
          <a:bodyPr/>
          <a:lstStyle/>
          <a:p>
            <a:pPr>
              <a:lnSpc>
                <a:spcPct val="200000"/>
              </a:lnSpc>
            </a:pPr>
            <a:r>
              <a:rPr lang="en-ZA" b="1" dirty="0"/>
              <a:t>Reflect: </a:t>
            </a:r>
            <a:r>
              <a:rPr lang="en-US" sz="1600" b="0" dirty="0">
                <a:solidFill>
                  <a:srgbClr val="FFFFFF"/>
                </a:solidFill>
                <a:effectLst>
                  <a:glow rad="101600">
                    <a:schemeClr val="tx1">
                      <a:alpha val="90000"/>
                    </a:schemeClr>
                  </a:glow>
                </a:effectLst>
              </a:rPr>
              <a:t>Use these 3 questions to start identifying what you are passionate about: What makes time fly? What topics excite me? What activities energise me? Then complete the sentence: My Passion is...</a:t>
            </a:r>
            <a:br>
              <a:rPr lang="en-US" sz="1600" b="0" dirty="0">
                <a:solidFill>
                  <a:srgbClr val="FFFFFF"/>
                </a:solidFill>
                <a:effectLst>
                  <a:glow rad="101600">
                    <a:schemeClr val="tx1">
                      <a:alpha val="90000"/>
                    </a:schemeClr>
                  </a:glow>
                </a:effectLst>
              </a:rPr>
            </a:br>
            <a:endParaRPr lang="en-GB" b="0" dirty="0"/>
          </a:p>
        </p:txBody>
      </p:sp>
      <p:sp>
        <p:nvSpPr>
          <p:cNvPr id="4" name="Slide Number Placeholder 3">
            <a:extLst>
              <a:ext uri="{FF2B5EF4-FFF2-40B4-BE49-F238E27FC236}">
                <a16:creationId xmlns:a16="http://schemas.microsoft.com/office/drawing/2014/main" id="{4A7B19E1-5212-44CB-02AE-8132A81972F5}"/>
              </a:ext>
            </a:extLst>
          </p:cNvPr>
          <p:cNvSpPr>
            <a:spLocks noGrp="1"/>
          </p:cNvSpPr>
          <p:nvPr>
            <p:ph type="sldNum" sz="quarter" idx="5"/>
          </p:nvPr>
        </p:nvSpPr>
        <p:spPr/>
        <p:txBody>
          <a:bodyPr/>
          <a:lstStyle/>
          <a:p>
            <a:fld id="{CE5E9CC1-C706-0F49-92D6-E571CC5EEA8F}" type="slidenum">
              <a:rPr lang="en-US" smtClean="0"/>
              <a:t>24</a:t>
            </a:fld>
            <a:endParaRPr lang="en-US"/>
          </a:p>
        </p:txBody>
      </p:sp>
    </p:spTree>
    <p:extLst>
      <p:ext uri="{BB962C8B-B14F-4D97-AF65-F5344CB8AC3E}">
        <p14:creationId xmlns:p14="http://schemas.microsoft.com/office/powerpoint/2010/main" val="3533723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dirty="0">
                <a:solidFill>
                  <a:srgbClr val="FFFFFF"/>
                </a:solidFill>
                <a:latin typeface="+mn-lt"/>
              </a:rPr>
              <a:t>Chat: </a:t>
            </a:r>
            <a:r>
              <a:rPr lang="en-US" dirty="0">
                <a:solidFill>
                  <a:srgbClr val="FFFFFF"/>
                </a:solidFill>
                <a:latin typeface="+mn-lt"/>
              </a:rPr>
              <a:t>Type: Drop your tentative one-sentence Passion Statement (rough draft).</a:t>
            </a:r>
            <a:endParaRPr lang="en-GB" dirty="0"/>
          </a:p>
        </p:txBody>
      </p:sp>
      <p:sp>
        <p:nvSpPr>
          <p:cNvPr id="4" name="Slide Number Placeholder 3"/>
          <p:cNvSpPr>
            <a:spLocks noGrp="1"/>
          </p:cNvSpPr>
          <p:nvPr>
            <p:ph type="sldNum" sz="quarter" idx="5"/>
          </p:nvPr>
        </p:nvSpPr>
        <p:spPr/>
        <p:txBody>
          <a:bodyPr/>
          <a:lstStyle/>
          <a:p>
            <a:fld id="{CE5E9CC1-C706-0F49-92D6-E571CC5EEA8F}" type="slidenum">
              <a:rPr lang="en-US" smtClean="0"/>
              <a:t>25</a:t>
            </a:fld>
            <a:endParaRPr lang="en-US"/>
          </a:p>
        </p:txBody>
      </p:sp>
    </p:spTree>
    <p:extLst>
      <p:ext uri="{BB962C8B-B14F-4D97-AF65-F5344CB8AC3E}">
        <p14:creationId xmlns:p14="http://schemas.microsoft.com/office/powerpoint/2010/main" val="552339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600" b="1">
                <a:solidFill>
                  <a:srgbClr val="FFFFFF"/>
                </a:solidFill>
                <a:latin typeface="+mn-lt"/>
              </a:rPr>
              <a:t>Download: </a:t>
            </a:r>
            <a:r>
              <a:rPr lang="en-US" sz="1600">
                <a:solidFill>
                  <a:srgbClr val="FFFFFF"/>
                </a:solidFill>
                <a:latin typeface="+mn-lt"/>
              </a:rPr>
              <a:t>The Passion Indicator. Link: https://</a:t>
            </a:r>
            <a:r>
              <a:rPr lang="en-US" sz="1600" err="1">
                <a:solidFill>
                  <a:srgbClr val="FFFFFF"/>
                </a:solidFill>
                <a:latin typeface="+mn-lt"/>
              </a:rPr>
              <a:t>tinyurl.com</a:t>
            </a:r>
            <a:r>
              <a:rPr lang="en-US" sz="1600">
                <a:solidFill>
                  <a:srgbClr val="FFFFFF"/>
                </a:solidFill>
                <a:latin typeface="+mn-lt"/>
              </a:rPr>
              <a:t>/</a:t>
            </a:r>
            <a:r>
              <a:rPr lang="en-US" sz="1600" err="1">
                <a:solidFill>
                  <a:srgbClr val="FFFFFF"/>
                </a:solidFill>
                <a:latin typeface="+mn-lt"/>
              </a:rPr>
              <a:t>PassionTool</a:t>
            </a:r>
            <a:endParaRPr lang="en-US" sz="1600">
              <a:solidFill>
                <a:srgbClr val="FFFFFF"/>
              </a:solidFill>
              <a:latin typeface="+mn-lt"/>
            </a:endParaRPr>
          </a:p>
        </p:txBody>
      </p:sp>
      <p:sp>
        <p:nvSpPr>
          <p:cNvPr id="4" name="Slide Number Placeholder 3"/>
          <p:cNvSpPr>
            <a:spLocks noGrp="1"/>
          </p:cNvSpPr>
          <p:nvPr>
            <p:ph type="sldNum" sz="quarter" idx="5"/>
          </p:nvPr>
        </p:nvSpPr>
        <p:spPr/>
        <p:txBody>
          <a:bodyPr/>
          <a:lstStyle/>
          <a:p>
            <a:fld id="{CE5E9CC1-C706-0F49-92D6-E571CC5EEA8F}" type="slidenum">
              <a:rPr lang="en-US" smtClean="0"/>
              <a:t>26</a:t>
            </a:fld>
            <a:endParaRPr lang="en-US"/>
          </a:p>
        </p:txBody>
      </p:sp>
    </p:spTree>
    <p:extLst>
      <p:ext uri="{BB962C8B-B14F-4D97-AF65-F5344CB8AC3E}">
        <p14:creationId xmlns:p14="http://schemas.microsoft.com/office/powerpoint/2010/main" val="181746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232A2-839C-1FD2-338E-A9CBD0F209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8D456-F856-24B7-3713-93FC6C82025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663EE26-9D17-99CE-70E2-44DA303BD652}"/>
              </a:ext>
            </a:extLst>
          </p:cNvPr>
          <p:cNvSpPr>
            <a:spLocks noGrp="1"/>
          </p:cNvSpPr>
          <p:nvPr>
            <p:ph type="body" idx="1"/>
          </p:nvPr>
        </p:nvSpPr>
        <p:spPr/>
        <p:txBody>
          <a:bodyPr/>
          <a:lstStyle/>
          <a:p>
            <a:r>
              <a:rPr lang="en-GB" dirty="0"/>
              <a:t>The third strategy to sustain high focus without distraction: (3) Stop The Distraction That Steals.</a:t>
            </a:r>
          </a:p>
        </p:txBody>
      </p:sp>
      <p:sp>
        <p:nvSpPr>
          <p:cNvPr id="4" name="Slide Number Placeholder 3">
            <a:extLst>
              <a:ext uri="{FF2B5EF4-FFF2-40B4-BE49-F238E27FC236}">
                <a16:creationId xmlns:a16="http://schemas.microsoft.com/office/drawing/2014/main" id="{1D9C0148-3469-171F-EFFD-CEF69E1AE71D}"/>
              </a:ext>
            </a:extLst>
          </p:cNvPr>
          <p:cNvSpPr>
            <a:spLocks noGrp="1"/>
          </p:cNvSpPr>
          <p:nvPr>
            <p:ph type="sldNum" sz="quarter" idx="5"/>
          </p:nvPr>
        </p:nvSpPr>
        <p:spPr/>
        <p:txBody>
          <a:bodyPr/>
          <a:lstStyle/>
          <a:p>
            <a:fld id="{CE5E9CC1-C706-0F49-92D6-E571CC5EEA8F}" type="slidenum">
              <a:rPr lang="en-US" smtClean="0"/>
              <a:t>27</a:t>
            </a:fld>
            <a:endParaRPr lang="en-US"/>
          </a:p>
        </p:txBody>
      </p:sp>
    </p:spTree>
    <p:extLst>
      <p:ext uri="{BB962C8B-B14F-4D97-AF65-F5344CB8AC3E}">
        <p14:creationId xmlns:p14="http://schemas.microsoft.com/office/powerpoint/2010/main" val="39681427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600" b="1">
                <a:solidFill>
                  <a:srgbClr val="FFFFFF"/>
                </a:solidFill>
                <a:latin typeface="+mn-lt"/>
              </a:rPr>
              <a:t>You can Manager Distractions: </a:t>
            </a:r>
            <a:r>
              <a:rPr lang="en-US" sz="1800" b="1">
                <a:solidFill>
                  <a:srgbClr val="F97520"/>
                </a:solidFill>
                <a:effectLst>
                  <a:glow rad="88900">
                    <a:schemeClr val="tx1">
                      <a:alpha val="84000"/>
                    </a:schemeClr>
                  </a:glow>
                </a:effectLst>
                <a:latin typeface="+mn-lt"/>
              </a:rPr>
              <a:t>(1) Distraction is Designed: </a:t>
            </a:r>
            <a:r>
              <a:rPr lang="en-US" sz="1600" err="1">
                <a:solidFill>
                  <a:srgbClr val="FFFFFF"/>
                </a:solidFill>
                <a:effectLst>
                  <a:glow rad="88900">
                    <a:schemeClr val="tx1">
                      <a:alpha val="84000"/>
                    </a:schemeClr>
                  </a:glow>
                </a:effectLst>
                <a:latin typeface="+mn-lt"/>
              </a:rPr>
              <a:t>Defence</a:t>
            </a:r>
            <a:r>
              <a:rPr lang="en-US" sz="1600">
                <a:solidFill>
                  <a:srgbClr val="FFFFFF"/>
                </a:solidFill>
                <a:effectLst>
                  <a:glow rad="88900">
                    <a:schemeClr val="tx1">
                      <a:alpha val="84000"/>
                    </a:schemeClr>
                  </a:glow>
                </a:effectLst>
                <a:latin typeface="+mn-lt"/>
              </a:rPr>
              <a:t> must be designed. </a:t>
            </a:r>
            <a:r>
              <a:rPr lang="en-US" sz="1600" b="1">
                <a:solidFill>
                  <a:srgbClr val="FFFFFF"/>
                </a:solidFill>
                <a:effectLst>
                  <a:glow rad="88900">
                    <a:schemeClr val="tx1">
                      <a:alpha val="84000"/>
                    </a:schemeClr>
                  </a:glow>
                </a:effectLst>
                <a:latin typeface="+mn-lt"/>
              </a:rPr>
              <a:t>(2) </a:t>
            </a:r>
            <a:r>
              <a:rPr lang="en-US" sz="1800" b="1">
                <a:solidFill>
                  <a:srgbClr val="F97520"/>
                </a:solidFill>
                <a:effectLst>
                  <a:glow rad="88900">
                    <a:schemeClr val="tx1">
                      <a:alpha val="84000"/>
                    </a:schemeClr>
                  </a:glow>
                </a:effectLst>
                <a:latin typeface="+mn-lt"/>
              </a:rPr>
              <a:t>Recovery Takes 23 Minutes: </a:t>
            </a:r>
            <a:r>
              <a:rPr lang="en-US" sz="1600">
                <a:solidFill>
                  <a:srgbClr val="FFFFFF"/>
                </a:solidFill>
                <a:effectLst>
                  <a:glow rad="88900">
                    <a:schemeClr val="tx1">
                      <a:alpha val="84000"/>
                    </a:schemeClr>
                  </a:glow>
                </a:effectLst>
                <a:latin typeface="+mn-lt"/>
              </a:rPr>
              <a:t>A “quick check" is expensive. </a:t>
            </a:r>
            <a:r>
              <a:rPr lang="en-US" sz="1600" b="1">
                <a:solidFill>
                  <a:srgbClr val="FFFFFF"/>
                </a:solidFill>
                <a:effectLst>
                  <a:glow rad="88900">
                    <a:schemeClr val="tx1">
                      <a:alpha val="84000"/>
                    </a:schemeClr>
                  </a:glow>
                </a:effectLst>
                <a:latin typeface="+mn-lt"/>
              </a:rPr>
              <a:t>(3)</a:t>
            </a:r>
            <a:r>
              <a:rPr lang="en-US" sz="1600">
                <a:solidFill>
                  <a:srgbClr val="FFFFFF"/>
                </a:solidFill>
                <a:effectLst>
                  <a:glow rad="88900">
                    <a:schemeClr val="tx1">
                      <a:alpha val="84000"/>
                    </a:schemeClr>
                  </a:glow>
                </a:effectLst>
                <a:latin typeface="+mn-lt"/>
              </a:rPr>
              <a:t> </a:t>
            </a:r>
            <a:r>
              <a:rPr lang="en-US" sz="1800" b="1">
                <a:solidFill>
                  <a:srgbClr val="F97520"/>
                </a:solidFill>
                <a:effectLst>
                  <a:glow rad="88900">
                    <a:schemeClr val="tx1">
                      <a:alpha val="84000"/>
                    </a:schemeClr>
                  </a:glow>
                </a:effectLst>
                <a:latin typeface="+mn-lt"/>
              </a:rPr>
              <a:t>Distraction Busters: </a:t>
            </a:r>
            <a:r>
              <a:rPr lang="en-US" sz="1600">
                <a:solidFill>
                  <a:srgbClr val="FFFFFF"/>
                </a:solidFill>
                <a:effectLst>
                  <a:glow rad="88900">
                    <a:schemeClr val="tx1">
                      <a:alpha val="84000"/>
                    </a:schemeClr>
                  </a:glow>
                </a:effectLst>
                <a:latin typeface="+mn-lt"/>
              </a:rPr>
              <a:t>Work on ONE Thing at a time; Turn Off Triggers: Control your environment to reduce interruptions; and Say No  to Multitasking: One open tab and one task at a time.</a:t>
            </a:r>
          </a:p>
          <a:p>
            <a:endParaRPr lang="en-GB"/>
          </a:p>
        </p:txBody>
      </p:sp>
      <p:sp>
        <p:nvSpPr>
          <p:cNvPr id="4" name="Slide Number Placeholder 3"/>
          <p:cNvSpPr>
            <a:spLocks noGrp="1"/>
          </p:cNvSpPr>
          <p:nvPr>
            <p:ph type="sldNum" sz="quarter" idx="5"/>
          </p:nvPr>
        </p:nvSpPr>
        <p:spPr/>
        <p:txBody>
          <a:bodyPr/>
          <a:lstStyle/>
          <a:p>
            <a:fld id="{CE5E9CC1-C706-0F49-92D6-E571CC5EEA8F}" type="slidenum">
              <a:rPr lang="en-US" smtClean="0"/>
              <a:t>28</a:t>
            </a:fld>
            <a:endParaRPr lang="en-US"/>
          </a:p>
        </p:txBody>
      </p:sp>
    </p:spTree>
    <p:extLst>
      <p:ext uri="{BB962C8B-B14F-4D97-AF65-F5344CB8AC3E}">
        <p14:creationId xmlns:p14="http://schemas.microsoft.com/office/powerpoint/2010/main" val="27421963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spcAft>
                <a:spcPts val="1200"/>
              </a:spcAft>
            </a:pPr>
            <a:r>
              <a:rPr lang="en-US" sz="1600" b="1" dirty="0">
                <a:solidFill>
                  <a:srgbClr val="FFFFFF"/>
                </a:solidFill>
                <a:latin typeface="+mn-lt"/>
              </a:rPr>
              <a:t>Reflect: </a:t>
            </a:r>
            <a:r>
              <a:rPr lang="en-US" sz="1600" b="0" dirty="0">
                <a:solidFill>
                  <a:srgbClr val="FFFFFF"/>
                </a:solidFill>
                <a:effectLst>
                  <a:glow rad="88900">
                    <a:schemeClr val="tx1"/>
                  </a:glow>
                </a:effectLst>
              </a:rPr>
              <a:t>(1) </a:t>
            </a:r>
            <a:r>
              <a:rPr lang="en-US" sz="1600" b="0" dirty="0">
                <a:solidFill>
                  <a:srgbClr val="FFFFFF"/>
                </a:solidFill>
                <a:effectLst>
                  <a:glow rad="88900">
                    <a:schemeClr val="tx1"/>
                  </a:glow>
                </a:effectLst>
                <a:latin typeface="Source Sans Pro" panose="020B0503030403020204" pitchFamily="34" charset="0"/>
                <a:ea typeface="Source Sans Pro" panose="020B0503030403020204" pitchFamily="34" charset="0"/>
              </a:rPr>
              <a:t>Identify your top 3 distractions. (2) Create a strategy to stop one (3) Choose an environment change.</a:t>
            </a:r>
          </a:p>
          <a:p>
            <a:endParaRPr lang="en-GB" b="0" dirty="0"/>
          </a:p>
        </p:txBody>
      </p:sp>
      <p:sp>
        <p:nvSpPr>
          <p:cNvPr id="4" name="Slide Number Placeholder 3"/>
          <p:cNvSpPr>
            <a:spLocks noGrp="1"/>
          </p:cNvSpPr>
          <p:nvPr>
            <p:ph type="sldNum" sz="quarter" idx="5"/>
          </p:nvPr>
        </p:nvSpPr>
        <p:spPr/>
        <p:txBody>
          <a:bodyPr/>
          <a:lstStyle/>
          <a:p>
            <a:fld id="{CE5E9CC1-C706-0F49-92D6-E571CC5EEA8F}" type="slidenum">
              <a:rPr lang="en-US" smtClean="0"/>
              <a:t>29</a:t>
            </a:fld>
            <a:endParaRPr lang="en-US"/>
          </a:p>
        </p:txBody>
      </p:sp>
    </p:spTree>
    <p:extLst>
      <p:ext uri="{BB962C8B-B14F-4D97-AF65-F5344CB8AC3E}">
        <p14:creationId xmlns:p14="http://schemas.microsoft.com/office/powerpoint/2010/main" val="2684803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52838-08C8-23AF-5F7B-FB46F5D46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4F0891-5B51-CFF3-F1C6-9D64E511859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D5FEB3C-BE43-0375-749C-47257B2DCFE6}"/>
              </a:ext>
            </a:extLst>
          </p:cNvPr>
          <p:cNvSpPr>
            <a:spLocks noGrp="1"/>
          </p:cNvSpPr>
          <p:nvPr>
            <p:ph type="body" idx="1"/>
          </p:nvPr>
        </p:nvSpPr>
        <p:spPr/>
        <p:txBody>
          <a:bodyPr/>
          <a:lstStyle/>
          <a:p>
            <a:r>
              <a:rPr lang="en-US" sz="1600" b="1" dirty="0">
                <a:solidFill>
                  <a:srgbClr val="FFFFFF"/>
                </a:solidFill>
                <a:latin typeface="+mn-lt"/>
              </a:rPr>
              <a:t>Chat: </a:t>
            </a:r>
            <a:r>
              <a:rPr lang="en-US" sz="1600" b="0" dirty="0">
                <a:solidFill>
                  <a:srgbClr val="FFFFFF"/>
                </a:solidFill>
                <a:effectLst>
                  <a:glow rad="88900">
                    <a:schemeClr val="tx1"/>
                  </a:glow>
                </a:effectLst>
              </a:rPr>
              <a:t>Type one distraction and your strategy to eliminate it</a:t>
            </a:r>
          </a:p>
          <a:p>
            <a:endParaRPr lang="en-GB" b="0" dirty="0"/>
          </a:p>
        </p:txBody>
      </p:sp>
      <p:sp>
        <p:nvSpPr>
          <p:cNvPr id="4" name="Slide Number Placeholder 3">
            <a:extLst>
              <a:ext uri="{FF2B5EF4-FFF2-40B4-BE49-F238E27FC236}">
                <a16:creationId xmlns:a16="http://schemas.microsoft.com/office/drawing/2014/main" id="{809ED63F-D834-25E8-3478-2E27676E9009}"/>
              </a:ext>
            </a:extLst>
          </p:cNvPr>
          <p:cNvSpPr>
            <a:spLocks noGrp="1"/>
          </p:cNvSpPr>
          <p:nvPr>
            <p:ph type="sldNum" sz="quarter" idx="5"/>
          </p:nvPr>
        </p:nvSpPr>
        <p:spPr/>
        <p:txBody>
          <a:bodyPr/>
          <a:lstStyle/>
          <a:p>
            <a:fld id="{CE5E9CC1-C706-0F49-92D6-E571CC5EEA8F}" type="slidenum">
              <a:rPr lang="en-US" smtClean="0"/>
              <a:t>30</a:t>
            </a:fld>
            <a:endParaRPr lang="en-US"/>
          </a:p>
        </p:txBody>
      </p:sp>
    </p:spTree>
    <p:extLst>
      <p:ext uri="{BB962C8B-B14F-4D97-AF65-F5344CB8AC3E}">
        <p14:creationId xmlns:p14="http://schemas.microsoft.com/office/powerpoint/2010/main" val="1776240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sz="1600" b="1">
                <a:solidFill>
                  <a:srgbClr val="FFFFFF"/>
                </a:solidFill>
                <a:latin typeface="+mn-lt"/>
              </a:rPr>
              <a:t>Download: </a:t>
            </a:r>
            <a:r>
              <a:rPr lang="en-US" sz="1600">
                <a:solidFill>
                  <a:srgbClr val="FFFFFF"/>
                </a:solidFill>
                <a:latin typeface="+mn-lt"/>
              </a:rPr>
              <a:t>The Distraction Eliminator Worksheet</a:t>
            </a:r>
            <a:r>
              <a:rPr lang="en-GB" sz="1600">
                <a:solidFill>
                  <a:srgbClr val="FFFFFF"/>
                </a:solidFill>
                <a:latin typeface="+mn-lt"/>
              </a:rPr>
              <a:t>. Link: </a:t>
            </a:r>
            <a:r>
              <a:rPr lang="en-ZA" b="0"/>
              <a:t>https://</a:t>
            </a:r>
            <a:r>
              <a:rPr lang="en-ZA" sz="1600" kern="1200" err="1">
                <a:solidFill>
                  <a:srgbClr val="FFFF00"/>
                </a:solidFill>
                <a:effectLst>
                  <a:glow rad="150622">
                    <a:schemeClr val="tx1"/>
                  </a:glow>
                </a:effectLst>
                <a:latin typeface="+mn-lt"/>
                <a:ea typeface="+mn-ea"/>
                <a:cs typeface="+mn-cs"/>
              </a:rPr>
              <a:t>tinyurl.com</a:t>
            </a:r>
            <a:r>
              <a:rPr lang="en-ZA" sz="1600" kern="1200">
                <a:solidFill>
                  <a:srgbClr val="FFFF00"/>
                </a:solidFill>
                <a:effectLst>
                  <a:glow rad="150622">
                    <a:schemeClr val="tx1"/>
                  </a:glow>
                </a:effectLst>
                <a:latin typeface="+mn-lt"/>
                <a:ea typeface="+mn-ea"/>
                <a:cs typeface="+mn-cs"/>
              </a:rPr>
              <a:t>/</a:t>
            </a:r>
            <a:r>
              <a:rPr lang="en-ZA" sz="1600" kern="1200" err="1">
                <a:solidFill>
                  <a:srgbClr val="FFFF00"/>
                </a:solidFill>
                <a:effectLst>
                  <a:glow rad="150622">
                    <a:schemeClr val="tx1"/>
                  </a:glow>
                </a:effectLst>
                <a:latin typeface="+mn-lt"/>
                <a:ea typeface="+mn-ea"/>
                <a:cs typeface="+mn-cs"/>
              </a:rPr>
              <a:t>DistractionTool</a:t>
            </a:r>
            <a:endParaRPr lang="en-ZA" sz="1600" kern="1200">
              <a:solidFill>
                <a:srgbClr val="FFFF00"/>
              </a:solidFill>
              <a:effectLst>
                <a:glow rad="150622">
                  <a:schemeClr val="tx1"/>
                </a:glow>
              </a:effectLst>
              <a:latin typeface="+mn-lt"/>
              <a:ea typeface="+mn-ea"/>
              <a:cs typeface="+mn-cs"/>
            </a:endParaRPr>
          </a:p>
          <a:p>
            <a:endParaRPr lang="en-US" sz="1600">
              <a:solidFill>
                <a:srgbClr val="FFFFFF"/>
              </a:solidFill>
              <a:latin typeface="+mn-lt"/>
            </a:endParaRPr>
          </a:p>
        </p:txBody>
      </p:sp>
      <p:sp>
        <p:nvSpPr>
          <p:cNvPr id="4" name="Slide Number Placeholder 3"/>
          <p:cNvSpPr>
            <a:spLocks noGrp="1"/>
          </p:cNvSpPr>
          <p:nvPr>
            <p:ph type="sldNum" sz="quarter" idx="5"/>
          </p:nvPr>
        </p:nvSpPr>
        <p:spPr/>
        <p:txBody>
          <a:bodyPr/>
          <a:lstStyle/>
          <a:p>
            <a:fld id="{CE5E9CC1-C706-0F49-92D6-E571CC5EEA8F}" type="slidenum">
              <a:rPr lang="en-US" smtClean="0"/>
              <a:t>31</a:t>
            </a:fld>
            <a:endParaRPr lang="en-US"/>
          </a:p>
        </p:txBody>
      </p:sp>
    </p:spTree>
    <p:extLst>
      <p:ext uri="{BB962C8B-B14F-4D97-AF65-F5344CB8AC3E}">
        <p14:creationId xmlns:p14="http://schemas.microsoft.com/office/powerpoint/2010/main" val="3372380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A2714-86ED-6A25-6B96-AF43963613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8A386E-9F25-81B2-817E-9DCCFEA78E8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5E920BE-6C88-B56B-5A89-E9BD161358E3}"/>
              </a:ext>
            </a:extLst>
          </p:cNvPr>
          <p:cNvSpPr>
            <a:spLocks noGrp="1"/>
          </p:cNvSpPr>
          <p:nvPr>
            <p:ph type="body" idx="1"/>
          </p:nvPr>
        </p:nvSpPr>
        <p:spPr/>
        <p:txBody>
          <a:bodyPr/>
          <a:lstStyle/>
          <a:p>
            <a:r>
              <a:rPr lang="en-GB" b="1" dirty="0"/>
              <a:t>Review:</a:t>
            </a:r>
            <a:r>
              <a:rPr lang="en-GB" b="0" dirty="0"/>
              <a:t> Three Strategies for High Focus Without Distraction: </a:t>
            </a:r>
            <a:r>
              <a:rPr lang="en-US" sz="1600" b="0" dirty="0">
                <a:solidFill>
                  <a:srgbClr val="FF751F"/>
                </a:solidFill>
                <a:effectLst>
                  <a:glow rad="101600">
                    <a:schemeClr val="tx1">
                      <a:alpha val="63037"/>
                    </a:schemeClr>
                  </a:glow>
                </a:effectLst>
                <a:latin typeface="Calibri" pitchFamily="34" charset="0"/>
                <a:cs typeface="Calibri" pitchFamily="34" charset="-120"/>
              </a:rPr>
              <a:t>(1) Select The Focus That Matches; (2) Choose The Work That Fits and (3) Stop The Distraction That Steals</a:t>
            </a:r>
            <a:r>
              <a:rPr lang="en-GB" b="0" dirty="0"/>
              <a:t>.</a:t>
            </a:r>
          </a:p>
        </p:txBody>
      </p:sp>
      <p:sp>
        <p:nvSpPr>
          <p:cNvPr id="4" name="Slide Number Placeholder 3">
            <a:extLst>
              <a:ext uri="{FF2B5EF4-FFF2-40B4-BE49-F238E27FC236}">
                <a16:creationId xmlns:a16="http://schemas.microsoft.com/office/drawing/2014/main" id="{16EAC662-48B4-38AD-E32D-DDBE833465CA}"/>
              </a:ext>
            </a:extLst>
          </p:cNvPr>
          <p:cNvSpPr>
            <a:spLocks noGrp="1"/>
          </p:cNvSpPr>
          <p:nvPr>
            <p:ph type="sldNum" sz="quarter" idx="5"/>
          </p:nvPr>
        </p:nvSpPr>
        <p:spPr/>
        <p:txBody>
          <a:bodyPr/>
          <a:lstStyle/>
          <a:p>
            <a:fld id="{CE5E9CC1-C706-0F49-92D6-E571CC5EEA8F}" type="slidenum">
              <a:rPr lang="en-US" smtClean="0"/>
              <a:t>32</a:t>
            </a:fld>
            <a:endParaRPr lang="en-US"/>
          </a:p>
        </p:txBody>
      </p:sp>
    </p:spTree>
    <p:extLst>
      <p:ext uri="{BB962C8B-B14F-4D97-AF65-F5344CB8AC3E}">
        <p14:creationId xmlns:p14="http://schemas.microsoft.com/office/powerpoint/2010/main" val="1511596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spcAft>
                <a:spcPts val="600"/>
              </a:spcAft>
            </a:pPr>
            <a:r>
              <a:rPr lang="en-ZA" sz="1200" b="1" kern="1200" dirty="0">
                <a:solidFill>
                  <a:srgbClr val="FFFFFF"/>
                </a:solidFill>
                <a:latin typeface="Calibri" panose="020F0502020204030204"/>
                <a:cs typeface="Calibri" panose="020F0502020204030204"/>
              </a:rPr>
              <a:t>Your Next Step After Tonight: </a:t>
            </a:r>
            <a:r>
              <a:rPr lang="en-ZA" sz="1200" b="0" kern="1200" dirty="0">
                <a:solidFill>
                  <a:srgbClr val="FFFFFF"/>
                </a:solidFill>
                <a:latin typeface="Calibri" panose="020F0502020204030204"/>
                <a:cs typeface="Calibri" panose="020F0502020204030204"/>
              </a:rPr>
              <a:t>Turn insight into a complete life system with coaching, tools, and accountability. The 9-week Coaching Journey.</a:t>
            </a:r>
            <a:endParaRPr lang="en-ZA" sz="1200" b="1" kern="1200" dirty="0">
              <a:solidFill>
                <a:srgbClr val="FFFFFF"/>
              </a:solidFill>
              <a:latin typeface="Calibri" panose="020F0502020204030204"/>
              <a:cs typeface="Calibri" panose="020F0502020204030204"/>
            </a:endParaRPr>
          </a:p>
          <a:p>
            <a:pPr algn="l">
              <a:spcAft>
                <a:spcPts val="600"/>
              </a:spcAft>
            </a:pPr>
            <a:endParaRPr lang="en-ZA" sz="1200" b="1" kern="1200" dirty="0">
              <a:solidFill>
                <a:srgbClr val="FFFFFF"/>
              </a:solidFill>
              <a:latin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t>What You Get In The 9-Week Coaching Journey:</a:t>
            </a:r>
          </a:p>
          <a:p>
            <a:r>
              <a:rPr lang="en-US"/>
              <a:t>(1) 9 weekly 1-on-1 sessions: Live on Google Meet - practical, personal, and focused on your world.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(2) WhatsApp coaching support: </a:t>
            </a:r>
            <a:r>
              <a:rPr lang="en-US" sz="1200">
                <a:solidFill>
                  <a:srgbClr val="334155"/>
                </a:solidFill>
              </a:rPr>
              <a:t>Ongoing check-ins, quick questions, and momentum between sessions.</a:t>
            </a:r>
            <a:endParaRPr lang="en-US" sz="1200"/>
          </a:p>
          <a:p>
            <a:r>
              <a:rPr lang="en-US"/>
              <a:t>(3) Customisable Notion template: Built with you as we go - one platform to run your whole life.</a:t>
            </a:r>
          </a:p>
          <a:p>
            <a:r>
              <a:rPr lang="en-US"/>
              <a:t>(4) 9 personalised reports: Based on 5 assessments - strengths, blind spots, and recommendations.</a:t>
            </a:r>
          </a:p>
          <a:p>
            <a:r>
              <a:rPr lang="en-US"/>
              <a:t>(5) Plus: an Interactive Book, The Productive Life, applied week by week.</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0EC22-97A8-76C2-56CA-DA03D7791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11CAC-C4CE-BE12-3C45-75674166FC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18A8F3-7543-244E-3D97-A447869BE741}"/>
              </a:ext>
            </a:extLst>
          </p:cNvPr>
          <p:cNvSpPr>
            <a:spLocks noGrp="1"/>
          </p:cNvSpPr>
          <p:nvPr>
            <p:ph type="body" idx="1"/>
          </p:nvPr>
        </p:nvSpPr>
        <p:spPr/>
        <p:txBody>
          <a:bodyPr/>
          <a:lstStyle/>
          <a:p>
            <a:r>
              <a:rPr lang="en-GB" b="1" dirty="0"/>
              <a:t>The Three Coaching Platforms We Use: </a:t>
            </a:r>
            <a:r>
              <a:rPr lang="en-GB" dirty="0"/>
              <a:t>(1) Google Meet: Online every week for 45 minutes to an hour. (2) WhatsApp – our main way to stay in touch regularly. (3) Notion App – you will use it daily.</a:t>
            </a:r>
          </a:p>
          <a:p>
            <a:pPr algn="l">
              <a:spcAft>
                <a:spcPts val="600"/>
              </a:spcAft>
            </a:pP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C6C9DFD-0955-2A09-97A8-AEC88D2228F5}"/>
              </a:ext>
            </a:extLst>
          </p:cNvPr>
          <p:cNvSpPr>
            <a:spLocks noGrp="1"/>
          </p:cNvSpPr>
          <p:nvPr>
            <p:ph type="sldNum" sz="quarter" idx="5"/>
          </p:nvPr>
        </p:nvSpPr>
        <p:spPr/>
        <p:txBody>
          <a:bodyPr/>
          <a:lstStyle/>
          <a:p>
            <a:fld id="{990E41CF-4A21-AA47-9CC1-0E88A16452C8}" type="slidenum">
              <a:rPr lang="en-GB" smtClean="0"/>
              <a:t>35</a:t>
            </a:fld>
            <a:endParaRPr lang="en-GB"/>
          </a:p>
        </p:txBody>
      </p:sp>
    </p:spTree>
    <p:extLst>
      <p:ext uri="{BB962C8B-B14F-4D97-AF65-F5344CB8AC3E}">
        <p14:creationId xmlns:p14="http://schemas.microsoft.com/office/powerpoint/2010/main" val="10893719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2B04E-9008-CD17-1472-E06B19DD0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574D7-604F-C911-B51F-644AA96A6EC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BF2D35-C55B-3B12-E50A-971940B404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a:solidFill>
                  <a:schemeClr val="bg1"/>
                </a:solidFill>
                <a:effectLst/>
                <a:latin typeface="+mn-lt"/>
                <a:ea typeface="+mn-ea"/>
                <a:cs typeface="+mn-cs"/>
              </a:rPr>
              <a:t>Let’s hear from one of the clients I have coached about the impact of the coaching journey on her life. This is Tebogo Mofokeng a Chartered Accountant.</a:t>
            </a:r>
            <a:endParaRPr lang="en-GB"/>
          </a:p>
          <a:p>
            <a:pPr algn="l">
              <a:spcAft>
                <a:spcPts val="600"/>
              </a:spcAft>
            </a:pPr>
            <a:endParaRPr lang="en-ZA" sz="1200"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A01BA6E-E4C1-6299-8185-1D01FEF4F04B}"/>
              </a:ext>
            </a:extLst>
          </p:cNvPr>
          <p:cNvSpPr>
            <a:spLocks noGrp="1"/>
          </p:cNvSpPr>
          <p:nvPr>
            <p:ph type="sldNum" sz="quarter" idx="5"/>
          </p:nvPr>
        </p:nvSpPr>
        <p:spPr/>
        <p:txBody>
          <a:bodyPr/>
          <a:lstStyle/>
          <a:p>
            <a:fld id="{990E41CF-4A21-AA47-9CC1-0E88A16452C8}" type="slidenum">
              <a:rPr lang="en-GB" smtClean="0"/>
              <a:t>36</a:t>
            </a:fld>
            <a:endParaRPr lang="en-GB"/>
          </a:p>
        </p:txBody>
      </p:sp>
    </p:spTree>
    <p:extLst>
      <p:ext uri="{BB962C8B-B14F-4D97-AF65-F5344CB8AC3E}">
        <p14:creationId xmlns:p14="http://schemas.microsoft.com/office/powerpoint/2010/main" val="35897751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The Transformation You Are Buying</a:t>
            </a:r>
            <a:r>
              <a:rPr lang="en-US" sz="1200" b="1">
                <a:solidFill>
                  <a:srgbClr val="0F172A"/>
                </a:solidFill>
              </a:rPr>
              <a:t>:</a:t>
            </a:r>
            <a:r>
              <a:rPr lang="en-US" sz="1200">
                <a:solidFill>
                  <a:srgbClr val="0F172A"/>
                </a:solidFill>
              </a:rPr>
              <a:t> You will build 7 management strategies to replace the 7 productivity traps:</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ZA"/>
              <a:t>The Productive Life Coaching Journey: Challenges → Solutions → Results.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Struggling with Uncertainty -&gt; Live Your Mission -&gt; Get Clear.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Sinking With Overwhelm -&gt; Manage Your Actions -&gt; Get Calm.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Battling With Inconsistency -&gt; Build Your Habits -&gt; Get Consistent.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Drowning With Busyness -&gt; Plan Your Time -&gt; Get Efficient.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Drifting With Distraction -&gt; Focus Your Mind -&gt; Get Focussed.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Coping With Frustration -&gt; Know Your Self -&gt; Get Excellent.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Fading With Depletion -&gt; Renew Your Energy -&gt; Get Renewed. </a:t>
            </a:r>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DC48-F025-CF18-06E9-F3D02E42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1BFBC-3B3C-E4C5-9C7F-07DB7143DF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A57A9B-AE4A-DCB5-5C7B-CDB299FDD5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Calibri" panose="020F0502020204030204"/>
                <a:cs typeface="Calibri" panose="020F0502020204030204"/>
              </a:rPr>
              <a:t>Who Will It Work For? </a:t>
            </a:r>
            <a:r>
              <a:rPr lang="en-US" sz="1200" dirty="0">
                <a:solidFill>
                  <a:srgbClr val="0F172A"/>
                </a:solidFill>
              </a:rPr>
              <a:t>Some of my past clients include: </a:t>
            </a:r>
            <a:r>
              <a:rPr lang="en-ZA" sz="1200" b="0" i="0" u="none" strike="noStrike" kern="1200" dirty="0">
                <a:solidFill>
                  <a:schemeClr val="tx1"/>
                </a:solidFill>
                <a:effectLst/>
                <a:latin typeface="+mn-lt"/>
                <a:ea typeface="+mn-ea"/>
                <a:cs typeface="+mn-cs"/>
              </a:rPr>
              <a:t>Musician, Marketer, Scholar, Student, Scientist, Director, Administrator, Surgeon, Engineer, Missionary, Domestic Worker, Chartered Accountant, Bishop, Pastor, Intern, Personal Assistant, Executive Assistant, Project Manager, Lecturer, Compliance Officer, Videographer, CFO, CEO, Security Manager, IT, Sound Engineer, Podcaster, Banker.</a:t>
            </a:r>
            <a:endParaRPr lang="en-US" sz="1200" dirty="0"/>
          </a:p>
        </p:txBody>
      </p:sp>
      <p:sp>
        <p:nvSpPr>
          <p:cNvPr id="4" name="Slide Number Placeholder 3">
            <a:extLst>
              <a:ext uri="{FF2B5EF4-FFF2-40B4-BE49-F238E27FC236}">
                <a16:creationId xmlns:a16="http://schemas.microsoft.com/office/drawing/2014/main" id="{1E636B70-5B27-0D64-DAF0-AB0547C3FF0A}"/>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719671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0D4DE-2B7D-23A8-0D45-936DBCC9D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5AE42-45FC-3C05-A7E8-D0EA4E4F70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32BD29-B46E-E3C7-6882-A0387D5396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The Cost Of Doing Nothing</a:t>
            </a:r>
            <a:r>
              <a:rPr lang="en-US" sz="1200" b="1" kern="1200">
                <a:solidFill>
                  <a:srgbClr val="FFFFFF"/>
                </a:solidFill>
                <a:latin typeface="Calibri" panose="020F0502020204030204"/>
                <a:cs typeface="Calibri" panose="020F0502020204030204"/>
              </a:rPr>
              <a:t>: </a:t>
            </a:r>
          </a:p>
          <a:p>
            <a:pPr marL="0" indent="0">
              <a:lnSpc>
                <a:spcPct val="115000"/>
              </a:lnSpc>
              <a:buNone/>
            </a:pPr>
            <a:r>
              <a:rPr lang="en-US" sz="1200" b="1">
                <a:solidFill>
                  <a:srgbClr val="F8FAFC"/>
                </a:solidFill>
              </a:rPr>
              <a:t>It costs more to stay stuck: </a:t>
            </a:r>
            <a:r>
              <a:rPr lang="en-US" sz="1200">
                <a:solidFill>
                  <a:schemeClr val="bg1"/>
                </a:solidFill>
              </a:rPr>
              <a:t>Missed opportunities and slower growth, Stress carried into home and relationships. Decision fatigue - reacting, never leading. Health decline - Living on urgency. Paying later with time, money, and regret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F8FAFC"/>
                </a:solidFill>
              </a:rPr>
              <a:t>What you gain instead: </a:t>
            </a:r>
            <a:r>
              <a:rPr lang="en-US" sz="1200" b="0">
                <a:solidFill>
                  <a:srgbClr val="F8FAFC"/>
                </a:solidFill>
              </a:rPr>
              <a:t>A working system for your whole life - built with support and accountability. This is not information but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F8FAF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A2DF3CFA-83D6-CD29-212B-357864E111C7}"/>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20394597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Special Webinar Offer:</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Normal investment: R6,750 - </a:t>
            </a:r>
            <a:r>
              <a:rPr lang="en-US" sz="1200">
                <a:solidFill>
                  <a:srgbClr val="475569"/>
                </a:solidFill>
              </a:rPr>
              <a:t>9 weeks - coaching + tools + support</a:t>
            </a: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Webinar attendee price: </a:t>
            </a:r>
            <a:r>
              <a:rPr lang="en-US" sz="1200" b="1">
                <a:solidFill>
                  <a:srgbClr val="F8FAFC"/>
                </a:solidFill>
              </a:rPr>
              <a:t>R5,500 - </a:t>
            </a:r>
            <a:r>
              <a:rPr lang="en-US">
                <a:solidFill>
                  <a:srgbClr val="334155"/>
                </a:solidFill>
              </a:rPr>
              <a:t>Installments from 2 to 6 months.</a:t>
            </a:r>
            <a:endParaRPr lang="en-ZA" sz="1200" b="1" kern="1200">
              <a:solidFill>
                <a:srgbClr val="FFFFFF"/>
              </a:solidFill>
              <a:latin typeface="Calibri" panose="020F0502020204030204"/>
              <a:cs typeface="Calibri" panose="020F0502020204030204"/>
            </a:endParaRPr>
          </a:p>
          <a:p>
            <a:pPr marL="0" indent="0">
              <a:buNone/>
            </a:pPr>
            <a:r>
              <a:rPr lang="en-ZA" sz="1200" b="1" kern="1200">
                <a:solidFill>
                  <a:srgbClr val="FFFFFF"/>
                </a:solidFill>
                <a:latin typeface="Calibri" panose="020F0502020204030204"/>
                <a:cs typeface="Calibri" panose="020F0502020204030204"/>
              </a:rPr>
              <a:t>9 weeks - coaching + tools + support: </a:t>
            </a:r>
            <a:r>
              <a:rPr lang="en-US">
                <a:solidFill>
                  <a:srgbClr val="334155"/>
                </a:solidFill>
              </a:rPr>
              <a:t>Installments from 2 to 6 months. A deposit of R1,000 secures spot.</a:t>
            </a:r>
            <a:endParaRPr lang="en-US"/>
          </a:p>
          <a:p>
            <a:pPr marL="0" indent="0">
              <a:buNone/>
            </a:pPr>
            <a:r>
              <a:rPr lang="en-US" sz="1200" b="1">
                <a:solidFill>
                  <a:srgbClr val="111827"/>
                </a:solidFill>
              </a:rPr>
              <a:t>How to join: </a:t>
            </a:r>
            <a:r>
              <a:rPr lang="en-US">
                <a:solidFill>
                  <a:srgbClr val="334155"/>
                </a:solidFill>
              </a:rPr>
              <a:t>Choose pay-in-full or instalments. Pay a deposit to secure your place.</a:t>
            </a:r>
            <a:r>
              <a:rPr lang="en-US">
                <a:solidFill>
                  <a:schemeClr val="tx1"/>
                </a:solidFill>
              </a:rPr>
              <a:t> Get setup within </a:t>
            </a:r>
            <a:r>
              <a:rPr lang="en-US">
                <a:solidFill>
                  <a:srgbClr val="334155"/>
                </a:solidFill>
              </a:rPr>
              <a:t>24 hours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5C98-6279-8623-3D6D-4D85A7B8A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A5D38-3AEF-566B-0F15-CB9025FCD2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F51869E-C2CE-3BAD-1047-F12DA7E322BC}"/>
              </a:ext>
            </a:extLst>
          </p:cNvPr>
          <p:cNvSpPr>
            <a:spLocks noGrp="1"/>
          </p:cNvSpPr>
          <p:nvPr>
            <p:ph type="body" idx="1"/>
          </p:nvPr>
        </p:nvSpPr>
        <p:spPr/>
        <p:txBody>
          <a:bodyPr/>
          <a:lstStyle/>
          <a:p>
            <a:pPr algn="l">
              <a:spcAft>
                <a:spcPts val="600"/>
              </a:spcAft>
            </a:pPr>
            <a:r>
              <a:rPr lang="en-ZA" sz="1200" kern="1200" dirty="0">
                <a:solidFill>
                  <a:srgbClr val="FFFFFF"/>
                </a:solidFill>
                <a:latin typeface="Calibri" panose="020F0502020204030204"/>
                <a:cs typeface="Calibri" panose="020F0502020204030204"/>
              </a:rPr>
              <a:t>This is what to expect when you visit the Coaching Page at: www.bit.ly/CoachingWithMark</a:t>
            </a:r>
          </a:p>
        </p:txBody>
      </p:sp>
      <p:sp>
        <p:nvSpPr>
          <p:cNvPr id="4" name="Slide Number Placeholder 3">
            <a:extLst>
              <a:ext uri="{FF2B5EF4-FFF2-40B4-BE49-F238E27FC236}">
                <a16:creationId xmlns:a16="http://schemas.microsoft.com/office/drawing/2014/main" id="{F0A59B46-C675-2E32-95AB-6FEE70BC3511}"/>
              </a:ext>
            </a:extLst>
          </p:cNvPr>
          <p:cNvSpPr>
            <a:spLocks noGrp="1"/>
          </p:cNvSpPr>
          <p:nvPr>
            <p:ph type="sldNum" sz="quarter" idx="5"/>
          </p:nvPr>
        </p:nvSpPr>
        <p:spPr/>
        <p:txBody>
          <a:bodyPr/>
          <a:lstStyle/>
          <a:p>
            <a:fld id="{990E41CF-4A21-AA47-9CC1-0E88A16452C8}" type="slidenum">
              <a:rPr lang="en-GB" smtClean="0"/>
              <a:t>41</a:t>
            </a:fld>
            <a:endParaRPr lang="en-GB"/>
          </a:p>
        </p:txBody>
      </p:sp>
    </p:spTree>
    <p:extLst>
      <p:ext uri="{BB962C8B-B14F-4D97-AF65-F5344CB8AC3E}">
        <p14:creationId xmlns:p14="http://schemas.microsoft.com/office/powerpoint/2010/main" val="8512531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EEFA4-30C5-E8B4-9CFF-BA8BDE8ACA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1A02C-8F8E-EA01-FC5C-1DA76F8F37C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4BDAC8F-0204-C74B-1255-2049581E2E31}"/>
              </a:ext>
            </a:extLst>
          </p:cNvPr>
          <p:cNvSpPr>
            <a:spLocks noGrp="1"/>
          </p:cNvSpPr>
          <p:nvPr>
            <p:ph type="body" idx="1"/>
          </p:nvPr>
        </p:nvSpPr>
        <p:spPr/>
        <p:txBody>
          <a:bodyPr/>
          <a:lstStyle/>
          <a:p>
            <a:r>
              <a:rPr lang="en-GB" dirty="0"/>
              <a:t>Back to the High Focus Without Distraction Webinar!</a:t>
            </a:r>
          </a:p>
        </p:txBody>
      </p:sp>
      <p:sp>
        <p:nvSpPr>
          <p:cNvPr id="4" name="Slide Number Placeholder 3">
            <a:extLst>
              <a:ext uri="{FF2B5EF4-FFF2-40B4-BE49-F238E27FC236}">
                <a16:creationId xmlns:a16="http://schemas.microsoft.com/office/drawing/2014/main" id="{0BE1EA36-FD24-1F9F-05AE-BA2442FE0416}"/>
              </a:ext>
            </a:extLst>
          </p:cNvPr>
          <p:cNvSpPr>
            <a:spLocks noGrp="1"/>
          </p:cNvSpPr>
          <p:nvPr>
            <p:ph type="sldNum" sz="quarter" idx="5"/>
          </p:nvPr>
        </p:nvSpPr>
        <p:spPr/>
        <p:txBody>
          <a:bodyPr/>
          <a:lstStyle/>
          <a:p>
            <a:fld id="{CE5E9CC1-C706-0F49-92D6-E571CC5EEA8F}" type="slidenum">
              <a:rPr lang="en-US" smtClean="0"/>
              <a:t>42</a:t>
            </a:fld>
            <a:endParaRPr lang="en-US"/>
          </a:p>
        </p:txBody>
      </p:sp>
    </p:spTree>
    <p:extLst>
      <p:ext uri="{BB962C8B-B14F-4D97-AF65-F5344CB8AC3E}">
        <p14:creationId xmlns:p14="http://schemas.microsoft.com/office/powerpoint/2010/main" val="1219360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3DB9C-2AEB-6679-54A0-6B854768B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4596C-3F33-E66F-D9F9-FCAC8C312D2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EEDB956-3FE1-9BD6-8B02-FECF3305EE50}"/>
              </a:ext>
            </a:extLst>
          </p:cNvPr>
          <p:cNvSpPr>
            <a:spLocks noGrp="1"/>
          </p:cNvSpPr>
          <p:nvPr>
            <p:ph type="body" idx="1"/>
          </p:nvPr>
        </p:nvSpPr>
        <p:spPr/>
        <p:txBody>
          <a:bodyPr/>
          <a:lstStyle/>
          <a:p>
            <a:r>
              <a:rPr lang="en-GB" b="1" dirty="0"/>
              <a:t>Review:</a:t>
            </a:r>
            <a:r>
              <a:rPr lang="en-GB" b="0" dirty="0"/>
              <a:t> Three Strategies for High Focus Without Distraction: </a:t>
            </a:r>
            <a:r>
              <a:rPr lang="en-US" sz="1600" b="0" dirty="0">
                <a:solidFill>
                  <a:srgbClr val="FF751F"/>
                </a:solidFill>
                <a:effectLst>
                  <a:glow rad="101600">
                    <a:schemeClr val="tx1">
                      <a:alpha val="63037"/>
                    </a:schemeClr>
                  </a:glow>
                </a:effectLst>
                <a:latin typeface="Calibri" pitchFamily="34" charset="0"/>
                <a:cs typeface="Calibri" pitchFamily="34" charset="-120"/>
              </a:rPr>
              <a:t>(1) Select The Focus That Matches; (2) Choose The Work That Fits and (3) Stop The Distraction That Steals</a:t>
            </a:r>
            <a:r>
              <a:rPr lang="en-GB" b="0" dirty="0"/>
              <a:t>.</a:t>
            </a:r>
          </a:p>
        </p:txBody>
      </p:sp>
      <p:sp>
        <p:nvSpPr>
          <p:cNvPr id="4" name="Slide Number Placeholder 3">
            <a:extLst>
              <a:ext uri="{FF2B5EF4-FFF2-40B4-BE49-F238E27FC236}">
                <a16:creationId xmlns:a16="http://schemas.microsoft.com/office/drawing/2014/main" id="{0E95AEE6-58A6-8DB9-394A-BF9F52470BD6}"/>
              </a:ext>
            </a:extLst>
          </p:cNvPr>
          <p:cNvSpPr>
            <a:spLocks noGrp="1"/>
          </p:cNvSpPr>
          <p:nvPr>
            <p:ph type="sldNum" sz="quarter" idx="5"/>
          </p:nvPr>
        </p:nvSpPr>
        <p:spPr/>
        <p:txBody>
          <a:bodyPr/>
          <a:lstStyle/>
          <a:p>
            <a:fld id="{990E41CF-4A21-AA47-9CC1-0E88A16452C8}" type="slidenum">
              <a:rPr lang="en-GB" smtClean="0"/>
              <a:t>43</a:t>
            </a:fld>
            <a:endParaRPr lang="en-GB"/>
          </a:p>
        </p:txBody>
      </p:sp>
    </p:spTree>
    <p:extLst>
      <p:ext uri="{BB962C8B-B14F-4D97-AF65-F5344CB8AC3E}">
        <p14:creationId xmlns:p14="http://schemas.microsoft.com/office/powerpoint/2010/main" val="35557598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620FF-5F36-A4F8-1AE4-1A870CC5F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A7CC2-9617-1336-B1E2-5E21FF66376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E6ECD30-3C43-ED28-2C4B-802ABA38459F}"/>
              </a:ext>
            </a:extLst>
          </p:cNvPr>
          <p:cNvSpPr>
            <a:spLocks noGrp="1"/>
          </p:cNvSpPr>
          <p:nvPr>
            <p:ph type="body" idx="1"/>
          </p:nvPr>
        </p:nvSpPr>
        <p:spPr/>
        <p:txBody>
          <a:bodyPr/>
          <a:lstStyle/>
          <a:p>
            <a:pPr algn="l">
              <a:spcAft>
                <a:spcPts val="600"/>
              </a:spcAft>
            </a:pPr>
            <a:r>
              <a:rPr lang="en-ZA" sz="3600" b="1" kern="1200" dirty="0">
                <a:solidFill>
                  <a:srgbClr val="FFFFFF"/>
                </a:solidFill>
                <a:latin typeface="Calibri" panose="020F0502020204030204"/>
                <a:cs typeface="Calibri" panose="020F0502020204030204"/>
              </a:rPr>
              <a:t>Questions &amp; Answers: </a:t>
            </a:r>
            <a:r>
              <a:rPr lang="en-ZA" sz="2000" kern="1200" dirty="0">
                <a:solidFill>
                  <a:srgbClr val="FFFFFF"/>
                </a:solidFill>
                <a:latin typeface="Calibri" panose="020F0502020204030204"/>
                <a:cs typeface="Calibri" panose="020F0502020204030204"/>
              </a:rPr>
              <a:t>What questions do you have about how to sustain focus despite distractions?</a:t>
            </a:r>
          </a:p>
        </p:txBody>
      </p:sp>
      <p:sp>
        <p:nvSpPr>
          <p:cNvPr id="4" name="Slide Number Placeholder 3">
            <a:extLst>
              <a:ext uri="{FF2B5EF4-FFF2-40B4-BE49-F238E27FC236}">
                <a16:creationId xmlns:a16="http://schemas.microsoft.com/office/drawing/2014/main" id="{41C65DA1-A026-E2F0-A273-10D5BC44E656}"/>
              </a:ext>
            </a:extLst>
          </p:cNvPr>
          <p:cNvSpPr>
            <a:spLocks noGrp="1"/>
          </p:cNvSpPr>
          <p:nvPr>
            <p:ph type="sldNum" sz="quarter" idx="5"/>
          </p:nvPr>
        </p:nvSpPr>
        <p:spPr/>
        <p:txBody>
          <a:bodyPr/>
          <a:lstStyle/>
          <a:p>
            <a:fld id="{990E41CF-4A21-AA47-9CC1-0E88A16452C8}" type="slidenum">
              <a:rPr lang="en-GB" smtClean="0"/>
              <a:t>44</a:t>
            </a:fld>
            <a:endParaRPr lang="en-GB"/>
          </a:p>
        </p:txBody>
      </p:sp>
    </p:spTree>
    <p:extLst>
      <p:ext uri="{BB962C8B-B14F-4D97-AF65-F5344CB8AC3E}">
        <p14:creationId xmlns:p14="http://schemas.microsoft.com/office/powerpoint/2010/main" val="1288583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6DC2A-7B56-7320-FDEE-9967AB01D2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2457B-B16B-1FB9-0176-CD41FAB44CE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34A1D3F-2760-2DC7-0D6D-34B27BC774AD}"/>
              </a:ext>
            </a:extLst>
          </p:cNvPr>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600"/>
              </a:spcAft>
              <a:buClrTx/>
              <a:buSzTx/>
              <a:buFontTx/>
              <a:buNone/>
              <a:tabLst/>
              <a:defRPr/>
            </a:pPr>
            <a:r>
              <a:rPr lang="en-ZA" sz="2000" b="1" kern="1200" dirty="0">
                <a:solidFill>
                  <a:srgbClr val="FFFFFF"/>
                </a:solidFill>
                <a:latin typeface="Calibri" panose="020F0502020204030204"/>
                <a:cs typeface="Calibri" panose="020F0502020204030204"/>
              </a:rPr>
              <a:t>Next Webinar: </a:t>
            </a:r>
            <a:r>
              <a:rPr lang="en-ZA" sz="2000" b="0" kern="1200" dirty="0">
                <a:solidFill>
                  <a:srgbClr val="FFFFFF"/>
                </a:solidFill>
                <a:latin typeface="Calibri" panose="020F0502020204030204"/>
                <a:cs typeface="Calibri" panose="020F0502020204030204"/>
              </a:rPr>
              <a:t>Overwhelm Recovery on 23 July at 19:00. </a:t>
            </a:r>
            <a:r>
              <a:rPr lang="en-GB" sz="2000" b="0" dirty="0">
                <a:solidFill>
                  <a:srgbClr val="FFFF00"/>
                </a:solidFill>
                <a:effectLst>
                  <a:glow rad="139700">
                    <a:schemeClr val="tx1"/>
                  </a:glow>
                </a:effectLst>
                <a:latin typeface="Source Sans Pro SemiBold" panose="020B0503030403020204" pitchFamily="34" charset="0"/>
                <a:ea typeface="Source Sans Pro SemiBold" panose="020B0503030403020204" pitchFamily="34" charset="0"/>
                <a:cs typeface="Calibri" panose="020F0502020204030204"/>
              </a:rPr>
              <a:t>Signup: </a:t>
            </a:r>
            <a:r>
              <a:rPr lang="en-GB" sz="2000" b="0" dirty="0" err="1">
                <a:solidFill>
                  <a:srgbClr val="FFFF00"/>
                </a:solidFill>
                <a:effectLst>
                  <a:glow rad="139700">
                    <a:schemeClr val="tx1"/>
                  </a:glow>
                </a:effectLst>
                <a:latin typeface="Source Sans Pro SemiBold" panose="020B0503030403020204" pitchFamily="34" charset="0"/>
                <a:ea typeface="Source Sans Pro SemiBold" panose="020B0503030403020204" pitchFamily="34" charset="0"/>
                <a:cs typeface="Calibri" panose="020F0502020204030204"/>
              </a:rPr>
              <a:t>tinyurl.com</a:t>
            </a:r>
            <a:r>
              <a:rPr lang="en-GB" sz="2000" b="0" dirty="0">
                <a:solidFill>
                  <a:srgbClr val="FFFF00"/>
                </a:solidFill>
                <a:effectLst>
                  <a:glow rad="139700">
                    <a:schemeClr val="tx1"/>
                  </a:glow>
                </a:effectLst>
                <a:latin typeface="Source Sans Pro SemiBold" panose="020B0503030403020204" pitchFamily="34" charset="0"/>
                <a:ea typeface="Source Sans Pro SemiBold" panose="020B0503030403020204" pitchFamily="34" charset="0"/>
                <a:cs typeface="Calibri" panose="020F0502020204030204"/>
              </a:rPr>
              <a:t>/</a:t>
            </a:r>
            <a:r>
              <a:rPr lang="en-GB" sz="2000" b="0" dirty="0" err="1">
                <a:solidFill>
                  <a:srgbClr val="FFFF00"/>
                </a:solidFill>
                <a:effectLst>
                  <a:glow rad="139700">
                    <a:schemeClr val="tx1"/>
                  </a:glow>
                </a:effectLst>
                <a:latin typeface="Source Sans Pro SemiBold" panose="020B0503030403020204" pitchFamily="34" charset="0"/>
                <a:ea typeface="Source Sans Pro SemiBold" panose="020B0503030403020204" pitchFamily="34" charset="0"/>
                <a:cs typeface="Calibri" panose="020F0502020204030204"/>
              </a:rPr>
              <a:t>WebinarOverwhelm</a:t>
            </a:r>
            <a:endParaRPr lang="en-GB" sz="2000" b="0" dirty="0">
              <a:solidFill>
                <a:srgbClr val="FFFF00"/>
              </a:solidFill>
              <a:effectLst>
                <a:glow rad="139700">
                  <a:schemeClr val="tx1"/>
                </a:glow>
              </a:effectLst>
              <a:latin typeface="Source Sans Pro SemiBold" panose="020B0503030403020204" pitchFamily="34" charset="0"/>
              <a:ea typeface="Source Sans Pro SemiBold" panose="020B0503030403020204" pitchFamily="34" charset="0"/>
              <a:cs typeface="Calibri" panose="020F0502020204030204"/>
            </a:endParaRPr>
          </a:p>
          <a:p>
            <a:pPr algn="l">
              <a:spcAft>
                <a:spcPts val="600"/>
              </a:spcAft>
            </a:pPr>
            <a:endParaRPr lang="en-ZA" sz="20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6717E57-CAE2-9FB3-6B98-8C10DD79517A}"/>
              </a:ext>
            </a:extLst>
          </p:cNvPr>
          <p:cNvSpPr>
            <a:spLocks noGrp="1"/>
          </p:cNvSpPr>
          <p:nvPr>
            <p:ph type="sldNum" sz="quarter" idx="5"/>
          </p:nvPr>
        </p:nvSpPr>
        <p:spPr/>
        <p:txBody>
          <a:bodyPr/>
          <a:lstStyle/>
          <a:p>
            <a:fld id="{990E41CF-4A21-AA47-9CC1-0E88A16452C8}" type="slidenum">
              <a:rPr lang="en-GB" smtClean="0"/>
              <a:t>45</a:t>
            </a:fld>
            <a:endParaRPr lang="en-GB"/>
          </a:p>
        </p:txBody>
      </p:sp>
    </p:spTree>
    <p:extLst>
      <p:ext uri="{BB962C8B-B14F-4D97-AF65-F5344CB8AC3E}">
        <p14:creationId xmlns:p14="http://schemas.microsoft.com/office/powerpoint/2010/main" val="42024644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FFED5-090C-B135-AC2E-0C923C552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D3502-33A5-2D70-3F5E-0B59E6E974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FA052A-39E4-7F1F-CC5C-B1633E259018}"/>
              </a:ext>
            </a:extLst>
          </p:cNvPr>
          <p:cNvSpPr>
            <a:spLocks noGrp="1"/>
          </p:cNvSpPr>
          <p:nvPr>
            <p:ph type="body" idx="1"/>
          </p:nvPr>
        </p:nvSpPr>
        <p:spPr/>
        <p:txBody>
          <a:bodyPr/>
          <a:lstStyle/>
          <a:p>
            <a:r>
              <a:rPr lang="en-GB" b="1" dirty="0"/>
              <a:t>Thank You:</a:t>
            </a:r>
            <a:r>
              <a:rPr lang="en-GB" dirty="0"/>
              <a:t> (1) Sign up for the coaching journey within 24 hours for your webinar discount. (2) Thank you for investing your time tonight.. </a:t>
            </a:r>
          </a:p>
          <a:p>
            <a:endParaRPr lang="en-GB" dirty="0"/>
          </a:p>
          <a:p>
            <a:endParaRPr lang="en-GB" dirty="0"/>
          </a:p>
        </p:txBody>
      </p:sp>
      <p:sp>
        <p:nvSpPr>
          <p:cNvPr id="4" name="Slide Number Placeholder 3">
            <a:extLst>
              <a:ext uri="{FF2B5EF4-FFF2-40B4-BE49-F238E27FC236}">
                <a16:creationId xmlns:a16="http://schemas.microsoft.com/office/drawing/2014/main" id="{2AAFAC92-2C0C-48FE-7698-62D038FAB70B}"/>
              </a:ext>
            </a:extLst>
          </p:cNvPr>
          <p:cNvSpPr>
            <a:spLocks noGrp="1"/>
          </p:cNvSpPr>
          <p:nvPr>
            <p:ph type="sldNum" sz="quarter" idx="5"/>
          </p:nvPr>
        </p:nvSpPr>
        <p:spPr/>
        <p:txBody>
          <a:bodyPr/>
          <a:lstStyle/>
          <a:p>
            <a:fld id="{990E41CF-4A21-AA47-9CC1-0E88A16452C8}" type="slidenum">
              <a:rPr lang="en-GB" smtClean="0"/>
              <a:t>46</a:t>
            </a:fld>
            <a:endParaRPr lang="en-GB"/>
          </a:p>
        </p:txBody>
      </p:sp>
    </p:spTree>
    <p:extLst>
      <p:ext uri="{BB962C8B-B14F-4D97-AF65-F5344CB8AC3E}">
        <p14:creationId xmlns:p14="http://schemas.microsoft.com/office/powerpoint/2010/main" val="1723749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5448969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9394653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2863643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4688738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6/30/26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44575542"/>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6/30/26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6342661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6/30/26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9538969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5976784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6/30/26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0142449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755696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2592685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458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6/30/26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377554188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C5E4B3-4994-2B83-7E7B-4DF74208376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0FE4FC1-06A9-1CE0-98D8-F3244CF2C38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95405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228C243-3848-261F-2B63-82DF88FCF00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E8B5697-4BB8-F762-E059-D5F8F66AAE9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022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43A020C-7B98-1D16-131E-4FCD6C5C11C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7ED137A-92C0-FA7F-9A1D-C426FE0C188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49063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1256D1B-675A-604A-5B1B-680885E3445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44C396-018D-0CA2-9307-79C010B33BB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48453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D2DA74-2A28-1F9B-C3F1-663047349F4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42591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3A9E502-D2EF-02E6-AD9A-01AF7C5FC33A}"/>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021DB28-FD1D-8D97-3DFB-6504C1979FB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23DBB73-DA36-3779-6604-CE720D71FFF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55108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AF42F2-500A-3D1C-3CDF-46B0468082A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B8150A-732D-E7FC-8490-084BCA5F1F25}"/>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6851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B6CE91-23B5-8B4F-D702-07F9B609FA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5BB771-9AC2-490A-5D4C-F00198CF176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28511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C68596-CCBF-3609-31B3-9B0E8F28B98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74D1C7-D9FA-7AEC-8478-21EEF7A07CC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57742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FCFC519-22D8-183B-8565-37D79EEE84C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8A6C958-7F27-D645-5CAE-64BD55BB0FD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22216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4B46BFA-58A9-2459-9536-267DD2CEC7E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895F8D-1B9C-FD3F-3F2F-1CD83268E12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63622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FA6B562-7EEF-25CA-156C-27218EF4B19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4B9801D-3787-7CC2-8853-20E489C2BB5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3717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D4C2776-E648-3F35-E07D-1E85424BDD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62C5EBC-EFEC-15FB-ACA4-40B838E337A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71192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5ADE89B-16CE-0FB3-FE35-B40556106B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2D74002-B92F-F597-002B-EA26226174F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35074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133C1F1-49CD-8FD1-EF39-2432A06BF5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68235C-966E-F0E1-D412-5F7044B06A6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10408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B92665C-6500-F079-ED97-0F52B675D130}"/>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FF6652D-7924-38B7-5267-97F1EEAC70E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23BBD3-D30E-9495-3873-FA76BF475BB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465D84-AA92-3835-80AE-EB3EA804537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59758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FF132A-D2AA-DBAF-A6B1-89B9FF747F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EAEC5F4-D6C9-610C-4D7E-71E91A71AB4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56563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4069517-8C0D-86EC-31AB-D6EC926965D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D3FAED0-81AE-B066-C6D7-23F52C91E16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94087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6EFF6F-9021-A23F-E7F3-577B26528C0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29E8E7B-BF3A-F372-2ACC-2A2A20A43E4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1ECB9D-C382-B5E3-65AC-BC25D3AC63F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941987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B5D2E9-0D18-32AB-9633-726F44FDE58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6AA45D2-0E61-A7FE-394D-9B1B241E07B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591907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B861A6C-3ECA-DB23-7B7F-D8DA7E529B1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84A1E5-7F83-2C3E-514D-DCB1DAC59C1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ADBF21A-7ECF-3648-BE1B-26C1E40F6C4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B2117EC-D562-5A0B-872D-065EC99CD17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16907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7A01B2C-AF6E-FE45-B769-6A0B5D12CF82}"/>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F85F0AA-2BA3-F8CF-D29B-4F26EC18885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DE0E63-7F36-70AD-5D36-30189DA3BD52}"/>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28DED75-64BD-EF2C-A946-B742908DC6A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47518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4CF23F9-CA00-52BF-A05B-5451066EA58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0FE40C-AAB7-1862-84C2-9B4992A8853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500939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EDD955D-D017-E2D1-83D7-8D6A5160174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38317E0-64EE-B6E2-010E-D974B64149E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40853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9709AC-5A61-01CF-2CC8-E721107BE4F6}"/>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713D00-338E-FE19-D447-D3ACE2774477}"/>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CEA1CD7-D895-C6FA-0EAB-EC7201DA52B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FDE614A-2819-09AA-83BD-C8E66479F44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408091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A50ACA-7A5E-2C81-3161-E0FB8206F1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BB58C3-EC23-8037-0949-6F9EE515456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67243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ED9DED-BD1A-2F7D-AD8D-7624B386703E}"/>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C26A9D-969E-8971-0332-C99C22B834A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D1403A-F29C-B81F-6B96-2DFE384169E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52328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E00E79-9B61-8537-56C7-DBFEE2163F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D9657F1-6386-D184-0D74-2FEC16D0DEDE}"/>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08113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578D0C-29CA-E6E0-2734-3962DDDFACA0}"/>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526C5F-6420-4A34-4F66-375F6A36725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5AE43DC-28F1-FC36-C4AF-8D5FA7EB8AD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045870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0022D71-3640-E4DE-BDA5-F49BE019B05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4064DB2-DB32-2579-D2F9-682B691BE60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35296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56BDB39-1A10-D0C3-A3F7-64426356E14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666289-6861-C099-DCED-93C36C019988}"/>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2962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B564F93-1A13-DDC1-F406-EEC06D2A0BF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73DCCDC-7CAB-600C-27C6-F1C5C4F0618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418573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3B54FA3-8DD8-23E2-AD62-6A460330C92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B83C1C5-2E89-2A34-9909-5F89B6BF359F}"/>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479003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AECA4A8-124D-0BC7-2421-2F94F0C6EBB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4D3B436-31F4-542E-55FC-BE809481DFA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15961209"/>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2561</TotalTime>
  <Words>2822</Words>
  <Application>Microsoft Macintosh PowerPoint</Application>
  <PresentationFormat>Widescreen</PresentationFormat>
  <Paragraphs>147</Paragraphs>
  <Slides>46</Slides>
  <Notes>46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Arial Black</vt:lpstr>
      <vt:lpstr>Calibri</vt:lpstr>
      <vt:lpstr>Calibri Light</vt:lpstr>
      <vt:lpstr>Source Sans Pro</vt:lpstr>
      <vt:lpstr>Source Sans Pro SemiBold</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Tittley</dc:creator>
  <cp:lastModifiedBy>Mark Tittley</cp:lastModifiedBy>
  <cp:revision>44</cp:revision>
  <dcterms:created xsi:type="dcterms:W3CDTF">2026-06-04T05:37:56Z</dcterms:created>
  <dcterms:modified xsi:type="dcterms:W3CDTF">2026-06-30T14:56:40Z</dcterms:modified>
</cp:coreProperties>
</file>