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3"/>
  </p:notesMasterIdLst>
  <p:sldIdLst>
    <p:sldId id="277" r:id="rId2"/>
    <p:sldId id="1638" r:id="rId3"/>
    <p:sldId id="1691" r:id="rId4"/>
    <p:sldId id="1630" r:id="rId5"/>
    <p:sldId id="459" r:id="rId6"/>
    <p:sldId id="1540" r:id="rId7"/>
    <p:sldId id="468" r:id="rId8"/>
    <p:sldId id="1637" r:id="rId9"/>
    <p:sldId id="287" r:id="rId10"/>
    <p:sldId id="1666" r:id="rId11"/>
    <p:sldId id="286" r:id="rId12"/>
    <p:sldId id="271" r:id="rId13"/>
    <p:sldId id="1672" r:id="rId14"/>
    <p:sldId id="1665" r:id="rId15"/>
    <p:sldId id="1658" r:id="rId16"/>
    <p:sldId id="1659" r:id="rId17"/>
    <p:sldId id="1667" r:id="rId18"/>
    <p:sldId id="1673" r:id="rId19"/>
    <p:sldId id="284" r:id="rId20"/>
    <p:sldId id="279" r:id="rId21"/>
    <p:sldId id="1692" r:id="rId22"/>
    <p:sldId id="1695" r:id="rId23"/>
    <p:sldId id="259" r:id="rId24"/>
    <p:sldId id="280" r:id="rId25"/>
    <p:sldId id="282" r:id="rId26"/>
    <p:sldId id="1664" r:id="rId27"/>
    <p:sldId id="273" r:id="rId28"/>
    <p:sldId id="292" r:id="rId29"/>
    <p:sldId id="293" r:id="rId30"/>
    <p:sldId id="294" r:id="rId31"/>
    <p:sldId id="1651" r:id="rId32"/>
    <p:sldId id="1669" r:id="rId33"/>
    <p:sldId id="1668" r:id="rId34"/>
    <p:sldId id="1680" r:id="rId35"/>
    <p:sldId id="258" r:id="rId36"/>
    <p:sldId id="269" r:id="rId37"/>
    <p:sldId id="291" r:id="rId38"/>
    <p:sldId id="1655" r:id="rId39"/>
    <p:sldId id="1657" r:id="rId40"/>
    <p:sldId id="1681" r:id="rId41"/>
    <p:sldId id="290" r:id="rId42"/>
    <p:sldId id="1674" r:id="rId43"/>
    <p:sldId id="1675" r:id="rId44"/>
    <p:sldId id="1653" r:id="rId45"/>
    <p:sldId id="1656" r:id="rId46"/>
    <p:sldId id="1682" r:id="rId47"/>
    <p:sldId id="275" r:id="rId48"/>
    <p:sldId id="1685" r:id="rId49"/>
    <p:sldId id="257" r:id="rId50"/>
    <p:sldId id="1676" r:id="rId51"/>
    <p:sldId id="1689" r:id="rId52"/>
    <p:sldId id="1686" r:id="rId53"/>
    <p:sldId id="1688" r:id="rId54"/>
    <p:sldId id="1693" r:id="rId55"/>
    <p:sldId id="260" r:id="rId56"/>
    <p:sldId id="1645" r:id="rId57"/>
    <p:sldId id="1694" r:id="rId58"/>
    <p:sldId id="298" r:id="rId59"/>
    <p:sldId id="296" r:id="rId60"/>
    <p:sldId id="1697" r:id="rId61"/>
    <p:sldId id="1690"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205" userDrawn="1">
          <p15:clr>
            <a:srgbClr val="A4A3A4"/>
          </p15:clr>
        </p15:guide>
        <p15:guide id="3"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300"/>
    <a:srgbClr val="AFC0C5"/>
    <a:srgbClr val="9BACB6"/>
    <a:srgbClr val="AABCC7"/>
    <a:srgbClr val="E2EDF0"/>
    <a:srgbClr val="00FA00"/>
    <a:srgbClr val="73FB79"/>
    <a:srgbClr val="407600"/>
    <a:srgbClr val="4E8F00"/>
    <a:srgbClr val="677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419"/>
    <p:restoredTop sz="89340"/>
  </p:normalViewPr>
  <p:slideViewPr>
    <p:cSldViewPr snapToGrid="0" showGuides="1">
      <p:cViewPr varScale="1">
        <p:scale>
          <a:sx n="130" d="100"/>
          <a:sy n="130" d="100"/>
        </p:scale>
        <p:origin x="2032" y="192"/>
      </p:cViewPr>
      <p:guideLst>
        <p:guide pos="3205"/>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3EB86E-4393-ED49-BBDA-F405992CA1B0}" type="datetimeFigureOut">
              <a:rPr lang="en-GB" smtClean="0"/>
              <a:t>17/06/2026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0E41CF-4A21-AA47-9CC1-0E88A16452C8}" type="slidenum">
              <a:rPr lang="en-GB" smtClean="0"/>
              <a:t>‹#›</a:t>
            </a:fld>
            <a:endParaRPr lang="en-GB"/>
          </a:p>
        </p:txBody>
      </p:sp>
    </p:spTree>
    <p:extLst>
      <p:ext uri="{BB962C8B-B14F-4D97-AF65-F5344CB8AC3E}">
        <p14:creationId xmlns:p14="http://schemas.microsoft.com/office/powerpoint/2010/main" val="40329008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positivelifeanswers.com/self-help-experts/"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FC05A-4A2D-F0DE-3817-489F589924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1C064-9865-6AF1-1091-DBC968D0532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A31F1A9-00B5-F136-2561-284AD50F2FA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Welcome to the High Performance Without Burnout </a:t>
            </a:r>
            <a:r>
              <a:rPr lang="en-GB"/>
              <a:t>Webinar! </a:t>
            </a:r>
            <a:endParaRPr lang="en-GB" dirty="0"/>
          </a:p>
        </p:txBody>
      </p:sp>
      <p:sp>
        <p:nvSpPr>
          <p:cNvPr id="4" name="Slide Number Placeholder 3">
            <a:extLst>
              <a:ext uri="{FF2B5EF4-FFF2-40B4-BE49-F238E27FC236}">
                <a16:creationId xmlns:a16="http://schemas.microsoft.com/office/drawing/2014/main" id="{DEE8B0A4-60F5-3E00-A7E8-419ACA88F483}"/>
              </a:ext>
            </a:extLst>
          </p:cNvPr>
          <p:cNvSpPr>
            <a:spLocks noGrp="1"/>
          </p:cNvSpPr>
          <p:nvPr>
            <p:ph type="sldNum" sz="quarter" idx="5"/>
          </p:nvPr>
        </p:nvSpPr>
        <p:spPr/>
        <p:txBody>
          <a:bodyPr/>
          <a:lstStyle/>
          <a:p>
            <a:fld id="{990E41CF-4A21-AA47-9CC1-0E88A16452C8}" type="slidenum">
              <a:rPr lang="en-GB" smtClean="0"/>
              <a:t>1</a:t>
            </a:fld>
            <a:endParaRPr lang="en-GB"/>
          </a:p>
        </p:txBody>
      </p:sp>
    </p:spTree>
    <p:extLst>
      <p:ext uri="{BB962C8B-B14F-4D97-AF65-F5344CB8AC3E}">
        <p14:creationId xmlns:p14="http://schemas.microsoft.com/office/powerpoint/2010/main" val="1822120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D309ED-63FD-84B7-9580-E846FBD8F5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6FFDA-E0B0-DB14-097A-060C41296EC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FA35578-D88E-4E11-2F3A-B216CD13D8BA}"/>
              </a:ext>
            </a:extLst>
          </p:cNvPr>
          <p:cNvSpPr>
            <a:spLocks noGrp="1"/>
          </p:cNvSpPr>
          <p:nvPr>
            <p:ph type="body" idx="1"/>
          </p:nvPr>
        </p:nvSpPr>
        <p:spPr/>
        <p:txBody>
          <a:bodyPr/>
          <a:lstStyle/>
          <a:p>
            <a:r>
              <a:rPr lang="en-GB" b="1" dirty="0"/>
              <a:t>The Webinar Team: </a:t>
            </a:r>
            <a:r>
              <a:rPr lang="en-GB" b="0" dirty="0"/>
              <a:t>First some introduction, the team who has helped to pull off this webinar includes: Gerhardus Van Ben Bergh from Tread Films and Adam Cruickshank from Birding EcoTours and The Birding Life.</a:t>
            </a:r>
          </a:p>
        </p:txBody>
      </p:sp>
      <p:sp>
        <p:nvSpPr>
          <p:cNvPr id="4" name="Slide Number Placeholder 3">
            <a:extLst>
              <a:ext uri="{FF2B5EF4-FFF2-40B4-BE49-F238E27FC236}">
                <a16:creationId xmlns:a16="http://schemas.microsoft.com/office/drawing/2014/main" id="{96243F4E-81A9-8D20-36D2-B73E8F1D6042}"/>
              </a:ext>
            </a:extLst>
          </p:cNvPr>
          <p:cNvSpPr>
            <a:spLocks noGrp="1"/>
          </p:cNvSpPr>
          <p:nvPr>
            <p:ph type="sldNum" sz="quarter" idx="5"/>
          </p:nvPr>
        </p:nvSpPr>
        <p:spPr/>
        <p:txBody>
          <a:bodyPr/>
          <a:lstStyle/>
          <a:p>
            <a:fld id="{990E41CF-4A21-AA47-9CC1-0E88A16452C8}" type="slidenum">
              <a:rPr lang="en-GB" smtClean="0"/>
              <a:t>2</a:t>
            </a:fld>
            <a:endParaRPr lang="en-GB"/>
          </a:p>
        </p:txBody>
      </p:sp>
    </p:spTree>
    <p:extLst>
      <p:ext uri="{BB962C8B-B14F-4D97-AF65-F5344CB8AC3E}">
        <p14:creationId xmlns:p14="http://schemas.microsoft.com/office/powerpoint/2010/main" val="1994100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DE3DA-1CAB-59FA-C449-F1FDDF239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CE3F1-DDCA-94B1-4BB2-823C276F9D6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1D78CF9-9468-A8B0-547C-152A2ADD1E94}"/>
              </a:ext>
            </a:extLst>
          </p:cNvPr>
          <p:cNvSpPr>
            <a:spLocks noGrp="1"/>
          </p:cNvSpPr>
          <p:nvPr>
            <p:ph type="body" idx="1"/>
          </p:nvPr>
        </p:nvSpPr>
        <p:spPr/>
        <p:txBody>
          <a:bodyPr/>
          <a:lstStyle/>
          <a:p>
            <a:r>
              <a:rPr lang="en-GB" b="0" dirty="0"/>
              <a:t>Before I continue with introductions, a few quick housekeeping points to make sure we get the most out of our time together. First, please stay muted during the presentation to keep the audio clear. We’d love to see you during our intro section, so feel free to flick your cameras on, but feel free to switch them off later if that helps you focus.</a:t>
            </a:r>
          </a:p>
          <a:p>
            <a:r>
              <a:rPr lang="en-GB" b="0" dirty="0"/>
              <a:t>Regarding questions, please drop them in the chat as we go - Adam and Gerhardus are keeping an eye on those for us, and we will handle them in a dedicated Q&amp;A session later. Also, we will be sharing links in the chat throughout the night, so if you see a resource on the screen, check the chat to grab the link. Finally, you don’t need to worry about taking screenshots of the slides - we are recording this, and I’ll send out the video replay and the full presentation to you via email afterwards.</a:t>
            </a:r>
          </a:p>
        </p:txBody>
      </p:sp>
      <p:sp>
        <p:nvSpPr>
          <p:cNvPr id="4" name="Slide Number Placeholder 3">
            <a:extLst>
              <a:ext uri="{FF2B5EF4-FFF2-40B4-BE49-F238E27FC236}">
                <a16:creationId xmlns:a16="http://schemas.microsoft.com/office/drawing/2014/main" id="{C1E2D219-857F-E085-992C-A485AFCBFAE6}"/>
              </a:ext>
            </a:extLst>
          </p:cNvPr>
          <p:cNvSpPr>
            <a:spLocks noGrp="1"/>
          </p:cNvSpPr>
          <p:nvPr>
            <p:ph type="sldNum" sz="quarter" idx="5"/>
          </p:nvPr>
        </p:nvSpPr>
        <p:spPr/>
        <p:txBody>
          <a:bodyPr/>
          <a:lstStyle/>
          <a:p>
            <a:fld id="{990E41CF-4A21-AA47-9CC1-0E88A16452C8}" type="slidenum">
              <a:rPr lang="en-GB" smtClean="0"/>
              <a:t>3</a:t>
            </a:fld>
            <a:endParaRPr lang="en-GB"/>
          </a:p>
        </p:txBody>
      </p:sp>
    </p:spTree>
    <p:extLst>
      <p:ext uri="{BB962C8B-B14F-4D97-AF65-F5344CB8AC3E}">
        <p14:creationId xmlns:p14="http://schemas.microsoft.com/office/powerpoint/2010/main" val="992377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9F48-0596-B79D-A341-5F81E7C795C7}"/>
            </a:ext>
          </a:extLst>
        </p:cNvPr>
        <p:cNvGrpSpPr/>
        <p:nvPr/>
      </p:nvGrpSpPr>
      <p:grpSpPr>
        <a:xfrm>
          <a:off x="0" y="0"/>
          <a:ext cx="0" cy="0"/>
          <a:chOff x="0" y="0"/>
          <a:chExt cx="0" cy="0"/>
        </a:xfrm>
      </p:grpSpPr>
      <p:sp>
        <p:nvSpPr>
          <p:cNvPr id="46081" name="Rectangle 1026">
            <a:extLst>
              <a:ext uri="{FF2B5EF4-FFF2-40B4-BE49-F238E27FC236}">
                <a16:creationId xmlns:a16="http://schemas.microsoft.com/office/drawing/2014/main" id="{5B2DCF84-66AE-60D4-60F1-D1F42D6248B5}"/>
              </a:ext>
            </a:extLst>
          </p:cNvPr>
          <p:cNvSpPr>
            <a:spLocks noGrp="1" noRot="1" noChangeAspect="1" noChangeArrowheads="1" noTextEdit="1"/>
          </p:cNvSpPr>
          <p:nvPr>
            <p:ph type="sldImg"/>
          </p:nvPr>
        </p:nvSpPr>
        <p:spPr>
          <a:xfrm>
            <a:off x="393700" y="692150"/>
            <a:ext cx="6070600" cy="3416300"/>
          </a:xfrm>
          <a:ln/>
        </p:spPr>
        <p:txBody>
          <a:bodyPr/>
          <a:lstStyle/>
          <a:p>
            <a:endParaRPr lang="en-GB"/>
          </a:p>
        </p:txBody>
      </p:sp>
      <p:sp>
        <p:nvSpPr>
          <p:cNvPr id="46082" name="Rectangle 1027">
            <a:extLst>
              <a:ext uri="{FF2B5EF4-FFF2-40B4-BE49-F238E27FC236}">
                <a16:creationId xmlns:a16="http://schemas.microsoft.com/office/drawing/2014/main" id="{760BC280-006D-D92C-1760-1CC88B66F7D4}"/>
              </a:ext>
            </a:extLst>
          </p:cNvPr>
          <p:cNvSpPr>
            <a:spLocks noGrp="1" noChangeArrowheads="1"/>
          </p:cNvSpPr>
          <p:nvPr>
            <p:ph type="body" idx="1"/>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r>
              <a:rPr lang="en-ZA" sz="2800" dirty="0"/>
              <a:t>I am a Productivity Coach who trains, coaches and mentors people, teams and organisations to be productive. I help people live a life that is balanced, purposeful, and free from the constant noise of "busyness.” </a:t>
            </a:r>
          </a:p>
          <a:p>
            <a:endParaRPr lang="en-ZA" sz="2800" dirty="0"/>
          </a:p>
        </p:txBody>
      </p:sp>
    </p:spTree>
    <p:extLst>
      <p:ext uri="{BB962C8B-B14F-4D97-AF65-F5344CB8AC3E}">
        <p14:creationId xmlns:p14="http://schemas.microsoft.com/office/powerpoint/2010/main" val="32602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I am married to Debbie and am the proud father of three “kids”: Keegan, Ashley and Drew. </a:t>
            </a:r>
            <a:endParaRPr lang="en-ZA"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057A588B-3F7E-0E48-9974-E41C7546B621}" type="slidenum">
              <a:rPr lang="en-GB" smtClean="0"/>
              <a:t>5</a:t>
            </a:fld>
            <a:endParaRPr lang="en-GB"/>
          </a:p>
        </p:txBody>
      </p:sp>
    </p:spTree>
    <p:extLst>
      <p:ext uri="{BB962C8B-B14F-4D97-AF65-F5344CB8AC3E}">
        <p14:creationId xmlns:p14="http://schemas.microsoft.com/office/powerpoint/2010/main" val="1987648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dirty="0"/>
              <a:t>I am based in Cape Town.</a:t>
            </a:r>
            <a:endParaRPr lang="en-GB" dirty="0"/>
          </a:p>
        </p:txBody>
      </p:sp>
      <p:sp>
        <p:nvSpPr>
          <p:cNvPr id="4" name="Slide Number Placeholder 3"/>
          <p:cNvSpPr>
            <a:spLocks noGrp="1"/>
          </p:cNvSpPr>
          <p:nvPr>
            <p:ph type="sldNum" sz="quarter" idx="5"/>
          </p:nvPr>
        </p:nvSpPr>
        <p:spPr/>
        <p:txBody>
          <a:bodyPr/>
          <a:lstStyle/>
          <a:p>
            <a:fld id="{057A588B-3F7E-0E48-9974-E41C7546B621}" type="slidenum">
              <a:rPr lang="en-GB" smtClean="0"/>
              <a:t>6</a:t>
            </a:fld>
            <a:endParaRPr lang="en-GB"/>
          </a:p>
        </p:txBody>
      </p:sp>
    </p:spTree>
    <p:extLst>
      <p:ext uri="{BB962C8B-B14F-4D97-AF65-F5344CB8AC3E}">
        <p14:creationId xmlns:p14="http://schemas.microsoft.com/office/powerpoint/2010/main" val="280150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dirty="0"/>
              <a:t>I live in the coastal town of Muizenburg which is about 25 minutes from the Cape Town CBD. </a:t>
            </a:r>
            <a:endParaRPr lang="en-GB" dirty="0"/>
          </a:p>
        </p:txBody>
      </p:sp>
      <p:sp>
        <p:nvSpPr>
          <p:cNvPr id="4" name="Slide Number Placeholder 3"/>
          <p:cNvSpPr>
            <a:spLocks noGrp="1"/>
          </p:cNvSpPr>
          <p:nvPr>
            <p:ph type="sldNum" sz="quarter" idx="5"/>
          </p:nvPr>
        </p:nvSpPr>
        <p:spPr/>
        <p:txBody>
          <a:bodyPr/>
          <a:lstStyle/>
          <a:p>
            <a:fld id="{057A588B-3F7E-0E48-9974-E41C7546B621}" type="slidenum">
              <a:rPr lang="en-GB" smtClean="0"/>
              <a:t>7</a:t>
            </a:fld>
            <a:endParaRPr lang="en-GB"/>
          </a:p>
        </p:txBody>
      </p:sp>
    </p:spTree>
    <p:extLst>
      <p:ext uri="{BB962C8B-B14F-4D97-AF65-F5344CB8AC3E}">
        <p14:creationId xmlns:p14="http://schemas.microsoft.com/office/powerpoint/2010/main" val="3129826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b="1" dirty="0"/>
              <a:t>Where are you? </a:t>
            </a:r>
            <a:r>
              <a:rPr lang="en-ZA" dirty="0"/>
              <a:t>Post in the chat where you are from in the world - you can add your job title too if you don’t mind.</a:t>
            </a:r>
            <a:endParaRPr lang="en-GB" dirty="0"/>
          </a:p>
        </p:txBody>
      </p:sp>
      <p:sp>
        <p:nvSpPr>
          <p:cNvPr id="4" name="Slide Number Placeholder 3"/>
          <p:cNvSpPr>
            <a:spLocks noGrp="1"/>
          </p:cNvSpPr>
          <p:nvPr>
            <p:ph type="sldNum" sz="quarter" idx="5"/>
          </p:nvPr>
        </p:nvSpPr>
        <p:spPr/>
        <p:txBody>
          <a:bodyPr/>
          <a:lstStyle/>
          <a:p>
            <a:fld id="{057A588B-3F7E-0E48-9974-E41C7546B621}" type="slidenum">
              <a:rPr lang="en-GB" smtClean="0"/>
              <a:t>8</a:t>
            </a:fld>
            <a:endParaRPr lang="en-GB"/>
          </a:p>
        </p:txBody>
      </p:sp>
    </p:spTree>
    <p:extLst>
      <p:ext uri="{BB962C8B-B14F-4D97-AF65-F5344CB8AC3E}">
        <p14:creationId xmlns:p14="http://schemas.microsoft.com/office/powerpoint/2010/main" val="28015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8A0EC-AC26-6FD9-4F09-2C6576E83B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04A149-DBDB-D124-700C-1F880C2E815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5F18E42-214A-5B9D-2996-2B45E76499D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bg1"/>
                </a:solidFill>
                <a:effectLst/>
                <a:latin typeface="+mn-lt"/>
                <a:ea typeface="+mn-ea"/>
                <a:cs typeface="+mn-cs"/>
              </a:rPr>
              <a:t>So welcome to the High Performance Without Burnout Webinar. Thank you for signing up and showing up!</a:t>
            </a:r>
            <a:endParaRPr lang="en-GB" dirty="0"/>
          </a:p>
        </p:txBody>
      </p:sp>
      <p:sp>
        <p:nvSpPr>
          <p:cNvPr id="4" name="Slide Number Placeholder 3">
            <a:extLst>
              <a:ext uri="{FF2B5EF4-FFF2-40B4-BE49-F238E27FC236}">
                <a16:creationId xmlns:a16="http://schemas.microsoft.com/office/drawing/2014/main" id="{D02176AF-D334-84C5-640A-4AA722E9763F}"/>
              </a:ext>
            </a:extLst>
          </p:cNvPr>
          <p:cNvSpPr>
            <a:spLocks noGrp="1"/>
          </p:cNvSpPr>
          <p:nvPr>
            <p:ph type="sldNum" sz="quarter" idx="5"/>
          </p:nvPr>
        </p:nvSpPr>
        <p:spPr/>
        <p:txBody>
          <a:bodyPr/>
          <a:lstStyle/>
          <a:p>
            <a:fld id="{990E41CF-4A21-AA47-9CC1-0E88A16452C8}" type="slidenum">
              <a:rPr lang="en-GB" smtClean="0"/>
              <a:t>9</a:t>
            </a:fld>
            <a:endParaRPr lang="en-GB"/>
          </a:p>
        </p:txBody>
      </p:sp>
    </p:spTree>
    <p:extLst>
      <p:ext uri="{BB962C8B-B14F-4D97-AF65-F5344CB8AC3E}">
        <p14:creationId xmlns:p14="http://schemas.microsoft.com/office/powerpoint/2010/main" val="656092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15F27-579A-A404-EEE9-2C54002D8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61D144-84E7-07DF-7901-B9A1548733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49E85A-4F86-975E-E15A-6257E08130C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kern="1200" dirty="0">
                <a:solidFill>
                  <a:schemeClr val="bg1"/>
                </a:solidFill>
                <a:effectLst/>
                <a:latin typeface="+mn-lt"/>
                <a:ea typeface="+mn-ea"/>
                <a:cs typeface="+mn-cs"/>
              </a:rPr>
              <a:t>Let’s start by asking: What is High Performance? </a:t>
            </a:r>
          </a:p>
        </p:txBody>
      </p:sp>
      <p:sp>
        <p:nvSpPr>
          <p:cNvPr id="4" name="Slide Number Placeholder 3">
            <a:extLst>
              <a:ext uri="{FF2B5EF4-FFF2-40B4-BE49-F238E27FC236}">
                <a16:creationId xmlns:a16="http://schemas.microsoft.com/office/drawing/2014/main" id="{E989291F-AAD0-D5FD-716C-EE35F0482151}"/>
              </a:ext>
            </a:extLst>
          </p:cNvPr>
          <p:cNvSpPr>
            <a:spLocks noGrp="1"/>
          </p:cNvSpPr>
          <p:nvPr>
            <p:ph type="sldNum" sz="quarter" idx="5"/>
          </p:nvPr>
        </p:nvSpPr>
        <p:spPr/>
        <p:txBody>
          <a:bodyPr/>
          <a:lstStyle/>
          <a:p>
            <a:fld id="{990E41CF-4A21-AA47-9CC1-0E88A16452C8}" type="slidenum">
              <a:rPr lang="en-GB" smtClean="0"/>
              <a:t>10</a:t>
            </a:fld>
            <a:endParaRPr lang="en-GB"/>
          </a:p>
        </p:txBody>
      </p:sp>
    </p:spTree>
    <p:extLst>
      <p:ext uri="{BB962C8B-B14F-4D97-AF65-F5344CB8AC3E}">
        <p14:creationId xmlns:p14="http://schemas.microsoft.com/office/powerpoint/2010/main" val="3714853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DD485-4FBA-3A57-C5FB-BE05054DB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BAA168-4455-1EB5-6619-A699BBB6116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678EEAB-816F-DB49-91BC-8B84859147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bg1"/>
                </a:solidFill>
                <a:effectLst/>
                <a:latin typeface="+mn-lt"/>
                <a:ea typeface="+mn-ea"/>
                <a:cs typeface="+mn-cs"/>
              </a:rPr>
              <a:t>Interaction: </a:t>
            </a:r>
            <a:r>
              <a:rPr lang="en-ZA" sz="1200" kern="1200" dirty="0">
                <a:solidFill>
                  <a:schemeClr val="bg1"/>
                </a:solidFill>
                <a:effectLst/>
                <a:latin typeface="+mn-lt"/>
                <a:ea typeface="+mn-ea"/>
                <a:cs typeface="+mn-cs"/>
              </a:rPr>
              <a:t>Type one word or phrase in the Chat that best described burnout for you. It could be a catchphrase like: Firing on all cylinders.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964856DF-0FCD-DBB5-B341-603474341257}"/>
              </a:ext>
            </a:extLst>
          </p:cNvPr>
          <p:cNvSpPr>
            <a:spLocks noGrp="1"/>
          </p:cNvSpPr>
          <p:nvPr>
            <p:ph type="sldNum" sz="quarter" idx="5"/>
          </p:nvPr>
        </p:nvSpPr>
        <p:spPr/>
        <p:txBody>
          <a:bodyPr/>
          <a:lstStyle/>
          <a:p>
            <a:fld id="{990E41CF-4A21-AA47-9CC1-0E88A16452C8}" type="slidenum">
              <a:rPr lang="en-GB" smtClean="0"/>
              <a:t>11</a:t>
            </a:fld>
            <a:endParaRPr lang="en-GB"/>
          </a:p>
        </p:txBody>
      </p:sp>
    </p:spTree>
    <p:extLst>
      <p:ext uri="{BB962C8B-B14F-4D97-AF65-F5344CB8AC3E}">
        <p14:creationId xmlns:p14="http://schemas.microsoft.com/office/powerpoint/2010/main" val="31953349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kern="1200" dirty="0">
                <a:solidFill>
                  <a:schemeClr val="bg1"/>
                </a:solidFill>
                <a:effectLst/>
                <a:latin typeface="+mn-lt"/>
                <a:ea typeface="+mn-ea"/>
                <a:cs typeface="+mn-cs"/>
              </a:rPr>
              <a:t>What is High Performance? Succeeding beyond standard norms consistently over the long-term, while maintaining positive well-being and relationships. Brendon Burchard, High Performance Habits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0" kern="1200" dirty="0">
              <a:solidFill>
                <a:schemeClr val="bg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0" kern="1200" dirty="0">
              <a:solidFill>
                <a:schemeClr val="bg1"/>
              </a:solidFill>
              <a:effectLst/>
              <a:latin typeface="+mn-lt"/>
              <a:ea typeface="+mn-ea"/>
              <a:cs typeface="+mn-cs"/>
            </a:endParaRPr>
          </a:p>
          <a:p>
            <a:endParaRPr lang="en-GB" b="0" dirty="0"/>
          </a:p>
        </p:txBody>
      </p:sp>
      <p:sp>
        <p:nvSpPr>
          <p:cNvPr id="4" name="Slide Number Placeholder 3"/>
          <p:cNvSpPr>
            <a:spLocks noGrp="1"/>
          </p:cNvSpPr>
          <p:nvPr>
            <p:ph type="sldNum" sz="quarter" idx="5"/>
          </p:nvPr>
        </p:nvSpPr>
        <p:spPr/>
        <p:txBody>
          <a:bodyPr/>
          <a:lstStyle/>
          <a:p>
            <a:fld id="{990E41CF-4A21-AA47-9CC1-0E88A16452C8}" type="slidenum">
              <a:rPr lang="en-GB" smtClean="0"/>
              <a:t>12</a:t>
            </a:fld>
            <a:endParaRPr lang="en-GB"/>
          </a:p>
        </p:txBody>
      </p:sp>
    </p:spTree>
    <p:extLst>
      <p:ext uri="{BB962C8B-B14F-4D97-AF65-F5344CB8AC3E}">
        <p14:creationId xmlns:p14="http://schemas.microsoft.com/office/powerpoint/2010/main" val="37487286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508BD-C826-4437-762E-B63E3E2965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CCB53A-DA7A-4D2D-5A6D-4B5F2B1C941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B02EAB5-B078-9813-34C6-4D70D641551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is a formula to remember what High Performance is : </a:t>
            </a:r>
            <a:r>
              <a:rPr lang="en-ZA" dirty="0">
                <a:solidFill>
                  <a:schemeClr val="bg1"/>
                </a:solidFill>
                <a:effectLst/>
                <a:latin typeface="-apple-system"/>
              </a:rPr>
              <a:t>Excellence + Consistency + Sustainability = High Performance</a:t>
            </a:r>
            <a:endParaRPr lang="en-GB" dirty="0">
              <a:solidFill>
                <a:schemeClr val="bg1"/>
              </a:solidFill>
            </a:endParaRPr>
          </a:p>
          <a:p>
            <a:endParaRPr lang="en-GB" dirty="0"/>
          </a:p>
        </p:txBody>
      </p:sp>
      <p:sp>
        <p:nvSpPr>
          <p:cNvPr id="4" name="Slide Number Placeholder 3">
            <a:extLst>
              <a:ext uri="{FF2B5EF4-FFF2-40B4-BE49-F238E27FC236}">
                <a16:creationId xmlns:a16="http://schemas.microsoft.com/office/drawing/2014/main" id="{85967DB8-580E-005E-4737-84DE6E022413}"/>
              </a:ext>
            </a:extLst>
          </p:cNvPr>
          <p:cNvSpPr>
            <a:spLocks noGrp="1"/>
          </p:cNvSpPr>
          <p:nvPr>
            <p:ph type="sldNum" sz="quarter" idx="5"/>
          </p:nvPr>
        </p:nvSpPr>
        <p:spPr/>
        <p:txBody>
          <a:bodyPr/>
          <a:lstStyle/>
          <a:p>
            <a:fld id="{990E41CF-4A21-AA47-9CC1-0E88A16452C8}" type="slidenum">
              <a:rPr lang="en-GB" smtClean="0"/>
              <a:t>13</a:t>
            </a:fld>
            <a:endParaRPr lang="en-GB"/>
          </a:p>
        </p:txBody>
      </p:sp>
    </p:spTree>
    <p:extLst>
      <p:ext uri="{BB962C8B-B14F-4D97-AF65-F5344CB8AC3E}">
        <p14:creationId xmlns:p14="http://schemas.microsoft.com/office/powerpoint/2010/main" val="25678497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1E794-CE73-FC64-8AA4-9563A7A83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CA21B0-DA9C-FF7D-5584-D8AA3B5DA6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2F86604-AEBE-8DFD-EEF2-625971EA149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bg1"/>
                </a:solidFill>
                <a:effectLst/>
                <a:latin typeface="+mn-lt"/>
                <a:ea typeface="+mn-ea"/>
                <a:cs typeface="+mn-cs"/>
              </a:rPr>
              <a:t>Now that we have defined High Performance, what is </a:t>
            </a:r>
            <a:r>
              <a:rPr lang="en-ZA" sz="1200" b="1" kern="1200" dirty="0">
                <a:solidFill>
                  <a:schemeClr val="bg1"/>
                </a:solidFill>
                <a:effectLst/>
                <a:latin typeface="+mn-lt"/>
                <a:ea typeface="+mn-ea"/>
                <a:cs typeface="+mn-cs"/>
              </a:rPr>
              <a:t>Burnout?</a:t>
            </a:r>
            <a:endParaRPr lang="en-GB" dirty="0"/>
          </a:p>
        </p:txBody>
      </p:sp>
      <p:sp>
        <p:nvSpPr>
          <p:cNvPr id="4" name="Slide Number Placeholder 3">
            <a:extLst>
              <a:ext uri="{FF2B5EF4-FFF2-40B4-BE49-F238E27FC236}">
                <a16:creationId xmlns:a16="http://schemas.microsoft.com/office/drawing/2014/main" id="{E4F39296-0A49-FDAA-AEF2-A87E0556F885}"/>
              </a:ext>
            </a:extLst>
          </p:cNvPr>
          <p:cNvSpPr>
            <a:spLocks noGrp="1"/>
          </p:cNvSpPr>
          <p:nvPr>
            <p:ph type="sldNum" sz="quarter" idx="5"/>
          </p:nvPr>
        </p:nvSpPr>
        <p:spPr/>
        <p:txBody>
          <a:bodyPr/>
          <a:lstStyle/>
          <a:p>
            <a:fld id="{990E41CF-4A21-AA47-9CC1-0E88A16452C8}" type="slidenum">
              <a:rPr lang="en-GB" smtClean="0"/>
              <a:t>14</a:t>
            </a:fld>
            <a:endParaRPr lang="en-GB"/>
          </a:p>
        </p:txBody>
      </p:sp>
    </p:spTree>
    <p:extLst>
      <p:ext uri="{BB962C8B-B14F-4D97-AF65-F5344CB8AC3E}">
        <p14:creationId xmlns:p14="http://schemas.microsoft.com/office/powerpoint/2010/main" val="28550152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257AF7-2CA3-B038-C87F-E46DC7C0A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64A054-56E6-13CE-85B8-579393A71E9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4A8EF2-5EA8-6630-644E-AD0864E7CC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bg1"/>
                </a:solidFill>
                <a:effectLst/>
                <a:latin typeface="+mn-lt"/>
                <a:ea typeface="+mn-ea"/>
                <a:cs typeface="+mn-cs"/>
              </a:rPr>
              <a:t>Interaction: </a:t>
            </a:r>
            <a:r>
              <a:rPr lang="en-ZA" sz="1200" kern="1200" dirty="0">
                <a:solidFill>
                  <a:schemeClr val="bg1"/>
                </a:solidFill>
                <a:effectLst/>
                <a:latin typeface="+mn-lt"/>
                <a:ea typeface="+mn-ea"/>
                <a:cs typeface="+mn-cs"/>
              </a:rPr>
              <a:t>Type one word or phrase in the Chat that best described burnout for you!</a:t>
            </a:r>
            <a:endParaRPr lang="en-GB" dirty="0"/>
          </a:p>
        </p:txBody>
      </p:sp>
      <p:sp>
        <p:nvSpPr>
          <p:cNvPr id="4" name="Slide Number Placeholder 3">
            <a:extLst>
              <a:ext uri="{FF2B5EF4-FFF2-40B4-BE49-F238E27FC236}">
                <a16:creationId xmlns:a16="http://schemas.microsoft.com/office/drawing/2014/main" id="{3FF26E85-6A04-65B0-BC4F-38155CA3BC3F}"/>
              </a:ext>
            </a:extLst>
          </p:cNvPr>
          <p:cNvSpPr>
            <a:spLocks noGrp="1"/>
          </p:cNvSpPr>
          <p:nvPr>
            <p:ph type="sldNum" sz="quarter" idx="5"/>
          </p:nvPr>
        </p:nvSpPr>
        <p:spPr/>
        <p:txBody>
          <a:bodyPr/>
          <a:lstStyle/>
          <a:p>
            <a:fld id="{990E41CF-4A21-AA47-9CC1-0E88A16452C8}" type="slidenum">
              <a:rPr lang="en-GB" smtClean="0"/>
              <a:t>15</a:t>
            </a:fld>
            <a:endParaRPr lang="en-GB"/>
          </a:p>
        </p:txBody>
      </p:sp>
    </p:spTree>
    <p:extLst>
      <p:ext uri="{BB962C8B-B14F-4D97-AF65-F5344CB8AC3E}">
        <p14:creationId xmlns:p14="http://schemas.microsoft.com/office/powerpoint/2010/main" val="1890477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21AD3-F095-5D0D-A451-7FEEF02291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8BBDF9-563C-0388-3E83-0847E1DBEC5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75DCA1C-DE3B-2E2A-0612-00A68DDD0D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0" kern="1200" dirty="0">
                <a:solidFill>
                  <a:schemeClr val="bg1"/>
                </a:solidFill>
                <a:effectLst/>
                <a:latin typeface="+mn-lt"/>
                <a:ea typeface="+mn-ea"/>
                <a:cs typeface="+mn-cs"/>
              </a:rPr>
              <a:t>What is Burnout? Burnout is a state of breakdown caused by chronic, unmanaged stress marked by (1) deep exhaustion, (2) growing cynicism, (3) reduced effectiveness and feeling like you can’t do good work anymore even when you try.⁠ It is not just being tired.</a:t>
            </a:r>
          </a:p>
          <a:p>
            <a:endParaRPr lang="en-GB" b="0" dirty="0"/>
          </a:p>
        </p:txBody>
      </p:sp>
      <p:sp>
        <p:nvSpPr>
          <p:cNvPr id="4" name="Slide Number Placeholder 3">
            <a:extLst>
              <a:ext uri="{FF2B5EF4-FFF2-40B4-BE49-F238E27FC236}">
                <a16:creationId xmlns:a16="http://schemas.microsoft.com/office/drawing/2014/main" id="{DFC167D0-506C-963C-D280-5AEAC04366AA}"/>
              </a:ext>
            </a:extLst>
          </p:cNvPr>
          <p:cNvSpPr>
            <a:spLocks noGrp="1"/>
          </p:cNvSpPr>
          <p:nvPr>
            <p:ph type="sldNum" sz="quarter" idx="5"/>
          </p:nvPr>
        </p:nvSpPr>
        <p:spPr/>
        <p:txBody>
          <a:bodyPr/>
          <a:lstStyle/>
          <a:p>
            <a:fld id="{990E41CF-4A21-AA47-9CC1-0E88A16452C8}" type="slidenum">
              <a:rPr lang="en-GB" smtClean="0"/>
              <a:t>16</a:t>
            </a:fld>
            <a:endParaRPr lang="en-GB"/>
          </a:p>
        </p:txBody>
      </p:sp>
    </p:spTree>
    <p:extLst>
      <p:ext uri="{BB962C8B-B14F-4D97-AF65-F5344CB8AC3E}">
        <p14:creationId xmlns:p14="http://schemas.microsoft.com/office/powerpoint/2010/main" val="3655850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2B20C-EB05-B3D8-6280-80690EF549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976146-9D0A-3835-21AB-B42847C3CF6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26FDAD1-AFFD-67B4-B808-5E4B5874161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bg1"/>
                </a:solidFill>
                <a:effectLst/>
                <a:latin typeface="+mn-lt"/>
                <a:ea typeface="+mn-ea"/>
                <a:cs typeface="+mn-cs"/>
              </a:rPr>
              <a:t>Interaction: </a:t>
            </a:r>
            <a:r>
              <a:rPr lang="en-ZA" sz="1200" b="0" kern="1200" dirty="0">
                <a:solidFill>
                  <a:schemeClr val="bg1"/>
                </a:solidFill>
                <a:effectLst/>
                <a:latin typeface="+mn-lt"/>
                <a:ea typeface="+mn-ea"/>
                <a:cs typeface="+mn-cs"/>
              </a:rPr>
              <a:t>Post in the chat whether you have experienced any of the three effects of burnout.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0" kern="1200" dirty="0">
              <a:solidFill>
                <a:schemeClr val="bg1"/>
              </a:solidFill>
              <a:effectLst/>
              <a:latin typeface="+mn-lt"/>
              <a:ea typeface="+mn-ea"/>
              <a:cs typeface="+mn-cs"/>
            </a:endParaRPr>
          </a:p>
          <a:p>
            <a:endParaRPr lang="en-GB" b="0" dirty="0"/>
          </a:p>
        </p:txBody>
      </p:sp>
      <p:sp>
        <p:nvSpPr>
          <p:cNvPr id="4" name="Slide Number Placeholder 3">
            <a:extLst>
              <a:ext uri="{FF2B5EF4-FFF2-40B4-BE49-F238E27FC236}">
                <a16:creationId xmlns:a16="http://schemas.microsoft.com/office/drawing/2014/main" id="{5EC74324-AEBD-50AF-BDFE-D4D1E6949F0D}"/>
              </a:ext>
            </a:extLst>
          </p:cNvPr>
          <p:cNvSpPr>
            <a:spLocks noGrp="1"/>
          </p:cNvSpPr>
          <p:nvPr>
            <p:ph type="sldNum" sz="quarter" idx="5"/>
          </p:nvPr>
        </p:nvSpPr>
        <p:spPr/>
        <p:txBody>
          <a:bodyPr/>
          <a:lstStyle/>
          <a:p>
            <a:fld id="{990E41CF-4A21-AA47-9CC1-0E88A16452C8}" type="slidenum">
              <a:rPr lang="en-GB" smtClean="0"/>
              <a:t>17</a:t>
            </a:fld>
            <a:endParaRPr lang="en-GB"/>
          </a:p>
        </p:txBody>
      </p:sp>
    </p:spTree>
    <p:extLst>
      <p:ext uri="{BB962C8B-B14F-4D97-AF65-F5344CB8AC3E}">
        <p14:creationId xmlns:p14="http://schemas.microsoft.com/office/powerpoint/2010/main" val="31427651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B0F03-0EC9-A150-5448-6CDF1041D5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4BC30-F8C4-14B1-D14A-A9758488B3D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FF9A59B-EEAA-A04E-E97F-439FDD381C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is a formula to remember what Burnout is: Depletion + Cynicism + Ineffectiveness </a:t>
            </a:r>
            <a:r>
              <a:rPr lang="en-ZA" dirty="0">
                <a:solidFill>
                  <a:schemeClr val="bg1"/>
                </a:solidFill>
                <a:effectLst/>
                <a:latin typeface="-apple-system"/>
              </a:rPr>
              <a:t>= Burnout</a:t>
            </a:r>
            <a:endParaRPr lang="en-GB" dirty="0">
              <a:solidFill>
                <a:schemeClr val="bg1"/>
              </a:solidFill>
            </a:endParaRPr>
          </a:p>
          <a:p>
            <a:endParaRPr lang="en-GB" dirty="0"/>
          </a:p>
        </p:txBody>
      </p:sp>
      <p:sp>
        <p:nvSpPr>
          <p:cNvPr id="4" name="Slide Number Placeholder 3">
            <a:extLst>
              <a:ext uri="{FF2B5EF4-FFF2-40B4-BE49-F238E27FC236}">
                <a16:creationId xmlns:a16="http://schemas.microsoft.com/office/drawing/2014/main" id="{0F031DE5-3E60-E015-DA5C-B5ED99C835E4}"/>
              </a:ext>
            </a:extLst>
          </p:cNvPr>
          <p:cNvSpPr>
            <a:spLocks noGrp="1"/>
          </p:cNvSpPr>
          <p:nvPr>
            <p:ph type="sldNum" sz="quarter" idx="5"/>
          </p:nvPr>
        </p:nvSpPr>
        <p:spPr/>
        <p:txBody>
          <a:bodyPr/>
          <a:lstStyle/>
          <a:p>
            <a:fld id="{990E41CF-4A21-AA47-9CC1-0E88A16452C8}" type="slidenum">
              <a:rPr lang="en-GB" smtClean="0"/>
              <a:t>18</a:t>
            </a:fld>
            <a:endParaRPr lang="en-GB"/>
          </a:p>
        </p:txBody>
      </p:sp>
    </p:spTree>
    <p:extLst>
      <p:ext uri="{BB962C8B-B14F-4D97-AF65-F5344CB8AC3E}">
        <p14:creationId xmlns:p14="http://schemas.microsoft.com/office/powerpoint/2010/main" val="41245344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dirty="0"/>
              <a:t>“Experiencing these reactions can create a downward spiral of despair and emotional turmoil, It’s like a snowball rolling downhill, picking up more snow and velocity until it finally smacks into a tree at the bottom of the hill. This is not to be taken lightly, and it is not just a ‘grin and bear it’ type of situation.” </a:t>
            </a:r>
            <a:r>
              <a:rPr lang="en-ZA" dirty="0">
                <a:hlinkClick r:id="rId3"/>
              </a:rPr>
              <a:t>Dr. Mary Ann V. Mercer</a:t>
            </a:r>
            <a:r>
              <a:rPr lang="en-ZA" dirty="0"/>
              <a:t>, a psychologist and author out of Barrington, Illinois. </a:t>
            </a:r>
          </a:p>
          <a:p>
            <a:endParaRPr lang="en-GB" dirty="0"/>
          </a:p>
        </p:txBody>
      </p:sp>
      <p:sp>
        <p:nvSpPr>
          <p:cNvPr id="4" name="Slide Number Placeholder 3"/>
          <p:cNvSpPr>
            <a:spLocks noGrp="1"/>
          </p:cNvSpPr>
          <p:nvPr>
            <p:ph type="sldNum" sz="quarter" idx="5"/>
          </p:nvPr>
        </p:nvSpPr>
        <p:spPr/>
        <p:txBody>
          <a:bodyPr/>
          <a:lstStyle/>
          <a:p>
            <a:fld id="{990E41CF-4A21-AA47-9CC1-0E88A16452C8}" type="slidenum">
              <a:rPr lang="en-GB" smtClean="0"/>
              <a:t>19</a:t>
            </a:fld>
            <a:endParaRPr lang="en-GB"/>
          </a:p>
        </p:txBody>
      </p:sp>
    </p:spTree>
    <p:extLst>
      <p:ext uri="{BB962C8B-B14F-4D97-AF65-F5344CB8AC3E}">
        <p14:creationId xmlns:p14="http://schemas.microsoft.com/office/powerpoint/2010/main" val="11706724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33797-8009-9914-7233-002569222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D4D3BF-ABDF-A3ED-327B-5D246C515F0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3BF5109-DD8B-6E62-6C03-B24774259C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6E84828-0FCB-7535-DD11-E1FD09AA4344}"/>
              </a:ext>
            </a:extLst>
          </p:cNvPr>
          <p:cNvSpPr>
            <a:spLocks noGrp="1"/>
          </p:cNvSpPr>
          <p:nvPr>
            <p:ph type="sldNum" sz="quarter" idx="5"/>
          </p:nvPr>
        </p:nvSpPr>
        <p:spPr/>
        <p:txBody>
          <a:bodyPr/>
          <a:lstStyle/>
          <a:p>
            <a:fld id="{990E41CF-4A21-AA47-9CC1-0E88A16452C8}" type="slidenum">
              <a:rPr lang="en-GB" smtClean="0"/>
              <a:t>20</a:t>
            </a:fld>
            <a:endParaRPr lang="en-GB"/>
          </a:p>
        </p:txBody>
      </p:sp>
    </p:spTree>
    <p:extLst>
      <p:ext uri="{BB962C8B-B14F-4D97-AF65-F5344CB8AC3E}">
        <p14:creationId xmlns:p14="http://schemas.microsoft.com/office/powerpoint/2010/main" val="1783297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2B04E-9008-CD17-1472-E06B19DD0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574D7-604F-C911-B51F-644AA96A6EC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5BF2D35-C55B-3B12-E50A-971940B404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bg1"/>
                </a:solidFill>
                <a:effectLst/>
                <a:latin typeface="+mn-lt"/>
                <a:ea typeface="+mn-ea"/>
                <a:cs typeface="+mn-cs"/>
              </a:rPr>
              <a:t>Let’s hear from one of clients that I am currently coaching who dealt with burnout. This is Louie Gouws Head of DevOps.</a:t>
            </a:r>
            <a:endParaRPr lang="en-GB" dirty="0"/>
          </a:p>
          <a:p>
            <a:pPr algn="l">
              <a:spcAft>
                <a:spcPts val="600"/>
              </a:spcAft>
            </a:pPr>
            <a:endParaRPr lang="en-ZA" sz="1200" kern="1200" dirty="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7A01BA6E-E4C1-6299-8185-1D01FEF4F04B}"/>
              </a:ext>
            </a:extLst>
          </p:cNvPr>
          <p:cNvSpPr>
            <a:spLocks noGrp="1"/>
          </p:cNvSpPr>
          <p:nvPr>
            <p:ph type="sldNum" sz="quarter" idx="5"/>
          </p:nvPr>
        </p:nvSpPr>
        <p:spPr/>
        <p:txBody>
          <a:bodyPr/>
          <a:lstStyle/>
          <a:p>
            <a:fld id="{990E41CF-4A21-AA47-9CC1-0E88A16452C8}" type="slidenum">
              <a:rPr lang="en-GB" smtClean="0"/>
              <a:t>21</a:t>
            </a:fld>
            <a:endParaRPr lang="en-GB"/>
          </a:p>
        </p:txBody>
      </p:sp>
    </p:spTree>
    <p:extLst>
      <p:ext uri="{BB962C8B-B14F-4D97-AF65-F5344CB8AC3E}">
        <p14:creationId xmlns:p14="http://schemas.microsoft.com/office/powerpoint/2010/main" val="204782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2B04E-9008-CD17-1472-E06B19DD0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574D7-604F-C911-B51F-644AA96A6EC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5BF2D35-C55B-3B12-E50A-971940B404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bg1"/>
                </a:solidFill>
                <a:effectLst/>
                <a:latin typeface="+mn-lt"/>
                <a:ea typeface="+mn-ea"/>
                <a:cs typeface="+mn-cs"/>
              </a:rPr>
              <a:t>My Journey With Burnout:</a:t>
            </a:r>
            <a:r>
              <a:rPr lang="en-ZA" sz="1200" kern="1200" dirty="0">
                <a:solidFill>
                  <a:schemeClr val="tx1"/>
                </a:solidFill>
                <a:effectLst/>
                <a:latin typeface="+mn-lt"/>
                <a:ea typeface="+mn-ea"/>
                <a:cs typeface="+mn-cs"/>
              </a:rPr>
              <a:t>My Journey With Burnout</a:t>
            </a:r>
            <a:br>
              <a:rPr lang="en-ZA" sz="1200" kern="1200" dirty="0">
                <a:solidFill>
                  <a:schemeClr val="tx1"/>
                </a:solidFill>
                <a:effectLst/>
                <a:latin typeface="+mn-lt"/>
                <a:ea typeface="+mn-ea"/>
                <a:cs typeface="+mn-cs"/>
              </a:rPr>
            </a:br>
            <a:r>
              <a:rPr lang="en-ZA" sz="1200" kern="1200" dirty="0">
                <a:solidFill>
                  <a:schemeClr val="tx1"/>
                </a:solidFill>
                <a:effectLst/>
                <a:latin typeface="+mn-lt"/>
                <a:ea typeface="+mn-ea"/>
                <a:cs typeface="+mn-cs"/>
              </a:rPr>
              <a:t>As I look back over my life, I recall the times I have encountered burnout. Here is the condensed version of my timeline:</a:t>
            </a:r>
            <a:br>
              <a:rPr lang="en-ZA" sz="1200" kern="1200" dirty="0">
                <a:solidFill>
                  <a:schemeClr val="tx1"/>
                </a:solidFill>
                <a:effectLst/>
                <a:latin typeface="+mn-lt"/>
                <a:ea typeface="+mn-ea"/>
                <a:cs typeface="+mn-cs"/>
              </a:rPr>
            </a:br>
            <a:r>
              <a:rPr lang="en-ZA" sz="1200" kern="1200" dirty="0">
                <a:solidFill>
                  <a:schemeClr val="tx1"/>
                </a:solidFill>
                <a:effectLst/>
                <a:latin typeface="+mn-lt"/>
                <a:ea typeface="+mn-ea"/>
                <a:cs typeface="+mn-cs"/>
              </a:rPr>
              <a:t>(1) Lecturer (1995): I was lecturing at a seminary, travelling across South Africa to speak at workshops, and working late into the evenings to prepare. The strain became too much; my wife told me she was leaving with our two children. Thankfully, it was a cry for me to be present rather than an end to our marriage. Seven weeks of marriage counselling helped me create the boundaries necessary to return to high performance without burnout.</a:t>
            </a:r>
            <a:br>
              <a:rPr lang="en-ZA" sz="1200" kern="1200" dirty="0">
                <a:solidFill>
                  <a:schemeClr val="tx1"/>
                </a:solidFill>
                <a:effectLst/>
                <a:latin typeface="+mn-lt"/>
                <a:ea typeface="+mn-ea"/>
                <a:cs typeface="+mn-cs"/>
              </a:rPr>
            </a:br>
            <a:r>
              <a:rPr lang="en-ZA" sz="1200" kern="1200" dirty="0">
                <a:solidFill>
                  <a:schemeClr val="tx1"/>
                </a:solidFill>
                <a:effectLst/>
                <a:latin typeface="+mn-lt"/>
                <a:ea typeface="+mn-ea"/>
                <a:cs typeface="+mn-cs"/>
              </a:rPr>
              <a:t>(2) Director of Sonlife Africa (2004): I launched an organisation to train leaders across the continent, eventually working in 16 countries. While rewarding, spending two weeks a month travelling put immense strain on my relationships. I realised I needed to delegate, so I appointed a South African country leader—Ed, who is actually on the call this evening—and regional leaders to oversee the work. This allowed me to pull back from an unsustainable pace until I eventually handed the organisation over to others.</a:t>
            </a:r>
            <a:br>
              <a:rPr lang="en-ZA" sz="1200" kern="1200" dirty="0">
                <a:solidFill>
                  <a:schemeClr val="tx1"/>
                </a:solidFill>
                <a:effectLst/>
                <a:latin typeface="+mn-lt"/>
                <a:ea typeface="+mn-ea"/>
                <a:cs typeface="+mn-cs"/>
              </a:rPr>
            </a:br>
            <a:r>
              <a:rPr lang="en-ZA" sz="1200" kern="1200" dirty="0">
                <a:solidFill>
                  <a:schemeClr val="tx1"/>
                </a:solidFill>
                <a:effectLst/>
                <a:latin typeface="+mn-lt"/>
                <a:ea typeface="+mn-ea"/>
                <a:cs typeface="+mn-cs"/>
              </a:rPr>
              <a:t>(3) Pastor (2016): I found myself allowing my passion for working with high schoolers to consume my entire life. Even though the work was good, I realised I was at risk of falling back into the same patterns I experienced as a lecturer in 1995. I accepted a position as an overseer of leadership and staff development at my church. This change allowed me to step back from the late nights and weekends away, protecting my time with my family.</a:t>
            </a:r>
            <a:br>
              <a:rPr lang="en-ZA" sz="1200" kern="1200" dirty="0">
                <a:solidFill>
                  <a:schemeClr val="tx1"/>
                </a:solidFill>
                <a:effectLst/>
                <a:latin typeface="+mn-lt"/>
                <a:ea typeface="+mn-ea"/>
                <a:cs typeface="+mn-cs"/>
              </a:rPr>
            </a:br>
            <a:r>
              <a:rPr lang="en-ZA" sz="1200" kern="1200" dirty="0">
                <a:solidFill>
                  <a:schemeClr val="tx1"/>
                </a:solidFill>
                <a:effectLst/>
                <a:latin typeface="+mn-lt"/>
                <a:ea typeface="+mn-ea"/>
                <a:cs typeface="+mn-cs"/>
              </a:rPr>
              <a:t>(4) Coach (2024–Present): Since 2024, I have been self-employed as a coach. While the pressure to build a business is immense and requires hard work, the lessons I have learned over the years—and the principles and strategies I live by—ensure that I am able to perform at a high level without burning out. What I am teaching you tonight has been shaped by the realities of every season of my life. </a:t>
            </a:r>
            <a:endParaRPr lang="en-ZA" sz="1200" kern="1200" dirty="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7A01BA6E-E4C1-6299-8185-1D01FEF4F04B}"/>
              </a:ext>
            </a:extLst>
          </p:cNvPr>
          <p:cNvSpPr>
            <a:spLocks noGrp="1"/>
          </p:cNvSpPr>
          <p:nvPr>
            <p:ph type="sldNum" sz="quarter" idx="5"/>
          </p:nvPr>
        </p:nvSpPr>
        <p:spPr/>
        <p:txBody>
          <a:bodyPr/>
          <a:lstStyle/>
          <a:p>
            <a:fld id="{990E41CF-4A21-AA47-9CC1-0E88A16452C8}" type="slidenum">
              <a:rPr lang="en-GB" smtClean="0"/>
              <a:t>22</a:t>
            </a:fld>
            <a:endParaRPr lang="en-GB"/>
          </a:p>
        </p:txBody>
      </p:sp>
    </p:spTree>
    <p:extLst>
      <p:ext uri="{BB962C8B-B14F-4D97-AF65-F5344CB8AC3E}">
        <p14:creationId xmlns:p14="http://schemas.microsoft.com/office/powerpoint/2010/main" val="24719967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rgbClr val="FFFFFF"/>
                </a:solidFill>
                <a:latin typeface="Calibri" panose="020F0502020204030204"/>
                <a:cs typeface="Calibri" panose="020F0502020204030204"/>
              </a:rPr>
              <a:t>The Burnout Trap for High Performers: </a:t>
            </a:r>
            <a:r>
              <a:rPr lang="en-ZA" sz="1200" b="0" kern="1200" dirty="0">
                <a:solidFill>
                  <a:srgbClr val="FFFFFF"/>
                </a:solidFill>
                <a:latin typeface="Calibri" panose="020F0502020204030204"/>
                <a:cs typeface="Calibri" panose="020F0502020204030204"/>
              </a:rPr>
              <a:t>(1) Living on urgency and adrenaline. (2) Always “on” and never recovered. (3) Perfectionism and self-pressure. (4) Struggling with workaholism.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100" kern="1200" dirty="0">
              <a:solidFill>
                <a:srgbClr val="FFFFFF"/>
              </a:solidFill>
              <a:latin typeface="Calibri" panose="020F0502020204030204"/>
              <a:cs typeface="Calibri" panose="020F0502020204030204"/>
            </a:endParaRPr>
          </a:p>
          <a:p>
            <a:endParaRPr lang="en-GB" dirty="0"/>
          </a:p>
        </p:txBody>
      </p:sp>
      <p:sp>
        <p:nvSpPr>
          <p:cNvPr id="4" name="Slide Number Placeholder 3"/>
          <p:cNvSpPr>
            <a:spLocks noGrp="1"/>
          </p:cNvSpPr>
          <p:nvPr>
            <p:ph type="sldNum" sz="quarter" idx="5"/>
          </p:nvPr>
        </p:nvSpPr>
        <p:spPr/>
        <p:txBody>
          <a:bodyPr/>
          <a:lstStyle/>
          <a:p>
            <a:fld id="{990E41CF-4A21-AA47-9CC1-0E88A16452C8}" type="slidenum">
              <a:rPr lang="en-GB" smtClean="0"/>
              <a:t>23</a:t>
            </a:fld>
            <a:endParaRPr lang="en-GB"/>
          </a:p>
        </p:txBody>
      </p:sp>
    </p:spTree>
    <p:extLst>
      <p:ext uri="{BB962C8B-B14F-4D97-AF65-F5344CB8AC3E}">
        <p14:creationId xmlns:p14="http://schemas.microsoft.com/office/powerpoint/2010/main" val="714657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nSpc>
                <a:spcPts val="3240"/>
              </a:lnSpc>
              <a:spcAft>
                <a:spcPts val="0"/>
              </a:spcAft>
            </a:pPr>
            <a:r>
              <a:rPr lang="en-ZA" b="1" dirty="0"/>
              <a:t>The Hidden Warning Signs:  </a:t>
            </a:r>
            <a:r>
              <a:rPr lang="en-ZA" b="0" dirty="0"/>
              <a:t>(1) Sleep disruption and chronic fatigue. (2) Mood shifts and emotional withdrawal. (3) Strained relationships at home and work. (4) Spiritual drift and loss of purpose. </a:t>
            </a:r>
            <a:endParaRPr lang="en-GB" b="0" dirty="0"/>
          </a:p>
        </p:txBody>
      </p:sp>
      <p:sp>
        <p:nvSpPr>
          <p:cNvPr id="4" name="Slide Number Placeholder 3"/>
          <p:cNvSpPr>
            <a:spLocks noGrp="1"/>
          </p:cNvSpPr>
          <p:nvPr>
            <p:ph type="sldNum" sz="quarter" idx="5"/>
          </p:nvPr>
        </p:nvSpPr>
        <p:spPr/>
        <p:txBody>
          <a:bodyPr/>
          <a:lstStyle/>
          <a:p>
            <a:fld id="{990E41CF-4A21-AA47-9CC1-0E88A16452C8}" type="slidenum">
              <a:rPr lang="en-GB" smtClean="0"/>
              <a:t>24</a:t>
            </a:fld>
            <a:endParaRPr lang="en-GB"/>
          </a:p>
        </p:txBody>
      </p:sp>
    </p:spTree>
    <p:extLst>
      <p:ext uri="{BB962C8B-B14F-4D97-AF65-F5344CB8AC3E}">
        <p14:creationId xmlns:p14="http://schemas.microsoft.com/office/powerpoint/2010/main" val="18922417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B52E3-A83C-9B09-A753-5C42D0A4A7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8BA229-F1EE-66B0-C437-636A6772032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EBA54AD-6EEA-5074-B67B-341806BB1A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bg1"/>
                </a:solidFill>
                <a:latin typeface="+mn-lt"/>
                <a:ea typeface="+mn-ea"/>
                <a:cs typeface="+mn-cs"/>
              </a:rPr>
              <a:t>What is Your Burnout Risk Level? </a:t>
            </a:r>
            <a:r>
              <a:rPr lang="en-ZA" sz="1200" kern="1200" dirty="0">
                <a:solidFill>
                  <a:schemeClr val="bg1"/>
                </a:solidFill>
                <a:latin typeface="+mn-lt"/>
                <a:ea typeface="+mn-ea"/>
                <a:cs typeface="+mn-cs"/>
              </a:rPr>
              <a:t>Share your risk level if you took a test or type what you think it could be.</a:t>
            </a:r>
          </a:p>
          <a:p>
            <a:endParaRPr lang="en-GB" dirty="0"/>
          </a:p>
        </p:txBody>
      </p:sp>
      <p:sp>
        <p:nvSpPr>
          <p:cNvPr id="4" name="Slide Number Placeholder 3">
            <a:extLst>
              <a:ext uri="{FF2B5EF4-FFF2-40B4-BE49-F238E27FC236}">
                <a16:creationId xmlns:a16="http://schemas.microsoft.com/office/drawing/2014/main" id="{78BA8A13-3545-7FDD-5EB8-DC84E755431B}"/>
              </a:ext>
            </a:extLst>
          </p:cNvPr>
          <p:cNvSpPr>
            <a:spLocks noGrp="1"/>
          </p:cNvSpPr>
          <p:nvPr>
            <p:ph type="sldNum" sz="quarter" idx="5"/>
          </p:nvPr>
        </p:nvSpPr>
        <p:spPr/>
        <p:txBody>
          <a:bodyPr/>
          <a:lstStyle/>
          <a:p>
            <a:fld id="{990E41CF-4A21-AA47-9CC1-0E88A16452C8}" type="slidenum">
              <a:rPr lang="en-GB" smtClean="0"/>
              <a:t>25</a:t>
            </a:fld>
            <a:endParaRPr lang="en-GB"/>
          </a:p>
        </p:txBody>
      </p:sp>
    </p:spTree>
    <p:extLst>
      <p:ext uri="{BB962C8B-B14F-4D97-AF65-F5344CB8AC3E}">
        <p14:creationId xmlns:p14="http://schemas.microsoft.com/office/powerpoint/2010/main" val="8917483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85CBB-BE9F-06C5-5889-ED2CE2EF3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30EE1C-2983-6E4A-B687-3D67FCEDD35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8E29252-24F9-A90E-40BB-FB2695C94F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bg1"/>
                </a:solidFill>
                <a:latin typeface="+mn-lt"/>
                <a:ea typeface="+mn-ea"/>
                <a:cs typeface="+mn-cs"/>
              </a:rPr>
              <a:t>Download the Burnout  Toolkit: </a:t>
            </a:r>
            <a:r>
              <a:rPr lang="en-ZA" sz="1200" kern="1200" dirty="0">
                <a:solidFill>
                  <a:srgbClr val="FFFF00"/>
                </a:solidFill>
                <a:latin typeface="+mn-lt"/>
                <a:ea typeface="+mn-ea"/>
                <a:cs typeface="+mn-cs"/>
              </a:rPr>
              <a:t>bit.ly/BurnoutToolkit</a:t>
            </a:r>
          </a:p>
          <a:p>
            <a:endParaRPr lang="en-GB" dirty="0"/>
          </a:p>
        </p:txBody>
      </p:sp>
      <p:sp>
        <p:nvSpPr>
          <p:cNvPr id="4" name="Slide Number Placeholder 3">
            <a:extLst>
              <a:ext uri="{FF2B5EF4-FFF2-40B4-BE49-F238E27FC236}">
                <a16:creationId xmlns:a16="http://schemas.microsoft.com/office/drawing/2014/main" id="{182CF520-EA24-1F15-9E65-50698B5ACE1A}"/>
              </a:ext>
            </a:extLst>
          </p:cNvPr>
          <p:cNvSpPr>
            <a:spLocks noGrp="1"/>
          </p:cNvSpPr>
          <p:nvPr>
            <p:ph type="sldNum" sz="quarter" idx="5"/>
          </p:nvPr>
        </p:nvSpPr>
        <p:spPr/>
        <p:txBody>
          <a:bodyPr/>
          <a:lstStyle/>
          <a:p>
            <a:fld id="{990E41CF-4A21-AA47-9CC1-0E88A16452C8}" type="slidenum">
              <a:rPr lang="en-GB" smtClean="0"/>
              <a:t>26</a:t>
            </a:fld>
            <a:endParaRPr lang="en-GB"/>
          </a:p>
        </p:txBody>
      </p:sp>
    </p:spTree>
    <p:extLst>
      <p:ext uri="{BB962C8B-B14F-4D97-AF65-F5344CB8AC3E}">
        <p14:creationId xmlns:p14="http://schemas.microsoft.com/office/powerpoint/2010/main" val="13415854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dirty="0"/>
              <a:t>The Solution: </a:t>
            </a:r>
            <a:r>
              <a:rPr lang="en-GB" dirty="0"/>
              <a:t>Three Strategies to Achieve High Performance Without Burnout: (1) Execute With Fewer Priorities, (2) Prioritise Energy Over Time, (3) Multiply Results Through Renewal.</a:t>
            </a:r>
          </a:p>
        </p:txBody>
      </p:sp>
      <p:sp>
        <p:nvSpPr>
          <p:cNvPr id="4" name="Slide Number Placeholder 3"/>
          <p:cNvSpPr>
            <a:spLocks noGrp="1"/>
          </p:cNvSpPr>
          <p:nvPr>
            <p:ph type="sldNum" sz="quarter" idx="5"/>
          </p:nvPr>
        </p:nvSpPr>
        <p:spPr/>
        <p:txBody>
          <a:bodyPr/>
          <a:lstStyle/>
          <a:p>
            <a:fld id="{990E41CF-4A21-AA47-9CC1-0E88A16452C8}" type="slidenum">
              <a:rPr lang="en-GB" smtClean="0"/>
              <a:t>27</a:t>
            </a:fld>
            <a:endParaRPr lang="en-GB"/>
          </a:p>
        </p:txBody>
      </p:sp>
    </p:spTree>
    <p:extLst>
      <p:ext uri="{BB962C8B-B14F-4D97-AF65-F5344CB8AC3E}">
        <p14:creationId xmlns:p14="http://schemas.microsoft.com/office/powerpoint/2010/main" val="17396399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67521-6247-32D8-50F4-F9A208BC3E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BD9A93-9DC4-3EF3-0D6F-6A23BBEF555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21DEF96-0DBF-5BD0-65A6-B521531AED6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050" b="1" kern="1200" dirty="0">
                <a:solidFill>
                  <a:srgbClr val="30B5F3"/>
                </a:solidFill>
                <a:latin typeface="Calibri" panose="020F0502020204030204"/>
                <a:cs typeface="Calibri" panose="020F0502020204030204"/>
              </a:rPr>
              <a:t>Solution #1: </a:t>
            </a:r>
            <a:r>
              <a:rPr lang="en-ZA" sz="1200" b="1" kern="1200" dirty="0">
                <a:solidFill>
                  <a:srgbClr val="FFFFFF"/>
                </a:solidFill>
                <a:latin typeface="Calibri" panose="020F0502020204030204"/>
                <a:cs typeface="Calibri" panose="020F0502020204030204"/>
              </a:rPr>
              <a:t>Execute With Fewer Priorities</a:t>
            </a:r>
            <a:endParaRPr lang="en-ZA" sz="1050" b="1" kern="1200" dirty="0">
              <a:solidFill>
                <a:srgbClr val="FFFFFF"/>
              </a:solidFill>
              <a:latin typeface="Calibri" panose="020F0502020204030204"/>
              <a:cs typeface="Calibri" panose="020F0502020204030204"/>
            </a:endParaRPr>
          </a:p>
          <a:p>
            <a:endParaRPr lang="en-GB" dirty="0"/>
          </a:p>
        </p:txBody>
      </p:sp>
      <p:sp>
        <p:nvSpPr>
          <p:cNvPr id="4" name="Slide Number Placeholder 3">
            <a:extLst>
              <a:ext uri="{FF2B5EF4-FFF2-40B4-BE49-F238E27FC236}">
                <a16:creationId xmlns:a16="http://schemas.microsoft.com/office/drawing/2014/main" id="{68859B23-E3D2-DDE4-C19A-484017863F6F}"/>
              </a:ext>
            </a:extLst>
          </p:cNvPr>
          <p:cNvSpPr>
            <a:spLocks noGrp="1"/>
          </p:cNvSpPr>
          <p:nvPr>
            <p:ph type="sldNum" sz="quarter" idx="5"/>
          </p:nvPr>
        </p:nvSpPr>
        <p:spPr/>
        <p:txBody>
          <a:bodyPr/>
          <a:lstStyle/>
          <a:p>
            <a:fld id="{990E41CF-4A21-AA47-9CC1-0E88A16452C8}" type="slidenum">
              <a:rPr lang="en-GB" smtClean="0"/>
              <a:t>28</a:t>
            </a:fld>
            <a:endParaRPr lang="en-GB"/>
          </a:p>
        </p:txBody>
      </p:sp>
    </p:spTree>
    <p:extLst>
      <p:ext uri="{BB962C8B-B14F-4D97-AF65-F5344CB8AC3E}">
        <p14:creationId xmlns:p14="http://schemas.microsoft.com/office/powerpoint/2010/main" val="11600623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976A1-C805-6865-E1EA-32C9AAFD1C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72457-0908-ECC4-CE11-8E1D0078FFC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201855A-2501-052A-FE4C-27D7B125393E}"/>
              </a:ext>
            </a:extLst>
          </p:cNvPr>
          <p:cNvSpPr>
            <a:spLocks noGrp="1"/>
          </p:cNvSpPr>
          <p:nvPr>
            <p:ph type="body" idx="1"/>
          </p:nvPr>
        </p:nvSpPr>
        <p:spPr/>
        <p:txBody>
          <a:bodyPr/>
          <a:lstStyle/>
          <a:p>
            <a:pPr>
              <a:spcAft>
                <a:spcPts val="400"/>
              </a:spcAft>
            </a:pPr>
            <a:r>
              <a:rPr lang="en-ZA" sz="2400" b="1" kern="1200" dirty="0">
                <a:solidFill>
                  <a:srgbClr val="FFFFFF"/>
                </a:solidFill>
                <a:latin typeface="Calibri" panose="020F0502020204030204"/>
                <a:cs typeface="Calibri" panose="020F0502020204030204"/>
              </a:rPr>
              <a:t>Manage Priorities: </a:t>
            </a:r>
            <a:r>
              <a:rPr lang="en-ZA" sz="2400" b="0" kern="1200" dirty="0">
                <a:solidFill>
                  <a:srgbClr val="FFFFFF"/>
                </a:solidFill>
                <a:latin typeface="Calibri" panose="020F0502020204030204"/>
                <a:cs typeface="Calibri" panose="020F0502020204030204"/>
              </a:rPr>
              <a:t>(1) </a:t>
            </a:r>
            <a:r>
              <a:rPr lang="en-ZA" sz="1200" kern="1200" dirty="0">
                <a:solidFill>
                  <a:srgbClr val="FFFFFF"/>
                </a:solidFill>
                <a:latin typeface="Calibri" panose="020F0502020204030204"/>
                <a:cs typeface="Calibri" panose="020F0502020204030204"/>
              </a:rPr>
              <a:t>Say No to the good    and Yes to the great. (2) Identify the 3 things you MUST do. (3) Identify the 3 things you MUST NOT do. (4) Use a “Parking Lot” list for lesser priorities.</a:t>
            </a:r>
          </a:p>
          <a:p>
            <a:pPr>
              <a:spcAft>
                <a:spcPts val="400"/>
              </a:spcAft>
            </a:pPr>
            <a:endParaRPr lang="en-ZA" sz="1200" kern="1200" dirty="0">
              <a:solidFill>
                <a:srgbClr val="FFFFFF"/>
              </a:solidFill>
              <a:latin typeface="Calibri" panose="020F0502020204030204"/>
              <a:cs typeface="Calibri" panose="020F0502020204030204"/>
            </a:endParaRPr>
          </a:p>
          <a:p>
            <a:pPr>
              <a:spcAft>
                <a:spcPts val="400"/>
              </a:spcAft>
            </a:pPr>
            <a:endParaRPr lang="en-ZA" sz="1200" kern="1200" dirty="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12E539F5-B7CA-7093-AFCE-C01DC9E43418}"/>
              </a:ext>
            </a:extLst>
          </p:cNvPr>
          <p:cNvSpPr>
            <a:spLocks noGrp="1"/>
          </p:cNvSpPr>
          <p:nvPr>
            <p:ph type="sldNum" sz="quarter" idx="5"/>
          </p:nvPr>
        </p:nvSpPr>
        <p:spPr/>
        <p:txBody>
          <a:bodyPr/>
          <a:lstStyle/>
          <a:p>
            <a:fld id="{990E41CF-4A21-AA47-9CC1-0E88A16452C8}" type="slidenum">
              <a:rPr lang="en-GB" smtClean="0"/>
              <a:t>29</a:t>
            </a:fld>
            <a:endParaRPr lang="en-GB"/>
          </a:p>
        </p:txBody>
      </p:sp>
    </p:spTree>
    <p:extLst>
      <p:ext uri="{BB962C8B-B14F-4D97-AF65-F5344CB8AC3E}">
        <p14:creationId xmlns:p14="http://schemas.microsoft.com/office/powerpoint/2010/main" val="21327838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D2DBE-EC17-E95F-03EA-D73E6862D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5FE648-3BCA-B6B0-D478-0A104DBEE09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773B0FB-DFF0-B197-4B20-AF97623495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lang="en-ZA" sz="2400" b="1" kern="1200" dirty="0">
                <a:solidFill>
                  <a:srgbClr val="FFFFFF"/>
                </a:solidFill>
                <a:latin typeface="Calibri" panose="020F0502020204030204"/>
                <a:cs typeface="Calibri" panose="020F0502020204030204"/>
              </a:rPr>
              <a:t>Reduce Overload; </a:t>
            </a:r>
            <a:r>
              <a:rPr lang="en-ZA" sz="2400" b="0" kern="1200" dirty="0">
                <a:solidFill>
                  <a:srgbClr val="FFFFFF"/>
                </a:solidFill>
                <a:latin typeface="Calibri" panose="020F0502020204030204"/>
                <a:cs typeface="Calibri" panose="020F0502020204030204"/>
              </a:rPr>
              <a:t>(1) </a:t>
            </a:r>
            <a:r>
              <a:rPr lang="en-ZA" sz="1200" kern="1200" dirty="0">
                <a:solidFill>
                  <a:srgbClr val="FFFFFF"/>
                </a:solidFill>
                <a:latin typeface="Calibri" panose="020F0502020204030204"/>
                <a:cs typeface="Calibri" panose="020F0502020204030204"/>
              </a:rPr>
              <a:t>Create Blocks in your calendar to do important work. (2) </a:t>
            </a:r>
            <a:r>
              <a:rPr lang="en-ZA" sz="1200" dirty="0">
                <a:solidFill>
                  <a:srgbClr val="00FA00"/>
                </a:solidFill>
                <a:latin typeface="Calibri" panose="020F0502020204030204"/>
                <a:cs typeface="Calibri" panose="020F0502020204030204"/>
              </a:rPr>
              <a:t>Schedule high priority work in your calendar. </a:t>
            </a:r>
            <a:r>
              <a:rPr lang="en-ZA" sz="1200" dirty="0">
                <a:solidFill>
                  <a:srgbClr val="FFFFFF"/>
                </a:solidFill>
                <a:latin typeface="Calibri" panose="020F0502020204030204"/>
                <a:cs typeface="Calibri" panose="020F0502020204030204"/>
              </a:rPr>
              <a:t>(3) </a:t>
            </a:r>
            <a:r>
              <a:rPr lang="en-ZA" sz="1200" dirty="0">
                <a:solidFill>
                  <a:srgbClr val="FFFF00"/>
                </a:solidFill>
                <a:latin typeface="Calibri" panose="020F0502020204030204"/>
                <a:cs typeface="Calibri" panose="020F0502020204030204"/>
              </a:rPr>
              <a:t>Build buffers around work to create space to prepare before and process afterwards.</a:t>
            </a:r>
            <a:endParaRPr lang="en-ZA" sz="1200" kern="1200" dirty="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CF823254-7A1F-6F73-A8A1-AE4BA6980E71}"/>
              </a:ext>
            </a:extLst>
          </p:cNvPr>
          <p:cNvSpPr>
            <a:spLocks noGrp="1"/>
          </p:cNvSpPr>
          <p:nvPr>
            <p:ph type="sldNum" sz="quarter" idx="5"/>
          </p:nvPr>
        </p:nvSpPr>
        <p:spPr/>
        <p:txBody>
          <a:bodyPr/>
          <a:lstStyle/>
          <a:p>
            <a:fld id="{990E41CF-4A21-AA47-9CC1-0E88A16452C8}" type="slidenum">
              <a:rPr lang="en-GB" smtClean="0"/>
              <a:t>30</a:t>
            </a:fld>
            <a:endParaRPr lang="en-GB"/>
          </a:p>
        </p:txBody>
      </p:sp>
    </p:spTree>
    <p:extLst>
      <p:ext uri="{BB962C8B-B14F-4D97-AF65-F5344CB8AC3E}">
        <p14:creationId xmlns:p14="http://schemas.microsoft.com/office/powerpoint/2010/main" val="14920804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75CF6-E81A-C3BE-9C6F-16FA21E6FF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8FC9C-7CD4-EE11-BF15-47C41E0C4C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DBA8FA6-6903-634D-B913-A1536BE7ED9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rgbClr val="30B5F3"/>
                </a:solidFill>
                <a:latin typeface="Calibri" panose="020F0502020204030204"/>
                <a:cs typeface="Calibri" panose="020F0502020204030204"/>
              </a:rPr>
              <a:t>Use the 3-3-3-3 Tool for each time frame in your life: Day, Week, Month, Year, Decade. Identify 3 priorities to focus on, 3 Projects to Move Forward, 3 Tasks to Get Done and 3 People to Connect With.</a:t>
            </a:r>
            <a:endParaRPr lang="en-ZA" sz="1200" b="1" kern="1200" dirty="0">
              <a:solidFill>
                <a:srgbClr val="FFFF00"/>
              </a:solidFill>
              <a:latin typeface="Calibri" panose="020F0502020204030204"/>
              <a:cs typeface="Calibri" panose="020F0502020204030204"/>
            </a:endParaRPr>
          </a:p>
          <a:p>
            <a:endParaRPr lang="en-GB" dirty="0"/>
          </a:p>
        </p:txBody>
      </p:sp>
      <p:sp>
        <p:nvSpPr>
          <p:cNvPr id="4" name="Slide Number Placeholder 3">
            <a:extLst>
              <a:ext uri="{FF2B5EF4-FFF2-40B4-BE49-F238E27FC236}">
                <a16:creationId xmlns:a16="http://schemas.microsoft.com/office/drawing/2014/main" id="{7F478853-0401-E991-0744-632D6821C903}"/>
              </a:ext>
            </a:extLst>
          </p:cNvPr>
          <p:cNvSpPr>
            <a:spLocks noGrp="1"/>
          </p:cNvSpPr>
          <p:nvPr>
            <p:ph type="sldNum" sz="quarter" idx="5"/>
          </p:nvPr>
        </p:nvSpPr>
        <p:spPr/>
        <p:txBody>
          <a:bodyPr/>
          <a:lstStyle/>
          <a:p>
            <a:fld id="{990E41CF-4A21-AA47-9CC1-0E88A16452C8}" type="slidenum">
              <a:rPr lang="en-GB" smtClean="0"/>
              <a:t>31</a:t>
            </a:fld>
            <a:endParaRPr lang="en-GB"/>
          </a:p>
        </p:txBody>
      </p:sp>
    </p:spTree>
    <p:extLst>
      <p:ext uri="{BB962C8B-B14F-4D97-AF65-F5344CB8AC3E}">
        <p14:creationId xmlns:p14="http://schemas.microsoft.com/office/powerpoint/2010/main" val="2952838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1AA7C-9D63-8FD0-146F-D4FD3412A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FC8BAE-CE05-985B-350A-ACB6302E4A5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A1E689E-6DEB-6CD7-DF87-4D1B4BF5F576}"/>
              </a:ext>
            </a:extLst>
          </p:cNvPr>
          <p:cNvSpPr>
            <a:spLocks noGrp="1"/>
          </p:cNvSpPr>
          <p:nvPr>
            <p:ph type="body" idx="1"/>
          </p:nvPr>
        </p:nvSpPr>
        <p:spPr/>
        <p:txBody>
          <a:bodyPr/>
          <a:lstStyle/>
          <a:p>
            <a:pPr algn="l">
              <a:spcAft>
                <a:spcPts val="400"/>
              </a:spcAft>
            </a:pPr>
            <a:r>
              <a:rPr lang="en-ZA" sz="1200" b="1" kern="1200" dirty="0">
                <a:solidFill>
                  <a:srgbClr val="30B5F3"/>
                </a:solidFill>
                <a:latin typeface="Calibri" panose="020F0502020204030204"/>
                <a:cs typeface="Calibri" panose="020F0502020204030204"/>
              </a:rPr>
              <a:t>Use the 3-3-3-3 Tool Right Now: </a:t>
            </a:r>
            <a:r>
              <a:rPr lang="en-GB" sz="1200" b="0" dirty="0">
                <a:solidFill>
                  <a:schemeClr val="bg1"/>
                </a:solidFill>
              </a:rPr>
              <a:t>Write down one Priority. Project, Task AND Person to focus on Tomorrow!</a:t>
            </a:r>
          </a:p>
          <a:p>
            <a:endParaRPr lang="en-GB" dirty="0"/>
          </a:p>
        </p:txBody>
      </p:sp>
      <p:sp>
        <p:nvSpPr>
          <p:cNvPr id="4" name="Slide Number Placeholder 3">
            <a:extLst>
              <a:ext uri="{FF2B5EF4-FFF2-40B4-BE49-F238E27FC236}">
                <a16:creationId xmlns:a16="http://schemas.microsoft.com/office/drawing/2014/main" id="{5CB21DE7-7E7D-A667-F181-711FEDC52C5B}"/>
              </a:ext>
            </a:extLst>
          </p:cNvPr>
          <p:cNvSpPr>
            <a:spLocks noGrp="1"/>
          </p:cNvSpPr>
          <p:nvPr>
            <p:ph type="sldNum" sz="quarter" idx="5"/>
          </p:nvPr>
        </p:nvSpPr>
        <p:spPr/>
        <p:txBody>
          <a:bodyPr/>
          <a:lstStyle/>
          <a:p>
            <a:fld id="{990E41CF-4A21-AA47-9CC1-0E88A16452C8}" type="slidenum">
              <a:rPr lang="en-GB" smtClean="0"/>
              <a:t>32</a:t>
            </a:fld>
            <a:endParaRPr lang="en-GB"/>
          </a:p>
        </p:txBody>
      </p:sp>
    </p:spTree>
    <p:extLst>
      <p:ext uri="{BB962C8B-B14F-4D97-AF65-F5344CB8AC3E}">
        <p14:creationId xmlns:p14="http://schemas.microsoft.com/office/powerpoint/2010/main" val="7317721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8A66C-B2CD-B41E-D6A8-38B9E345E3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F3A191-0157-0882-CA49-1860EEA1256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781317D-A109-B586-65EF-D17D5A2969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rgbClr val="30B5F3"/>
                </a:solidFill>
                <a:latin typeface="Calibri" panose="020F0502020204030204"/>
                <a:cs typeface="Calibri" panose="020F0502020204030204"/>
              </a:rPr>
              <a:t>Download the 3-3-3-3 Tool: </a:t>
            </a:r>
            <a:r>
              <a:rPr lang="en-ZA" sz="1200" b="0" kern="1200" dirty="0">
                <a:solidFill>
                  <a:srgbClr val="FFFF00"/>
                </a:solidFill>
                <a:latin typeface="Calibri" panose="020F0502020204030204"/>
                <a:cs typeface="Calibri" panose="020F0502020204030204"/>
              </a:rPr>
              <a:t>bit.ly/HPWB3333</a:t>
            </a:r>
          </a:p>
          <a:p>
            <a:endParaRPr lang="en-GB" dirty="0"/>
          </a:p>
        </p:txBody>
      </p:sp>
      <p:sp>
        <p:nvSpPr>
          <p:cNvPr id="4" name="Slide Number Placeholder 3">
            <a:extLst>
              <a:ext uri="{FF2B5EF4-FFF2-40B4-BE49-F238E27FC236}">
                <a16:creationId xmlns:a16="http://schemas.microsoft.com/office/drawing/2014/main" id="{7F34B442-3FEE-C09D-377C-2D32DCB4E307}"/>
              </a:ext>
            </a:extLst>
          </p:cNvPr>
          <p:cNvSpPr>
            <a:spLocks noGrp="1"/>
          </p:cNvSpPr>
          <p:nvPr>
            <p:ph type="sldNum" sz="quarter" idx="5"/>
          </p:nvPr>
        </p:nvSpPr>
        <p:spPr/>
        <p:txBody>
          <a:bodyPr/>
          <a:lstStyle/>
          <a:p>
            <a:fld id="{990E41CF-4A21-AA47-9CC1-0E88A16452C8}" type="slidenum">
              <a:rPr lang="en-GB" smtClean="0"/>
              <a:t>33</a:t>
            </a:fld>
            <a:endParaRPr lang="en-GB"/>
          </a:p>
        </p:txBody>
      </p:sp>
    </p:spTree>
    <p:extLst>
      <p:ext uri="{BB962C8B-B14F-4D97-AF65-F5344CB8AC3E}">
        <p14:creationId xmlns:p14="http://schemas.microsoft.com/office/powerpoint/2010/main" val="37402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1687F-7755-89F6-A2FC-C968F739C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493503-B273-BA09-FB17-09EC1FABC9E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D10D220-78E5-BB0E-49F3-460C00F976D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050" b="1" kern="1200" dirty="0">
                <a:solidFill>
                  <a:srgbClr val="30B5F3"/>
                </a:solidFill>
                <a:latin typeface="Calibri" panose="020F0502020204030204"/>
                <a:cs typeface="Calibri" panose="020F0502020204030204"/>
              </a:rPr>
              <a:t>Solution #1: Reflect: </a:t>
            </a:r>
            <a:r>
              <a:rPr lang="en-ZA" sz="1050" kern="1200" dirty="0">
                <a:solidFill>
                  <a:srgbClr val="30B5F3"/>
                </a:solidFill>
                <a:latin typeface="Calibri" panose="020F0502020204030204"/>
                <a:cs typeface="Calibri" panose="020F0502020204030204"/>
              </a:rPr>
              <a:t>What one things can you do to execute with fewer priorities?</a:t>
            </a:r>
            <a:endParaRPr lang="en-ZA" sz="1050" b="1" kern="1200" dirty="0">
              <a:solidFill>
                <a:srgbClr val="FFFFFF"/>
              </a:solidFill>
              <a:latin typeface="Calibri" panose="020F0502020204030204"/>
              <a:cs typeface="Calibri" panose="020F0502020204030204"/>
            </a:endParaRPr>
          </a:p>
          <a:p>
            <a:endParaRPr lang="en-GB" dirty="0"/>
          </a:p>
        </p:txBody>
      </p:sp>
      <p:sp>
        <p:nvSpPr>
          <p:cNvPr id="4" name="Slide Number Placeholder 3">
            <a:extLst>
              <a:ext uri="{FF2B5EF4-FFF2-40B4-BE49-F238E27FC236}">
                <a16:creationId xmlns:a16="http://schemas.microsoft.com/office/drawing/2014/main" id="{7DCA730D-6EC3-E313-3BEA-B4C1BE5878F3}"/>
              </a:ext>
            </a:extLst>
          </p:cNvPr>
          <p:cNvSpPr>
            <a:spLocks noGrp="1"/>
          </p:cNvSpPr>
          <p:nvPr>
            <p:ph type="sldNum" sz="quarter" idx="5"/>
          </p:nvPr>
        </p:nvSpPr>
        <p:spPr/>
        <p:txBody>
          <a:bodyPr/>
          <a:lstStyle/>
          <a:p>
            <a:fld id="{990E41CF-4A21-AA47-9CC1-0E88A16452C8}" type="slidenum">
              <a:rPr lang="en-GB" smtClean="0"/>
              <a:t>34</a:t>
            </a:fld>
            <a:endParaRPr lang="en-GB"/>
          </a:p>
        </p:txBody>
      </p:sp>
    </p:spTree>
    <p:extLst>
      <p:ext uri="{BB962C8B-B14F-4D97-AF65-F5344CB8AC3E}">
        <p14:creationId xmlns:p14="http://schemas.microsoft.com/office/powerpoint/2010/main" val="320107464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050" b="1" kern="1200" dirty="0">
                <a:solidFill>
                  <a:srgbClr val="30B5F3"/>
                </a:solidFill>
                <a:latin typeface="Calibri" panose="020F0502020204030204"/>
                <a:cs typeface="Calibri" panose="020F0502020204030204"/>
              </a:rPr>
              <a:t>Solution #2: </a:t>
            </a:r>
            <a:r>
              <a:rPr lang="en-ZA" sz="1200" b="1" kern="1200" dirty="0">
                <a:solidFill>
                  <a:srgbClr val="FFFFFF"/>
                </a:solidFill>
                <a:latin typeface="Calibri" panose="020F0502020204030204"/>
                <a:cs typeface="Calibri" panose="020F0502020204030204"/>
              </a:rPr>
              <a:t>Prioritise Energy Over Time</a:t>
            </a:r>
            <a:endParaRPr lang="en-ZA" sz="1050" b="1" kern="1200" dirty="0">
              <a:solidFill>
                <a:srgbClr val="FFFFFF"/>
              </a:solidFill>
              <a:latin typeface="Calibri" panose="020F0502020204030204"/>
              <a:cs typeface="Calibri" panose="020F0502020204030204"/>
            </a:endParaRPr>
          </a:p>
          <a:p>
            <a:endParaRPr lang="en-GB" dirty="0"/>
          </a:p>
        </p:txBody>
      </p:sp>
      <p:sp>
        <p:nvSpPr>
          <p:cNvPr id="4" name="Slide Number Placeholder 3"/>
          <p:cNvSpPr>
            <a:spLocks noGrp="1"/>
          </p:cNvSpPr>
          <p:nvPr>
            <p:ph type="sldNum" sz="quarter" idx="5"/>
          </p:nvPr>
        </p:nvSpPr>
        <p:spPr/>
        <p:txBody>
          <a:bodyPr/>
          <a:lstStyle/>
          <a:p>
            <a:fld id="{990E41CF-4A21-AA47-9CC1-0E88A16452C8}" type="slidenum">
              <a:rPr lang="en-GB" smtClean="0"/>
              <a:t>35</a:t>
            </a:fld>
            <a:endParaRPr lang="en-GB"/>
          </a:p>
        </p:txBody>
      </p:sp>
    </p:spTree>
    <p:extLst>
      <p:ext uri="{BB962C8B-B14F-4D97-AF65-F5344CB8AC3E}">
        <p14:creationId xmlns:p14="http://schemas.microsoft.com/office/powerpoint/2010/main" val="16516260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lang="en-ZA" sz="1200" b="1" kern="1200" dirty="0">
                <a:solidFill>
                  <a:srgbClr val="FFFFFF"/>
                </a:solidFill>
                <a:latin typeface="Calibri" panose="020F0502020204030204"/>
                <a:cs typeface="Calibri" panose="020F0502020204030204"/>
              </a:rPr>
              <a:t>Target Energy: </a:t>
            </a:r>
            <a:r>
              <a:rPr lang="en-ZA" sz="1200" kern="1200" dirty="0">
                <a:solidFill>
                  <a:srgbClr val="FFFFFF"/>
                </a:solidFill>
                <a:latin typeface="Calibri" panose="020F0502020204030204"/>
                <a:cs typeface="Calibri" panose="020F0502020204030204"/>
              </a:rPr>
              <a:t>(1) Protect your mornings - use your best energy where it matters </a:t>
            </a:r>
            <a:r>
              <a:rPr lang="en-ZA" sz="1200" dirty="0">
                <a:solidFill>
                  <a:srgbClr val="FFFFFF"/>
                </a:solidFill>
                <a:latin typeface="Calibri" panose="020F0502020204030204"/>
                <a:cs typeface="Calibri" panose="020F0502020204030204"/>
              </a:rPr>
              <a:t>the </a:t>
            </a:r>
            <a:r>
              <a:rPr lang="en-ZA" sz="1200" kern="1200" dirty="0">
                <a:solidFill>
                  <a:srgbClr val="FFFFFF"/>
                </a:solidFill>
                <a:latin typeface="Calibri" panose="020F0502020204030204"/>
                <a:cs typeface="Calibri" panose="020F0502020204030204"/>
              </a:rPr>
              <a:t>most. (2) Match task type to energy level: deep work vs. shallow work. (3) Plan your day around energy peaks, not just deadlines.</a:t>
            </a:r>
          </a:p>
          <a:p>
            <a:endParaRPr lang="en-GB" dirty="0"/>
          </a:p>
        </p:txBody>
      </p:sp>
      <p:sp>
        <p:nvSpPr>
          <p:cNvPr id="4" name="Slide Number Placeholder 3"/>
          <p:cNvSpPr>
            <a:spLocks noGrp="1"/>
          </p:cNvSpPr>
          <p:nvPr>
            <p:ph type="sldNum" sz="quarter" idx="5"/>
          </p:nvPr>
        </p:nvSpPr>
        <p:spPr/>
        <p:txBody>
          <a:bodyPr/>
          <a:lstStyle/>
          <a:p>
            <a:fld id="{990E41CF-4A21-AA47-9CC1-0E88A16452C8}" type="slidenum">
              <a:rPr lang="en-GB" smtClean="0"/>
              <a:t>36</a:t>
            </a:fld>
            <a:endParaRPr lang="en-GB"/>
          </a:p>
        </p:txBody>
      </p:sp>
    </p:spTree>
    <p:extLst>
      <p:ext uri="{BB962C8B-B14F-4D97-AF65-F5344CB8AC3E}">
        <p14:creationId xmlns:p14="http://schemas.microsoft.com/office/powerpoint/2010/main" val="25024322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B6B0C-05E4-73BD-2998-AEB3E3039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E69E7A-A144-7831-BC02-EBF2803FD88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4B7987-A3D1-6A8F-175C-4F24E24121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lang="en-ZA" sz="1200" b="1" kern="1200" dirty="0">
                <a:solidFill>
                  <a:srgbClr val="FFFFFF"/>
                </a:solidFill>
                <a:latin typeface="Calibri" panose="020F0502020204030204"/>
                <a:cs typeface="Calibri" panose="020F0502020204030204"/>
              </a:rPr>
              <a:t>Manage Energy :</a:t>
            </a:r>
            <a:r>
              <a:rPr lang="en-ZA" sz="1200" b="0" kern="1200" dirty="0">
                <a:solidFill>
                  <a:srgbClr val="FFFFFF"/>
                </a:solidFill>
                <a:latin typeface="Calibri" panose="020F0502020204030204"/>
                <a:cs typeface="Calibri" panose="020F0502020204030204"/>
              </a:rPr>
              <a:t> (1) Block high-energy hours for your highest-value work; (2) Schedule admin, emails, and routine tasks for low-energy windows. (3) Guard recovery time as fiercely as you guard meeting time.</a:t>
            </a:r>
          </a:p>
          <a:p>
            <a:endParaRPr lang="en-GB" b="0" dirty="0"/>
          </a:p>
        </p:txBody>
      </p:sp>
      <p:sp>
        <p:nvSpPr>
          <p:cNvPr id="4" name="Slide Number Placeholder 3">
            <a:extLst>
              <a:ext uri="{FF2B5EF4-FFF2-40B4-BE49-F238E27FC236}">
                <a16:creationId xmlns:a16="http://schemas.microsoft.com/office/drawing/2014/main" id="{090852C1-2E9F-B1DB-CE2C-0BCB53E34AF4}"/>
              </a:ext>
            </a:extLst>
          </p:cNvPr>
          <p:cNvSpPr>
            <a:spLocks noGrp="1"/>
          </p:cNvSpPr>
          <p:nvPr>
            <p:ph type="sldNum" sz="quarter" idx="5"/>
          </p:nvPr>
        </p:nvSpPr>
        <p:spPr/>
        <p:txBody>
          <a:bodyPr/>
          <a:lstStyle/>
          <a:p>
            <a:fld id="{990E41CF-4A21-AA47-9CC1-0E88A16452C8}" type="slidenum">
              <a:rPr lang="en-GB" smtClean="0"/>
              <a:t>37</a:t>
            </a:fld>
            <a:endParaRPr lang="en-GB"/>
          </a:p>
        </p:txBody>
      </p:sp>
    </p:spTree>
    <p:extLst>
      <p:ext uri="{BB962C8B-B14F-4D97-AF65-F5344CB8AC3E}">
        <p14:creationId xmlns:p14="http://schemas.microsoft.com/office/powerpoint/2010/main" val="40814734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BCC4C-50EA-B332-D8E3-805E5DA847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337FC0-8DB1-D28A-2CF8-4935F18BCA3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4E38305-F7DC-9ADB-78C7-27C652C36AD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bg1"/>
                </a:solidFill>
                <a:latin typeface="+mn-lt"/>
                <a:ea typeface="+mn-ea"/>
                <a:cs typeface="+mn-cs"/>
              </a:rPr>
              <a:t>The Four Chrono Types</a:t>
            </a:r>
            <a:r>
              <a:rPr lang="en-ZA" sz="1200" b="1" kern="1200" dirty="0">
                <a:solidFill>
                  <a:srgbClr val="FFFF00"/>
                </a:solidFill>
                <a:effectLst/>
                <a:latin typeface="+mn-lt"/>
                <a:ea typeface="+mn-ea"/>
                <a:cs typeface="+mn-cs"/>
              </a:rPr>
              <a:t>: </a:t>
            </a:r>
            <a:r>
              <a:rPr lang="en-ZA" sz="1200" kern="1200" dirty="0">
                <a:solidFill>
                  <a:schemeClr val="tx1"/>
                </a:solidFill>
                <a:effectLst/>
                <a:latin typeface="+mn-lt"/>
                <a:ea typeface="+mn-ea"/>
                <a:cs typeface="+mn-cs"/>
              </a:rPr>
              <a:t>The four chronotypes describe an individual's natural sleep-wake patterns and peak energy levels throughout the day. Lions are typical early risers who find themselves most productive and alert in the morning hours, though their energy tends to taper off significantly by the evening. Bears, who make up the largest percentage of the population, align their energy levels with the sun, peaking during the middle of the day and easily adapting to standard corporate schedules. Wolves are classic night owls who experience a surge of creativity and focus in the late afternoon and evening, often struggling with early mornings. Dolphins, named after the marine mammal that sleeps with only half its brain at a time, are light, sensitive, or irregular sleepers who often experience low-grade fatigue during the day and a burst of anxious energy late at night. </a:t>
            </a:r>
            <a:endParaRPr lang="en-GB" dirty="0"/>
          </a:p>
        </p:txBody>
      </p:sp>
      <p:sp>
        <p:nvSpPr>
          <p:cNvPr id="4" name="Slide Number Placeholder 3">
            <a:extLst>
              <a:ext uri="{FF2B5EF4-FFF2-40B4-BE49-F238E27FC236}">
                <a16:creationId xmlns:a16="http://schemas.microsoft.com/office/drawing/2014/main" id="{B48585D8-08E6-91E7-513F-3BF5613054CB}"/>
              </a:ext>
            </a:extLst>
          </p:cNvPr>
          <p:cNvSpPr>
            <a:spLocks noGrp="1"/>
          </p:cNvSpPr>
          <p:nvPr>
            <p:ph type="sldNum" sz="quarter" idx="5"/>
          </p:nvPr>
        </p:nvSpPr>
        <p:spPr/>
        <p:txBody>
          <a:bodyPr/>
          <a:lstStyle/>
          <a:p>
            <a:fld id="{990E41CF-4A21-AA47-9CC1-0E88A16452C8}" type="slidenum">
              <a:rPr lang="en-GB" smtClean="0"/>
              <a:t>38</a:t>
            </a:fld>
            <a:endParaRPr lang="en-GB"/>
          </a:p>
        </p:txBody>
      </p:sp>
    </p:spTree>
    <p:extLst>
      <p:ext uri="{BB962C8B-B14F-4D97-AF65-F5344CB8AC3E}">
        <p14:creationId xmlns:p14="http://schemas.microsoft.com/office/powerpoint/2010/main" val="26743683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5F59E-242C-40EB-0BF0-118F6CD85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12D9D-17EC-5D2B-2932-0D52A1F4BC5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2BC3E41-6507-289F-83FC-C50AAA136A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bg1"/>
                </a:solidFill>
                <a:latin typeface="+mn-lt"/>
                <a:ea typeface="+mn-ea"/>
                <a:cs typeface="+mn-cs"/>
              </a:rPr>
              <a:t>Take the Chronotype Test: </a:t>
            </a:r>
            <a:r>
              <a:rPr lang="en-ZA" sz="1200" kern="1200" dirty="0">
                <a:solidFill>
                  <a:srgbClr val="FFFF00"/>
                </a:solidFill>
                <a:latin typeface="+mn-lt"/>
                <a:ea typeface="+mn-ea"/>
                <a:cs typeface="+mn-cs"/>
              </a:rPr>
              <a:t>bit.ly/Test_Chronotype2</a:t>
            </a:r>
          </a:p>
        </p:txBody>
      </p:sp>
      <p:sp>
        <p:nvSpPr>
          <p:cNvPr id="4" name="Slide Number Placeholder 3">
            <a:extLst>
              <a:ext uri="{FF2B5EF4-FFF2-40B4-BE49-F238E27FC236}">
                <a16:creationId xmlns:a16="http://schemas.microsoft.com/office/drawing/2014/main" id="{DD8B6ABB-8AAD-8802-E5AE-DC3C8C96908F}"/>
              </a:ext>
            </a:extLst>
          </p:cNvPr>
          <p:cNvSpPr>
            <a:spLocks noGrp="1"/>
          </p:cNvSpPr>
          <p:nvPr>
            <p:ph type="sldNum" sz="quarter" idx="5"/>
          </p:nvPr>
        </p:nvSpPr>
        <p:spPr/>
        <p:txBody>
          <a:bodyPr/>
          <a:lstStyle/>
          <a:p>
            <a:fld id="{990E41CF-4A21-AA47-9CC1-0E88A16452C8}" type="slidenum">
              <a:rPr lang="en-GB" smtClean="0"/>
              <a:t>39</a:t>
            </a:fld>
            <a:endParaRPr lang="en-GB"/>
          </a:p>
        </p:txBody>
      </p:sp>
    </p:spTree>
    <p:extLst>
      <p:ext uri="{BB962C8B-B14F-4D97-AF65-F5344CB8AC3E}">
        <p14:creationId xmlns:p14="http://schemas.microsoft.com/office/powerpoint/2010/main" val="167158850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3DC53-C654-1FAE-F167-B258A73820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7B736-3C44-E464-9EB0-AAD2C10C545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76322E0-9A54-7347-EF2A-7FADA7E4F1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050" b="1" kern="1200" dirty="0">
                <a:solidFill>
                  <a:srgbClr val="FFFFFF"/>
                </a:solidFill>
                <a:latin typeface="Calibri" panose="020F0502020204030204"/>
                <a:cs typeface="Calibri" panose="020F0502020204030204"/>
              </a:rPr>
              <a:t>Solution #2: Reflection </a:t>
            </a:r>
            <a:r>
              <a:rPr lang="en-GB" sz="1200" b="0" dirty="0">
                <a:solidFill>
                  <a:schemeClr val="bg1"/>
                </a:solidFill>
              </a:rPr>
              <a:t>What one thing can you do to prioritise energy over time?</a:t>
            </a:r>
          </a:p>
        </p:txBody>
      </p:sp>
      <p:sp>
        <p:nvSpPr>
          <p:cNvPr id="4" name="Slide Number Placeholder 3">
            <a:extLst>
              <a:ext uri="{FF2B5EF4-FFF2-40B4-BE49-F238E27FC236}">
                <a16:creationId xmlns:a16="http://schemas.microsoft.com/office/drawing/2014/main" id="{0F4AFA7F-A21E-0736-B44E-5AD51162D78B}"/>
              </a:ext>
            </a:extLst>
          </p:cNvPr>
          <p:cNvSpPr>
            <a:spLocks noGrp="1"/>
          </p:cNvSpPr>
          <p:nvPr>
            <p:ph type="sldNum" sz="quarter" idx="5"/>
          </p:nvPr>
        </p:nvSpPr>
        <p:spPr/>
        <p:txBody>
          <a:bodyPr/>
          <a:lstStyle/>
          <a:p>
            <a:fld id="{990E41CF-4A21-AA47-9CC1-0E88A16452C8}" type="slidenum">
              <a:rPr lang="en-GB" smtClean="0"/>
              <a:t>40</a:t>
            </a:fld>
            <a:endParaRPr lang="en-GB"/>
          </a:p>
        </p:txBody>
      </p:sp>
    </p:spTree>
    <p:extLst>
      <p:ext uri="{BB962C8B-B14F-4D97-AF65-F5344CB8AC3E}">
        <p14:creationId xmlns:p14="http://schemas.microsoft.com/office/powerpoint/2010/main" val="297721323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l">
              <a:spcAft>
                <a:spcPts val="600"/>
              </a:spcAft>
            </a:pPr>
            <a:r>
              <a:rPr lang="en-ZA" sz="2000" b="1" kern="1200" dirty="0">
                <a:solidFill>
                  <a:srgbClr val="FFFFFF"/>
                </a:solidFill>
                <a:latin typeface="Calibri" panose="020F0502020204030204"/>
                <a:cs typeface="Calibri" panose="020F0502020204030204"/>
              </a:rPr>
              <a:t>Strategy #3: </a:t>
            </a:r>
            <a:r>
              <a:rPr lang="en-ZA" sz="1400" b="1" kern="1200" dirty="0">
                <a:solidFill>
                  <a:srgbClr val="FFFFFF"/>
                </a:solidFill>
                <a:latin typeface="Calibri" panose="020F0502020204030204"/>
                <a:cs typeface="Calibri" panose="020F0502020204030204"/>
              </a:rPr>
              <a:t>Multiply Results Through Renewal.</a:t>
            </a:r>
            <a:endParaRPr lang="en-ZA" sz="1200" kern="1200" dirty="0">
              <a:solidFill>
                <a:srgbClr val="FFFFFF"/>
              </a:solidFill>
              <a:latin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990E41CF-4A21-AA47-9CC1-0E88A16452C8}" type="slidenum">
              <a:rPr lang="en-GB" smtClean="0"/>
              <a:t>41</a:t>
            </a:fld>
            <a:endParaRPr lang="en-GB"/>
          </a:p>
        </p:txBody>
      </p:sp>
    </p:spTree>
    <p:extLst>
      <p:ext uri="{BB962C8B-B14F-4D97-AF65-F5344CB8AC3E}">
        <p14:creationId xmlns:p14="http://schemas.microsoft.com/office/powerpoint/2010/main" val="22265940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1E7FF-CD40-5306-CDC9-87BDEDA3B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C80F3-0C3C-3AC9-0A60-381D1418842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32C3E52-2C11-6328-1AC3-D670241B4DF8}"/>
              </a:ext>
            </a:extLst>
          </p:cNvPr>
          <p:cNvSpPr>
            <a:spLocks noGrp="1"/>
          </p:cNvSpPr>
          <p:nvPr>
            <p:ph type="body" idx="1"/>
          </p:nvPr>
        </p:nvSpPr>
        <p:spPr/>
        <p:txBody>
          <a:bodyPr/>
          <a:lstStyle/>
          <a:p>
            <a:pPr algn="l">
              <a:spcAft>
                <a:spcPts val="600"/>
              </a:spcAft>
            </a:pPr>
            <a:r>
              <a:rPr lang="en-ZA" sz="2400" b="1" kern="1200" dirty="0">
                <a:solidFill>
                  <a:srgbClr val="FFFFFF"/>
                </a:solidFill>
                <a:latin typeface="Calibri" panose="020F0502020204030204"/>
                <a:cs typeface="Calibri" panose="020F0502020204030204"/>
              </a:rPr>
              <a:t>Rest Strategically (Rest is not laziness): </a:t>
            </a:r>
            <a:r>
              <a:rPr lang="en-ZA" sz="2400" b="0" kern="1200" dirty="0">
                <a:solidFill>
                  <a:srgbClr val="FFFFFF"/>
                </a:solidFill>
                <a:latin typeface="Calibri" panose="020F0502020204030204"/>
                <a:cs typeface="Calibri" panose="020F0502020204030204"/>
              </a:rPr>
              <a:t>(1) </a:t>
            </a:r>
            <a:r>
              <a:rPr lang="en-ZA" sz="1200" kern="1200" dirty="0">
                <a:solidFill>
                  <a:srgbClr val="FFFFFF"/>
                </a:solidFill>
                <a:latin typeface="Calibri" panose="020F0502020204030204"/>
                <a:cs typeface="Calibri" panose="020F0502020204030204"/>
              </a:rPr>
              <a:t>High performers who rest well outperform those who don’t. (2) Renewal protects your health, faith, and family. (3) You cannot pour from an empty cup – you must refill deliberately</a:t>
            </a:r>
            <a:r>
              <a:rPr lang="en-GB" sz="1200" kern="1200" dirty="0">
                <a:solidFill>
                  <a:srgbClr val="FFFFFF"/>
                </a:solidFill>
                <a:latin typeface="Calibri" panose="020F0502020204030204"/>
                <a:cs typeface="Calibri" panose="020F0502020204030204"/>
              </a:rPr>
              <a:t>.</a:t>
            </a:r>
            <a:endParaRPr lang="en-GB" dirty="0"/>
          </a:p>
        </p:txBody>
      </p:sp>
      <p:sp>
        <p:nvSpPr>
          <p:cNvPr id="4" name="Slide Number Placeholder 3">
            <a:extLst>
              <a:ext uri="{FF2B5EF4-FFF2-40B4-BE49-F238E27FC236}">
                <a16:creationId xmlns:a16="http://schemas.microsoft.com/office/drawing/2014/main" id="{6EC530F1-D3B9-5971-9B80-8C66D004392B}"/>
              </a:ext>
            </a:extLst>
          </p:cNvPr>
          <p:cNvSpPr>
            <a:spLocks noGrp="1"/>
          </p:cNvSpPr>
          <p:nvPr>
            <p:ph type="sldNum" sz="quarter" idx="5"/>
          </p:nvPr>
        </p:nvSpPr>
        <p:spPr/>
        <p:txBody>
          <a:bodyPr/>
          <a:lstStyle/>
          <a:p>
            <a:fld id="{990E41CF-4A21-AA47-9CC1-0E88A16452C8}" type="slidenum">
              <a:rPr lang="en-GB" smtClean="0"/>
              <a:t>42</a:t>
            </a:fld>
            <a:endParaRPr lang="en-GB"/>
          </a:p>
        </p:txBody>
      </p:sp>
    </p:spTree>
    <p:extLst>
      <p:ext uri="{BB962C8B-B14F-4D97-AF65-F5344CB8AC3E}">
        <p14:creationId xmlns:p14="http://schemas.microsoft.com/office/powerpoint/2010/main" val="26599727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92D977-A482-2112-F0AF-B9A1ABA80C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CF3E7E-F539-6F9B-5274-AF7F51196B5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CC0636E-E51A-707A-DB38-6105EFBA0C4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rgbClr val="FFFFFF"/>
                </a:solidFill>
                <a:latin typeface="Calibri" panose="020F0502020204030204"/>
                <a:cs typeface="Calibri" panose="020F0502020204030204"/>
              </a:rPr>
              <a:t>Practice Renewal: </a:t>
            </a:r>
            <a:r>
              <a:rPr lang="en-ZA" sz="1200" b="0" kern="1200" dirty="0">
                <a:solidFill>
                  <a:srgbClr val="FFFFFF"/>
                </a:solidFill>
                <a:latin typeface="Calibri" panose="020F0502020204030204"/>
                <a:cs typeface="Calibri" panose="020F0502020204030204"/>
              </a:rPr>
              <a:t>(1) </a:t>
            </a:r>
            <a:r>
              <a:rPr lang="en-ZA" sz="1200" kern="1200" dirty="0">
                <a:solidFill>
                  <a:srgbClr val="FFFFFF"/>
                </a:solidFill>
                <a:latin typeface="Calibri" panose="020F0502020204030204"/>
                <a:cs typeface="Calibri" panose="020F0502020204030204"/>
              </a:rPr>
              <a:t>Create daily habits for reflection and take micro-breaks. (2) Schedule time in your calendar to rest and </a:t>
            </a:r>
            <a:r>
              <a:rPr lang="en-ZA" sz="1200" dirty="0">
                <a:solidFill>
                  <a:srgbClr val="FFFFFF"/>
                </a:solidFill>
                <a:latin typeface="Calibri" panose="020F0502020204030204"/>
                <a:cs typeface="Calibri" panose="020F0502020204030204"/>
              </a:rPr>
              <a:t>r</a:t>
            </a:r>
            <a:r>
              <a:rPr lang="en-ZA" sz="1200" kern="1200" dirty="0">
                <a:solidFill>
                  <a:srgbClr val="FFFFFF"/>
                </a:solidFill>
                <a:latin typeface="Calibri" panose="020F0502020204030204"/>
                <a:cs typeface="Calibri" panose="020F0502020204030204"/>
              </a:rPr>
              <a:t>echarge.</a:t>
            </a:r>
            <a:r>
              <a:rPr lang="en-GB" sz="1200" kern="1200" dirty="0">
                <a:solidFill>
                  <a:srgbClr val="FFFFFF"/>
                </a:solidFill>
                <a:latin typeface="Calibri" panose="020F0502020204030204"/>
                <a:cs typeface="Calibri" panose="020F0502020204030204"/>
              </a:rPr>
              <a:t> (3) </a:t>
            </a:r>
            <a:r>
              <a:rPr lang="en-ZA" sz="1200" kern="1200" dirty="0">
                <a:solidFill>
                  <a:srgbClr val="FFFFFF"/>
                </a:solidFill>
                <a:latin typeface="Calibri" panose="020F0502020204030204"/>
                <a:cs typeface="Calibri" panose="020F0502020204030204"/>
              </a:rPr>
              <a:t>Use a shutdown ritual to transition between work and home.</a:t>
            </a:r>
          </a:p>
        </p:txBody>
      </p:sp>
      <p:sp>
        <p:nvSpPr>
          <p:cNvPr id="4" name="Slide Number Placeholder 3">
            <a:extLst>
              <a:ext uri="{FF2B5EF4-FFF2-40B4-BE49-F238E27FC236}">
                <a16:creationId xmlns:a16="http://schemas.microsoft.com/office/drawing/2014/main" id="{70B4EFD9-3326-E69D-B2B0-47DF722AFAED}"/>
              </a:ext>
            </a:extLst>
          </p:cNvPr>
          <p:cNvSpPr>
            <a:spLocks noGrp="1"/>
          </p:cNvSpPr>
          <p:nvPr>
            <p:ph type="sldNum" sz="quarter" idx="5"/>
          </p:nvPr>
        </p:nvSpPr>
        <p:spPr/>
        <p:txBody>
          <a:bodyPr/>
          <a:lstStyle/>
          <a:p>
            <a:fld id="{990E41CF-4A21-AA47-9CC1-0E88A16452C8}" type="slidenum">
              <a:rPr lang="en-GB" smtClean="0"/>
              <a:t>43</a:t>
            </a:fld>
            <a:endParaRPr lang="en-GB"/>
          </a:p>
        </p:txBody>
      </p:sp>
    </p:spTree>
    <p:extLst>
      <p:ext uri="{BB962C8B-B14F-4D97-AF65-F5344CB8AC3E}">
        <p14:creationId xmlns:p14="http://schemas.microsoft.com/office/powerpoint/2010/main" val="27217100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E019D1-FBCD-E868-463B-A538C3B27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2DF4E4-9698-AFE2-D8A2-357F2040670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D9199A7-4116-E681-3E20-14D7D19BF0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bg1"/>
                </a:solidFill>
                <a:latin typeface="+mn-lt"/>
                <a:ea typeface="+mn-ea"/>
                <a:cs typeface="+mn-cs"/>
              </a:rPr>
              <a:t>The Four Energy Renewal System: </a:t>
            </a:r>
            <a:r>
              <a:rPr lang="en-ZA" sz="1200" b="0" kern="1200" dirty="0">
                <a:solidFill>
                  <a:schemeClr val="bg1"/>
                </a:solidFill>
                <a:latin typeface="+mn-lt"/>
                <a:ea typeface="+mn-ea"/>
                <a:cs typeface="+mn-cs"/>
              </a:rPr>
              <a:t>Physical, Emotional, mental and Spiritual</a:t>
            </a:r>
            <a:endParaRPr lang="en-ZA" sz="1200" b="0" kern="1200" dirty="0">
              <a:solidFill>
                <a:srgbClr val="FFFF00"/>
              </a:solidFill>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87D92AA9-32D5-AF11-27DD-EDA73BD4E1E4}"/>
              </a:ext>
            </a:extLst>
          </p:cNvPr>
          <p:cNvSpPr>
            <a:spLocks noGrp="1"/>
          </p:cNvSpPr>
          <p:nvPr>
            <p:ph type="sldNum" sz="quarter" idx="5"/>
          </p:nvPr>
        </p:nvSpPr>
        <p:spPr/>
        <p:txBody>
          <a:bodyPr/>
          <a:lstStyle/>
          <a:p>
            <a:fld id="{990E41CF-4A21-AA47-9CC1-0E88A16452C8}" type="slidenum">
              <a:rPr lang="en-GB" smtClean="0"/>
              <a:t>44</a:t>
            </a:fld>
            <a:endParaRPr lang="en-GB"/>
          </a:p>
        </p:txBody>
      </p:sp>
    </p:spTree>
    <p:extLst>
      <p:ext uri="{BB962C8B-B14F-4D97-AF65-F5344CB8AC3E}">
        <p14:creationId xmlns:p14="http://schemas.microsoft.com/office/powerpoint/2010/main" val="4278669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ECEC2-0C90-1917-76BE-B59F2E23C1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96D586-5534-0D94-B509-17F908E4D4F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5BF5ED9-5374-37C7-EBB8-03D667398C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chemeClr val="bg1"/>
                </a:solidFill>
                <a:latin typeface="+mn-lt"/>
                <a:ea typeface="+mn-ea"/>
                <a:cs typeface="+mn-cs"/>
              </a:rPr>
              <a:t>Download the Energy Plan: </a:t>
            </a:r>
            <a:r>
              <a:rPr lang="en-ZA" sz="1200" kern="1200" dirty="0">
                <a:solidFill>
                  <a:srgbClr val="FFFF00"/>
                </a:solidFill>
                <a:latin typeface="+mn-lt"/>
                <a:ea typeface="+mn-ea"/>
                <a:cs typeface="+mn-cs"/>
              </a:rPr>
              <a:t>bit.ly/</a:t>
            </a:r>
            <a:r>
              <a:rPr lang="en-ZA" sz="1200" kern="1200" dirty="0" err="1">
                <a:solidFill>
                  <a:srgbClr val="FFFF00"/>
                </a:solidFill>
                <a:latin typeface="+mn-lt"/>
                <a:ea typeface="+mn-ea"/>
                <a:cs typeface="+mn-cs"/>
              </a:rPr>
              <a:t>HPWBEnergy</a:t>
            </a:r>
            <a:endParaRPr lang="en-ZA" sz="1200" kern="1200" dirty="0">
              <a:solidFill>
                <a:srgbClr val="FFFF00"/>
              </a:solidFill>
              <a:latin typeface="+mn-lt"/>
              <a:ea typeface="+mn-ea"/>
              <a:cs typeface="+mn-cs"/>
            </a:endParaRPr>
          </a:p>
        </p:txBody>
      </p:sp>
      <p:sp>
        <p:nvSpPr>
          <p:cNvPr id="4" name="Slide Number Placeholder 3">
            <a:extLst>
              <a:ext uri="{FF2B5EF4-FFF2-40B4-BE49-F238E27FC236}">
                <a16:creationId xmlns:a16="http://schemas.microsoft.com/office/drawing/2014/main" id="{2F747C04-4832-FC7A-0DC9-AC25002369FD}"/>
              </a:ext>
            </a:extLst>
          </p:cNvPr>
          <p:cNvSpPr>
            <a:spLocks noGrp="1"/>
          </p:cNvSpPr>
          <p:nvPr>
            <p:ph type="sldNum" sz="quarter" idx="5"/>
          </p:nvPr>
        </p:nvSpPr>
        <p:spPr/>
        <p:txBody>
          <a:bodyPr/>
          <a:lstStyle/>
          <a:p>
            <a:fld id="{990E41CF-4A21-AA47-9CC1-0E88A16452C8}" type="slidenum">
              <a:rPr lang="en-GB" smtClean="0"/>
              <a:t>45</a:t>
            </a:fld>
            <a:endParaRPr lang="en-GB"/>
          </a:p>
        </p:txBody>
      </p:sp>
    </p:spTree>
    <p:extLst>
      <p:ext uri="{BB962C8B-B14F-4D97-AF65-F5344CB8AC3E}">
        <p14:creationId xmlns:p14="http://schemas.microsoft.com/office/powerpoint/2010/main" val="315574666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EB099-F4CA-7D32-7605-EC588869F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445DFE-1069-19D0-6233-C55A4E26EF8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B8B96B7-CE27-0E5B-5900-663360B4FE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ZA" sz="2000" b="1" kern="1200" dirty="0">
                <a:solidFill>
                  <a:srgbClr val="FFFFFF"/>
                </a:solidFill>
                <a:latin typeface="Calibri" panose="020F0502020204030204"/>
                <a:cs typeface="Calibri" panose="020F0502020204030204"/>
              </a:rPr>
              <a:t>Solution #3 Reflection: </a:t>
            </a:r>
            <a:r>
              <a:rPr lang="en-GB" sz="1200" b="0" dirty="0">
                <a:solidFill>
                  <a:srgbClr val="00D4AA"/>
                </a:solidFill>
              </a:rPr>
              <a:t>What one thing can you do to renew your energy?</a:t>
            </a:r>
          </a:p>
        </p:txBody>
      </p:sp>
      <p:sp>
        <p:nvSpPr>
          <p:cNvPr id="4" name="Slide Number Placeholder 3">
            <a:extLst>
              <a:ext uri="{FF2B5EF4-FFF2-40B4-BE49-F238E27FC236}">
                <a16:creationId xmlns:a16="http://schemas.microsoft.com/office/drawing/2014/main" id="{7337C44A-FBE0-F6F7-055C-23D5CB075E85}"/>
              </a:ext>
            </a:extLst>
          </p:cNvPr>
          <p:cNvSpPr>
            <a:spLocks noGrp="1"/>
          </p:cNvSpPr>
          <p:nvPr>
            <p:ph type="sldNum" sz="quarter" idx="5"/>
          </p:nvPr>
        </p:nvSpPr>
        <p:spPr/>
        <p:txBody>
          <a:bodyPr/>
          <a:lstStyle/>
          <a:p>
            <a:fld id="{990E41CF-4A21-AA47-9CC1-0E88A16452C8}" type="slidenum">
              <a:rPr lang="en-GB" smtClean="0"/>
              <a:t>46</a:t>
            </a:fld>
            <a:endParaRPr lang="en-GB"/>
          </a:p>
        </p:txBody>
      </p:sp>
    </p:spTree>
    <p:extLst>
      <p:ext uri="{BB962C8B-B14F-4D97-AF65-F5344CB8AC3E}">
        <p14:creationId xmlns:p14="http://schemas.microsoft.com/office/powerpoint/2010/main" val="25771327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Recap: Three Strategies for Sustainable High Performance: </a:t>
            </a:r>
            <a:r>
              <a:rPr lang="en-GB" dirty="0"/>
              <a:t>(1) Prioritise Energy Over Time : plan around your energy, not just your tasks. (2) Execute With Fewer Priorities: finish stronger by doing less. (3) Multiply Results Through Renewal: </a:t>
            </a:r>
            <a:r>
              <a:rPr lang="en-ZA" sz="1200" kern="1200" dirty="0">
                <a:solidFill>
                  <a:srgbClr val="00FA00"/>
                </a:solidFill>
                <a:latin typeface="Calibri" panose="020F0502020204030204"/>
                <a:cs typeface="Calibri" panose="020F0502020204030204"/>
              </a:rPr>
              <a:t>sustain performance by recharging well.</a:t>
            </a:r>
            <a:endParaRPr lang="en-GB" dirty="0"/>
          </a:p>
        </p:txBody>
      </p:sp>
      <p:sp>
        <p:nvSpPr>
          <p:cNvPr id="4" name="Slide Number Placeholder 3"/>
          <p:cNvSpPr>
            <a:spLocks noGrp="1"/>
          </p:cNvSpPr>
          <p:nvPr>
            <p:ph type="sldNum" sz="quarter" idx="5"/>
          </p:nvPr>
        </p:nvSpPr>
        <p:spPr/>
        <p:txBody>
          <a:bodyPr/>
          <a:lstStyle/>
          <a:p>
            <a:fld id="{990E41CF-4A21-AA47-9CC1-0E88A16452C8}" type="slidenum">
              <a:rPr lang="en-GB" smtClean="0"/>
              <a:t>47</a:t>
            </a:fld>
            <a:endParaRPr lang="en-GB"/>
          </a:p>
        </p:txBody>
      </p:sp>
    </p:spTree>
    <p:extLst>
      <p:ext uri="{BB962C8B-B14F-4D97-AF65-F5344CB8AC3E}">
        <p14:creationId xmlns:p14="http://schemas.microsoft.com/office/powerpoint/2010/main" val="38079870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l">
              <a:spcAft>
                <a:spcPts val="600"/>
              </a:spcAft>
            </a:pPr>
            <a:r>
              <a:rPr lang="en-ZA" sz="1200" b="1" kern="1200" dirty="0">
                <a:solidFill>
                  <a:srgbClr val="FFFFFF"/>
                </a:solidFill>
                <a:latin typeface="Calibri" panose="020F0502020204030204"/>
                <a:cs typeface="Calibri" panose="020F0502020204030204"/>
              </a:rPr>
              <a:t>Your Next Step After Tonight: </a:t>
            </a:r>
            <a:r>
              <a:rPr lang="en-ZA" sz="1200" b="0" kern="1200" dirty="0">
                <a:solidFill>
                  <a:srgbClr val="FFFFFF"/>
                </a:solidFill>
                <a:latin typeface="Calibri" panose="020F0502020204030204"/>
                <a:cs typeface="Calibri" panose="020F0502020204030204"/>
              </a:rPr>
              <a:t>Turn insight into a complete life system with coaching, tools, and accountability. The 9-week Coaching Journey.</a:t>
            </a:r>
            <a:endParaRPr lang="en-ZA" sz="1200" b="1" kern="1200" dirty="0">
              <a:solidFill>
                <a:srgbClr val="FFFFFF"/>
              </a:solidFill>
              <a:latin typeface="Calibri" panose="020F0502020204030204"/>
              <a:cs typeface="Calibri" panose="020F0502020204030204"/>
            </a:endParaRPr>
          </a:p>
          <a:p>
            <a:pPr algn="l">
              <a:spcAft>
                <a:spcPts val="600"/>
              </a:spcAft>
            </a:pPr>
            <a:endParaRPr lang="en-ZA" sz="1200" b="1" kern="1200" dirty="0">
              <a:solidFill>
                <a:srgbClr val="FFFFFF"/>
              </a:solidFill>
              <a:latin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dirty="0"/>
              <a:t>What You Get In The 9-Week Coaching Journey:</a:t>
            </a:r>
          </a:p>
          <a:p>
            <a:r>
              <a:rPr lang="en-US" dirty="0"/>
              <a:t>(1) 9 weekly 1-on-1 sessions: Live on Google Meet - practical, personal, and focused on your world.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WhatsApp coaching support: </a:t>
            </a:r>
            <a:r>
              <a:rPr lang="en-US" sz="1200" dirty="0">
                <a:solidFill>
                  <a:srgbClr val="334155"/>
                </a:solidFill>
              </a:rPr>
              <a:t>Ongoing check-ins, quick questions, and momentum between sessions.</a:t>
            </a:r>
            <a:endParaRPr lang="en-US" sz="1200" dirty="0"/>
          </a:p>
          <a:p>
            <a:r>
              <a:rPr lang="en-US" dirty="0"/>
              <a:t>(3) Customisable Notion template: Built with you as we go - one platform to run your whole life.</a:t>
            </a:r>
          </a:p>
          <a:p>
            <a:r>
              <a:rPr lang="en-US" dirty="0"/>
              <a:t>(4) 9 personalised reports: Based on 5 assessments - strengths, blind spots, and recommendations.</a:t>
            </a:r>
          </a:p>
          <a:p>
            <a:r>
              <a:rPr lang="en-US" dirty="0"/>
              <a:t>(5) Plus: an Interactive Book, The Productive Life, applied week by week.</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0EC22-97A8-76C2-56CA-DA03D7791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11CAC-C4CE-BE12-3C45-75674166FCC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18A8F3-7543-244E-3D97-A447869BE741}"/>
              </a:ext>
            </a:extLst>
          </p:cNvPr>
          <p:cNvSpPr>
            <a:spLocks noGrp="1"/>
          </p:cNvSpPr>
          <p:nvPr>
            <p:ph type="body" idx="1"/>
          </p:nvPr>
        </p:nvSpPr>
        <p:spPr/>
        <p:txBody>
          <a:bodyPr/>
          <a:lstStyle/>
          <a:p>
            <a:r>
              <a:rPr lang="en-GB" b="1" dirty="0"/>
              <a:t>The Three Coaching Platforms We Use: </a:t>
            </a:r>
            <a:r>
              <a:rPr lang="en-GB" dirty="0"/>
              <a:t>(1) Google Meet: Online every week for 45 minutes to an hour. (2) WhatsApp – our main way to stay in touch regularly. (3) Notion App – you will use it daily.</a:t>
            </a:r>
          </a:p>
          <a:p>
            <a:pPr algn="l">
              <a:spcAft>
                <a:spcPts val="600"/>
              </a:spcAft>
            </a:pPr>
            <a:endParaRPr lang="en-ZA" sz="1200" kern="1200" dirty="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C6C9DFD-0955-2A09-97A8-AEC88D2228F5}"/>
              </a:ext>
            </a:extLst>
          </p:cNvPr>
          <p:cNvSpPr>
            <a:spLocks noGrp="1"/>
          </p:cNvSpPr>
          <p:nvPr>
            <p:ph type="sldNum" sz="quarter" idx="5"/>
          </p:nvPr>
        </p:nvSpPr>
        <p:spPr/>
        <p:txBody>
          <a:bodyPr/>
          <a:lstStyle/>
          <a:p>
            <a:fld id="{990E41CF-4A21-AA47-9CC1-0E88A16452C8}" type="slidenum">
              <a:rPr lang="en-GB" smtClean="0"/>
              <a:t>50</a:t>
            </a:fld>
            <a:endParaRPr lang="en-GB"/>
          </a:p>
        </p:txBody>
      </p:sp>
    </p:spTree>
    <p:extLst>
      <p:ext uri="{BB962C8B-B14F-4D97-AF65-F5344CB8AC3E}">
        <p14:creationId xmlns:p14="http://schemas.microsoft.com/office/powerpoint/2010/main" val="10893719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2B04E-9008-CD17-1472-E06B19DD0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574D7-604F-C911-B51F-644AA96A6EC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5BF2D35-C55B-3B12-E50A-971940B404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bg1"/>
                </a:solidFill>
                <a:effectLst/>
                <a:latin typeface="+mn-lt"/>
                <a:ea typeface="+mn-ea"/>
                <a:cs typeface="+mn-cs"/>
              </a:rPr>
              <a:t>Let’s hear from one of the clients I have coached about the impact of the coaching journey on her life. This is Tebogo Mofokeng a Chartered Accountant.</a:t>
            </a:r>
            <a:endParaRPr lang="en-GB" dirty="0"/>
          </a:p>
          <a:p>
            <a:pPr algn="l">
              <a:spcAft>
                <a:spcPts val="600"/>
              </a:spcAft>
            </a:pPr>
            <a:endParaRPr lang="en-ZA" sz="1200" kern="1200" dirty="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7A01BA6E-E4C1-6299-8185-1D01FEF4F04B}"/>
              </a:ext>
            </a:extLst>
          </p:cNvPr>
          <p:cNvSpPr>
            <a:spLocks noGrp="1"/>
          </p:cNvSpPr>
          <p:nvPr>
            <p:ph type="sldNum" sz="quarter" idx="5"/>
          </p:nvPr>
        </p:nvSpPr>
        <p:spPr/>
        <p:txBody>
          <a:bodyPr/>
          <a:lstStyle/>
          <a:p>
            <a:fld id="{990E41CF-4A21-AA47-9CC1-0E88A16452C8}" type="slidenum">
              <a:rPr lang="en-GB" smtClean="0"/>
              <a:t>51</a:t>
            </a:fld>
            <a:endParaRPr lang="en-GB"/>
          </a:p>
        </p:txBody>
      </p:sp>
    </p:spTree>
    <p:extLst>
      <p:ext uri="{BB962C8B-B14F-4D97-AF65-F5344CB8AC3E}">
        <p14:creationId xmlns:p14="http://schemas.microsoft.com/office/powerpoint/2010/main" val="358977514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rgbClr val="FFFFFF"/>
                </a:solidFill>
                <a:latin typeface="Calibri" panose="020F0502020204030204"/>
                <a:cs typeface="Calibri" panose="020F0502020204030204"/>
              </a:rPr>
              <a:t>The Transformation You Are Buying</a:t>
            </a:r>
            <a:r>
              <a:rPr lang="en-US" sz="1200" b="1" dirty="0">
                <a:solidFill>
                  <a:srgbClr val="0F172A"/>
                </a:solidFill>
              </a:rPr>
              <a:t>:</a:t>
            </a:r>
            <a:r>
              <a:rPr lang="en-US" sz="1200" dirty="0">
                <a:solidFill>
                  <a:srgbClr val="0F172A"/>
                </a:solidFill>
              </a:rPr>
              <a:t> You will build 7 management strategies to replace the 7 productivity traps:</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dirty="0"/>
              <a:t>The Productive Life Coaching Journey: Challenges → Solutions → Results.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dirty="0"/>
              <a:t>Struggling with Uncertainty -&gt; Live Your Mission -&gt; Get Clear.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dirty="0"/>
              <a:t>Sinking With Overwhelm -&gt; Manage Your Actions -&gt; Get Calm.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dirty="0"/>
              <a:t>Battling With Inconsistency -&gt; Build Your Habits -&gt; Get Consistent.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dirty="0"/>
              <a:t>Drowning With Busyness -&gt; Plan Your Time -&gt; Get Efficient.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dirty="0"/>
              <a:t>Drifting With Distraction -&gt; Focus Your Mind -&gt; Get Focussed.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dirty="0"/>
              <a:t>Coping With Frustration -&gt; Know Your Self -&gt; Get Excellent.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dirty="0"/>
              <a:t>Fading With Depletion -&gt; Renew Your Energy -&gt; Get Renewed. </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3DC48-F025-CF18-06E9-F3D02E42A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1BFBC-3B3C-E4C5-9C7F-07DB7143DF4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2A57A9B-AE4A-DCB5-5C7B-CDB299FDD5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FFFFFF"/>
                </a:solidFill>
                <a:latin typeface="Calibri" panose="020F0502020204030204"/>
                <a:cs typeface="Calibri" panose="020F0502020204030204"/>
              </a:rPr>
              <a:t>Who Will It Work For? </a:t>
            </a:r>
            <a:r>
              <a:rPr lang="en-US" sz="1200" dirty="0">
                <a:solidFill>
                  <a:srgbClr val="0F172A"/>
                </a:solidFill>
              </a:rPr>
              <a:t>Some of my past clients include: </a:t>
            </a:r>
            <a:r>
              <a:rPr lang="en-ZA" sz="1200" b="0" i="0" u="none" strike="noStrike" kern="1200" dirty="0">
                <a:solidFill>
                  <a:schemeClr val="tx1"/>
                </a:solidFill>
                <a:effectLst/>
                <a:latin typeface="+mn-lt"/>
                <a:ea typeface="+mn-ea"/>
                <a:cs typeface="+mn-cs"/>
              </a:rPr>
              <a:t>Musician, Marketer, Scholar, Student, Scientist, Director, Administrator, Surgeon, Engineer, Missionary, Domestic Worker, Chartered Accountant, Bishop, Pastor, Intern, Personal Assistant, Executive Assistant, Project Manager, Lecturer, Compliance Officer, Videographer, CFO, CEO, Security Manager, IT, Sound Engineer, Podcaster, Banker.</a:t>
            </a:r>
            <a:endParaRPr lang="en-US" sz="1200" dirty="0"/>
          </a:p>
        </p:txBody>
      </p:sp>
      <p:sp>
        <p:nvSpPr>
          <p:cNvPr id="4" name="Slide Number Placeholder 3">
            <a:extLst>
              <a:ext uri="{FF2B5EF4-FFF2-40B4-BE49-F238E27FC236}">
                <a16:creationId xmlns:a16="http://schemas.microsoft.com/office/drawing/2014/main" id="{1E636B70-5B27-0D64-DAF0-AB0547C3FF0A}"/>
              </a:ext>
            </a:extLst>
          </p:cNvPr>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37196712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0D4DE-2B7D-23A8-0D45-936DBCC9D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5AE42-45FC-3C05-A7E8-D0EA4E4F70E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932BD29-B46E-E3C7-6882-A0387D5396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rgbClr val="FFFFFF"/>
                </a:solidFill>
                <a:latin typeface="Calibri" panose="020F0502020204030204"/>
                <a:cs typeface="Calibri" panose="020F0502020204030204"/>
              </a:rPr>
              <a:t>The Cost Of Doing Nothing</a:t>
            </a:r>
            <a:r>
              <a:rPr lang="en-US" sz="1200" b="1" kern="1200" dirty="0">
                <a:solidFill>
                  <a:srgbClr val="FFFFFF"/>
                </a:solidFill>
                <a:latin typeface="Calibri" panose="020F0502020204030204"/>
                <a:cs typeface="Calibri" panose="020F0502020204030204"/>
              </a:rPr>
              <a:t>: </a:t>
            </a:r>
          </a:p>
          <a:p>
            <a:pPr marL="0" indent="0">
              <a:lnSpc>
                <a:spcPct val="115000"/>
              </a:lnSpc>
              <a:buNone/>
            </a:pPr>
            <a:r>
              <a:rPr lang="en-US" sz="1200" b="1" dirty="0">
                <a:solidFill>
                  <a:srgbClr val="F8FAFC"/>
                </a:solidFill>
              </a:rPr>
              <a:t>It costs more to stay stuck: </a:t>
            </a:r>
            <a:r>
              <a:rPr lang="en-US" sz="1200" dirty="0">
                <a:solidFill>
                  <a:schemeClr val="bg1"/>
                </a:solidFill>
              </a:rPr>
              <a:t>Missed opportunities and slower growth, Stress carried into home and relationships. Decision fatigue - reacting, never leading. Health decline - living on urgency. Paying later with time, money, and regret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8FAFC"/>
                </a:solidFill>
              </a:rPr>
              <a:t>What you gain instead: </a:t>
            </a:r>
            <a:r>
              <a:rPr lang="en-US" sz="1200" b="0" dirty="0">
                <a:solidFill>
                  <a:srgbClr val="F8FAFC"/>
                </a:solidFill>
              </a:rPr>
              <a:t>A working system for your whole life - built with support and accountability. This is not information but implementation.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solidFill>
                <a:srgbClr val="F8FAF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dirty="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A2DF3CFA-83D6-CD29-212B-357864E111C7}"/>
              </a:ext>
            </a:extLst>
          </p:cNvPr>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20394597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rgbClr val="FFFFFF"/>
                </a:solidFill>
                <a:latin typeface="Calibri" panose="020F0502020204030204"/>
                <a:cs typeface="Calibri" panose="020F0502020204030204"/>
              </a:rPr>
              <a:t>Special Webinar Offer:</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rgbClr val="FFFFFF"/>
                </a:solidFill>
                <a:latin typeface="Calibri" panose="020F0502020204030204"/>
                <a:cs typeface="Calibri" panose="020F0502020204030204"/>
              </a:rPr>
              <a:t>Normal investment: R6,750 - </a:t>
            </a:r>
            <a:r>
              <a:rPr lang="en-US" sz="1200" dirty="0">
                <a:solidFill>
                  <a:srgbClr val="475569"/>
                </a:solidFill>
              </a:rPr>
              <a:t>9 weeks - coaching + tools + support</a:t>
            </a:r>
            <a:endParaRPr lang="en-ZA" sz="1200" b="1" kern="1200" dirty="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dirty="0">
                <a:solidFill>
                  <a:srgbClr val="FFFFFF"/>
                </a:solidFill>
                <a:latin typeface="Calibri" panose="020F0502020204030204"/>
                <a:cs typeface="Calibri" panose="020F0502020204030204"/>
              </a:rPr>
              <a:t>Webinar attendee price: </a:t>
            </a:r>
            <a:r>
              <a:rPr lang="en-US" sz="1200" b="1" dirty="0">
                <a:solidFill>
                  <a:srgbClr val="F8FAFC"/>
                </a:solidFill>
              </a:rPr>
              <a:t>R5,500 - </a:t>
            </a:r>
            <a:r>
              <a:rPr lang="en-US" dirty="0">
                <a:solidFill>
                  <a:srgbClr val="334155"/>
                </a:solidFill>
              </a:rPr>
              <a:t>Installments from 2 to 6 months.</a:t>
            </a:r>
            <a:endParaRPr lang="en-ZA" sz="1200" b="1" kern="1200" dirty="0">
              <a:solidFill>
                <a:srgbClr val="FFFFFF"/>
              </a:solidFill>
              <a:latin typeface="Calibri" panose="020F0502020204030204"/>
              <a:cs typeface="Calibri" panose="020F0502020204030204"/>
            </a:endParaRPr>
          </a:p>
          <a:p>
            <a:pPr marL="0" indent="0">
              <a:buNone/>
            </a:pPr>
            <a:r>
              <a:rPr lang="en-ZA" sz="1200" b="1" kern="1200" dirty="0">
                <a:solidFill>
                  <a:srgbClr val="FFFFFF"/>
                </a:solidFill>
                <a:latin typeface="Calibri" panose="020F0502020204030204"/>
                <a:cs typeface="Calibri" panose="020F0502020204030204"/>
              </a:rPr>
              <a:t>9 weeks - coaching + tools + support: </a:t>
            </a:r>
            <a:r>
              <a:rPr lang="en-US" dirty="0">
                <a:solidFill>
                  <a:srgbClr val="334155"/>
                </a:solidFill>
              </a:rPr>
              <a:t>Installments from 2 to 6 months. A deposit of R1,000 secures spot.</a:t>
            </a:r>
            <a:endParaRPr lang="en-US" dirty="0"/>
          </a:p>
          <a:p>
            <a:pPr marL="0" indent="0">
              <a:buNone/>
            </a:pPr>
            <a:r>
              <a:rPr lang="en-US" sz="1200" b="1" dirty="0">
                <a:solidFill>
                  <a:srgbClr val="111827"/>
                </a:solidFill>
              </a:rPr>
              <a:t>How to join: </a:t>
            </a:r>
            <a:r>
              <a:rPr lang="en-US" dirty="0">
                <a:solidFill>
                  <a:srgbClr val="334155"/>
                </a:solidFill>
              </a:rPr>
              <a:t>Choose pay-in-full or instalments. Pay a deposit to secure your place.</a:t>
            </a:r>
            <a:r>
              <a:rPr lang="en-US" dirty="0">
                <a:solidFill>
                  <a:schemeClr val="tx1"/>
                </a:solidFill>
              </a:rPr>
              <a:t> </a:t>
            </a:r>
            <a:r>
              <a:rPr lang="en-US" dirty="0">
                <a:solidFill>
                  <a:srgbClr val="334155"/>
                </a:solidFill>
              </a:rPr>
              <a:t>I will onboard you within 24 hours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dirty="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dirty="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dirty="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dirty="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dirty="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dirty="0">
              <a:solidFill>
                <a:srgbClr val="FFFFFF"/>
              </a:solidFill>
              <a:latin typeface="Calibri" panose="020F0502020204030204"/>
              <a:cs typeface="Calibri" panose="020F0502020204030204"/>
            </a:endParaRP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45C98-6279-8623-3D6D-4D85A7B8A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FA5D38-3AEF-566B-0F15-CB9025FCD2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F51869E-C2CE-3BAD-1047-F12DA7E322BC}"/>
              </a:ext>
            </a:extLst>
          </p:cNvPr>
          <p:cNvSpPr>
            <a:spLocks noGrp="1"/>
          </p:cNvSpPr>
          <p:nvPr>
            <p:ph type="body" idx="1"/>
          </p:nvPr>
        </p:nvSpPr>
        <p:spPr/>
        <p:txBody>
          <a:bodyPr/>
          <a:lstStyle/>
          <a:p>
            <a:pPr algn="l">
              <a:spcAft>
                <a:spcPts val="600"/>
              </a:spcAft>
            </a:pPr>
            <a:r>
              <a:rPr lang="en-ZA" sz="1200" kern="1200" dirty="0">
                <a:solidFill>
                  <a:srgbClr val="FFFFFF"/>
                </a:solidFill>
                <a:latin typeface="Calibri" panose="020F0502020204030204"/>
                <a:cs typeface="Calibri" panose="020F0502020204030204"/>
              </a:rPr>
              <a:t>This is what to expect when you visit the Coaching Page at: www.bit.ly/CoachingWithMark</a:t>
            </a:r>
          </a:p>
        </p:txBody>
      </p:sp>
      <p:sp>
        <p:nvSpPr>
          <p:cNvPr id="4" name="Slide Number Placeholder 3">
            <a:extLst>
              <a:ext uri="{FF2B5EF4-FFF2-40B4-BE49-F238E27FC236}">
                <a16:creationId xmlns:a16="http://schemas.microsoft.com/office/drawing/2014/main" id="{F0A59B46-C675-2E32-95AB-6FEE70BC3511}"/>
              </a:ext>
            </a:extLst>
          </p:cNvPr>
          <p:cNvSpPr>
            <a:spLocks noGrp="1"/>
          </p:cNvSpPr>
          <p:nvPr>
            <p:ph type="sldNum" sz="quarter" idx="5"/>
          </p:nvPr>
        </p:nvSpPr>
        <p:spPr/>
        <p:txBody>
          <a:bodyPr/>
          <a:lstStyle/>
          <a:p>
            <a:fld id="{990E41CF-4A21-AA47-9CC1-0E88A16452C8}" type="slidenum">
              <a:rPr lang="en-GB" smtClean="0"/>
              <a:t>56</a:t>
            </a:fld>
            <a:endParaRPr lang="en-GB"/>
          </a:p>
        </p:txBody>
      </p:sp>
    </p:spTree>
    <p:extLst>
      <p:ext uri="{BB962C8B-B14F-4D97-AF65-F5344CB8AC3E}">
        <p14:creationId xmlns:p14="http://schemas.microsoft.com/office/powerpoint/2010/main" val="85125313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0CA99-BE64-5130-C819-614E5974E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20D5F6-B839-1157-CE8B-EB78F08EBC2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B12F17A-BB6E-BF9D-F735-C85A147787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dirty="0">
                <a:solidFill>
                  <a:schemeClr val="bg1"/>
                </a:solidFill>
                <a:effectLst/>
                <a:latin typeface="+mn-lt"/>
                <a:ea typeface="+mn-ea"/>
                <a:cs typeface="+mn-cs"/>
              </a:rPr>
              <a:t>Okay, back to high performance without burnout!</a:t>
            </a:r>
            <a:endParaRPr lang="en-GB" dirty="0"/>
          </a:p>
        </p:txBody>
      </p:sp>
      <p:sp>
        <p:nvSpPr>
          <p:cNvPr id="4" name="Slide Number Placeholder 3">
            <a:extLst>
              <a:ext uri="{FF2B5EF4-FFF2-40B4-BE49-F238E27FC236}">
                <a16:creationId xmlns:a16="http://schemas.microsoft.com/office/drawing/2014/main" id="{321124F9-2689-C367-0A07-D604D05B004C}"/>
              </a:ext>
            </a:extLst>
          </p:cNvPr>
          <p:cNvSpPr>
            <a:spLocks noGrp="1"/>
          </p:cNvSpPr>
          <p:nvPr>
            <p:ph type="sldNum" sz="quarter" idx="5"/>
          </p:nvPr>
        </p:nvSpPr>
        <p:spPr/>
        <p:txBody>
          <a:bodyPr/>
          <a:lstStyle/>
          <a:p>
            <a:fld id="{990E41CF-4A21-AA47-9CC1-0E88A16452C8}" type="slidenum">
              <a:rPr lang="en-GB" smtClean="0"/>
              <a:t>57</a:t>
            </a:fld>
            <a:endParaRPr lang="en-GB"/>
          </a:p>
        </p:txBody>
      </p:sp>
    </p:spTree>
    <p:extLst>
      <p:ext uri="{BB962C8B-B14F-4D97-AF65-F5344CB8AC3E}">
        <p14:creationId xmlns:p14="http://schemas.microsoft.com/office/powerpoint/2010/main" val="22691475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3DB9C-2AEB-6679-54A0-6B854768B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4596C-3F33-E66F-D9F9-FCAC8C312D2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EEDB956-3FE1-9BD6-8B02-FECF3305EE50}"/>
              </a:ext>
            </a:extLst>
          </p:cNvPr>
          <p:cNvSpPr>
            <a:spLocks noGrp="1"/>
          </p:cNvSpPr>
          <p:nvPr>
            <p:ph type="body" idx="1"/>
          </p:nvPr>
        </p:nvSpPr>
        <p:spPr/>
        <p:txBody>
          <a:bodyPr/>
          <a:lstStyle/>
          <a:p>
            <a:r>
              <a:rPr lang="en-GB" b="1" dirty="0"/>
              <a:t>Recap: Three Strategies for Sustainable High Performance: </a:t>
            </a:r>
            <a:r>
              <a:rPr lang="en-GB" dirty="0"/>
              <a:t>(1) Execute With Fewer Priorities: finish stronger by doing less. (2) Prioritise Energy Over Time : plan around your energy, not just your calendar. (3) Multiply Results Through Renewal: </a:t>
            </a:r>
            <a:r>
              <a:rPr lang="en-ZA" sz="1200" kern="1200" dirty="0">
                <a:solidFill>
                  <a:srgbClr val="00FA00"/>
                </a:solidFill>
                <a:latin typeface="Calibri" panose="020F0502020204030204"/>
                <a:cs typeface="Calibri" panose="020F0502020204030204"/>
              </a:rPr>
              <a:t>sustain performance by recharging well.</a:t>
            </a:r>
            <a:endParaRPr lang="en-GB" dirty="0"/>
          </a:p>
        </p:txBody>
      </p:sp>
      <p:sp>
        <p:nvSpPr>
          <p:cNvPr id="4" name="Slide Number Placeholder 3">
            <a:extLst>
              <a:ext uri="{FF2B5EF4-FFF2-40B4-BE49-F238E27FC236}">
                <a16:creationId xmlns:a16="http://schemas.microsoft.com/office/drawing/2014/main" id="{0E95AEE6-58A6-8DB9-394A-BF9F52470BD6}"/>
              </a:ext>
            </a:extLst>
          </p:cNvPr>
          <p:cNvSpPr>
            <a:spLocks noGrp="1"/>
          </p:cNvSpPr>
          <p:nvPr>
            <p:ph type="sldNum" sz="quarter" idx="5"/>
          </p:nvPr>
        </p:nvSpPr>
        <p:spPr/>
        <p:txBody>
          <a:bodyPr/>
          <a:lstStyle/>
          <a:p>
            <a:fld id="{990E41CF-4A21-AA47-9CC1-0E88A16452C8}" type="slidenum">
              <a:rPr lang="en-GB" smtClean="0"/>
              <a:t>58</a:t>
            </a:fld>
            <a:endParaRPr lang="en-GB"/>
          </a:p>
        </p:txBody>
      </p:sp>
    </p:spTree>
    <p:extLst>
      <p:ext uri="{BB962C8B-B14F-4D97-AF65-F5344CB8AC3E}">
        <p14:creationId xmlns:p14="http://schemas.microsoft.com/office/powerpoint/2010/main" val="355575984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620FF-5F36-A4F8-1AE4-1A870CC5F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8A7CC2-9617-1336-B1E2-5E21FF66376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E6ECD30-3C43-ED28-2C4B-802ABA38459F}"/>
              </a:ext>
            </a:extLst>
          </p:cNvPr>
          <p:cNvSpPr>
            <a:spLocks noGrp="1"/>
          </p:cNvSpPr>
          <p:nvPr>
            <p:ph type="body" idx="1"/>
          </p:nvPr>
        </p:nvSpPr>
        <p:spPr/>
        <p:txBody>
          <a:bodyPr/>
          <a:lstStyle/>
          <a:p>
            <a:pPr algn="l">
              <a:spcAft>
                <a:spcPts val="600"/>
              </a:spcAft>
            </a:pPr>
            <a:r>
              <a:rPr lang="en-ZA" sz="3600" b="1" kern="1200" dirty="0">
                <a:solidFill>
                  <a:srgbClr val="FFFFFF"/>
                </a:solidFill>
                <a:latin typeface="Calibri" panose="020F0502020204030204"/>
                <a:cs typeface="Calibri" panose="020F0502020204030204"/>
              </a:rPr>
              <a:t>Questions &amp; Answers: </a:t>
            </a:r>
            <a:r>
              <a:rPr lang="en-ZA" sz="2000" kern="1200" dirty="0">
                <a:solidFill>
                  <a:srgbClr val="FFFFFF"/>
                </a:solidFill>
                <a:latin typeface="Calibri" panose="020F0502020204030204"/>
                <a:cs typeface="Calibri" panose="020F0502020204030204"/>
              </a:rPr>
              <a:t>What questions do you have about sustainable high performance?</a:t>
            </a:r>
          </a:p>
        </p:txBody>
      </p:sp>
      <p:sp>
        <p:nvSpPr>
          <p:cNvPr id="4" name="Slide Number Placeholder 3">
            <a:extLst>
              <a:ext uri="{FF2B5EF4-FFF2-40B4-BE49-F238E27FC236}">
                <a16:creationId xmlns:a16="http://schemas.microsoft.com/office/drawing/2014/main" id="{41C65DA1-A026-E2F0-A273-10D5BC44E656}"/>
              </a:ext>
            </a:extLst>
          </p:cNvPr>
          <p:cNvSpPr>
            <a:spLocks noGrp="1"/>
          </p:cNvSpPr>
          <p:nvPr>
            <p:ph type="sldNum" sz="quarter" idx="5"/>
          </p:nvPr>
        </p:nvSpPr>
        <p:spPr/>
        <p:txBody>
          <a:bodyPr/>
          <a:lstStyle/>
          <a:p>
            <a:fld id="{990E41CF-4A21-AA47-9CC1-0E88A16452C8}" type="slidenum">
              <a:rPr lang="en-GB" smtClean="0"/>
              <a:t>59</a:t>
            </a:fld>
            <a:endParaRPr lang="en-GB"/>
          </a:p>
        </p:txBody>
      </p:sp>
    </p:spTree>
    <p:extLst>
      <p:ext uri="{BB962C8B-B14F-4D97-AF65-F5344CB8AC3E}">
        <p14:creationId xmlns:p14="http://schemas.microsoft.com/office/powerpoint/2010/main" val="1288583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1F257-8D93-9DEF-94F6-6511FFC00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AE0282-E904-2805-8CA5-D249F13CC75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80356E-E819-1E38-9B4A-64E23FEDD1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ZA" sz="3600" b="1" kern="1200" dirty="0">
                <a:solidFill>
                  <a:srgbClr val="FFFFFF"/>
                </a:solidFill>
                <a:latin typeface="Calibri" panose="020F0502020204030204"/>
                <a:cs typeface="Calibri" panose="020F0502020204030204"/>
              </a:rPr>
              <a:t>Preview: </a:t>
            </a:r>
            <a:r>
              <a:rPr lang="en-ZA" sz="3600" b="0" kern="1200" dirty="0">
                <a:solidFill>
                  <a:srgbClr val="FFFFFF"/>
                </a:solidFill>
                <a:latin typeface="Calibri" panose="020F0502020204030204"/>
                <a:cs typeface="Calibri" panose="020F0502020204030204"/>
              </a:rPr>
              <a:t>Be sure to attend the next Webinar! Here is the link to signup: </a:t>
            </a:r>
            <a:r>
              <a:rPr lang="en-GB" sz="2000">
                <a:solidFill>
                  <a:srgbClr val="FFFF00"/>
                </a:solidFill>
                <a:effectLst>
                  <a:glow rad="317500">
                    <a:schemeClr val="tx1">
                      <a:alpha val="77000"/>
                    </a:schemeClr>
                  </a:glow>
                </a:effectLst>
              </a:rPr>
              <a:t>bit.ly/Webinar_Focus</a:t>
            </a:r>
            <a:endParaRPr lang="en-GB" sz="2000" dirty="0">
              <a:solidFill>
                <a:srgbClr val="FFFF00"/>
              </a:solidFill>
              <a:effectLst>
                <a:glow rad="317500">
                  <a:schemeClr val="tx1">
                    <a:alpha val="77000"/>
                  </a:schemeClr>
                </a:glow>
              </a:effectLst>
            </a:endParaRPr>
          </a:p>
        </p:txBody>
      </p:sp>
      <p:sp>
        <p:nvSpPr>
          <p:cNvPr id="4" name="Slide Number Placeholder 3">
            <a:extLst>
              <a:ext uri="{FF2B5EF4-FFF2-40B4-BE49-F238E27FC236}">
                <a16:creationId xmlns:a16="http://schemas.microsoft.com/office/drawing/2014/main" id="{8DCD936B-5DDA-6A08-EB03-4FC29E72811E}"/>
              </a:ext>
            </a:extLst>
          </p:cNvPr>
          <p:cNvSpPr>
            <a:spLocks noGrp="1"/>
          </p:cNvSpPr>
          <p:nvPr>
            <p:ph type="sldNum" sz="quarter" idx="5"/>
          </p:nvPr>
        </p:nvSpPr>
        <p:spPr/>
        <p:txBody>
          <a:bodyPr/>
          <a:lstStyle/>
          <a:p>
            <a:fld id="{990E41CF-4A21-AA47-9CC1-0E88A16452C8}" type="slidenum">
              <a:rPr lang="en-GB" smtClean="0"/>
              <a:t>60</a:t>
            </a:fld>
            <a:endParaRPr lang="en-GB"/>
          </a:p>
        </p:txBody>
      </p:sp>
    </p:spTree>
    <p:extLst>
      <p:ext uri="{BB962C8B-B14F-4D97-AF65-F5344CB8AC3E}">
        <p14:creationId xmlns:p14="http://schemas.microsoft.com/office/powerpoint/2010/main" val="34795147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FFED5-090C-B135-AC2E-0C923C552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D3502-33A5-2D70-3F5E-0B59E6E974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0FA052A-39E4-7F1F-CC5C-B1633E259018}"/>
              </a:ext>
            </a:extLst>
          </p:cNvPr>
          <p:cNvSpPr>
            <a:spLocks noGrp="1"/>
          </p:cNvSpPr>
          <p:nvPr>
            <p:ph type="body" idx="1"/>
          </p:nvPr>
        </p:nvSpPr>
        <p:spPr/>
        <p:txBody>
          <a:bodyPr/>
          <a:lstStyle/>
          <a:p>
            <a:r>
              <a:rPr lang="en-GB" b="1" dirty="0"/>
              <a:t>Thank You:</a:t>
            </a:r>
            <a:r>
              <a:rPr lang="en-GB" dirty="0"/>
              <a:t> (1) Sign up for the coaching journey within 24 hours for your webinar discount. (2) Thank you for investing your time tonight.. (3) Remember: high performance is sustainable when you prioritise energy, focus on fewer priorities, and multiply results through renewal.</a:t>
            </a:r>
          </a:p>
          <a:p>
            <a:endParaRPr lang="en-GB" dirty="0"/>
          </a:p>
          <a:p>
            <a:endParaRPr lang="en-GB" dirty="0"/>
          </a:p>
        </p:txBody>
      </p:sp>
      <p:sp>
        <p:nvSpPr>
          <p:cNvPr id="4" name="Slide Number Placeholder 3">
            <a:extLst>
              <a:ext uri="{FF2B5EF4-FFF2-40B4-BE49-F238E27FC236}">
                <a16:creationId xmlns:a16="http://schemas.microsoft.com/office/drawing/2014/main" id="{2AAFAC92-2C0C-48FE-7698-62D038FAB70B}"/>
              </a:ext>
            </a:extLst>
          </p:cNvPr>
          <p:cNvSpPr>
            <a:spLocks noGrp="1"/>
          </p:cNvSpPr>
          <p:nvPr>
            <p:ph type="sldNum" sz="quarter" idx="5"/>
          </p:nvPr>
        </p:nvSpPr>
        <p:spPr/>
        <p:txBody>
          <a:bodyPr/>
          <a:lstStyle/>
          <a:p>
            <a:fld id="{990E41CF-4A21-AA47-9CC1-0E88A16452C8}" type="slidenum">
              <a:rPr lang="en-GB" smtClean="0"/>
              <a:t>61</a:t>
            </a:fld>
            <a:endParaRPr lang="en-GB"/>
          </a:p>
        </p:txBody>
      </p:sp>
    </p:spTree>
    <p:extLst>
      <p:ext uri="{BB962C8B-B14F-4D97-AF65-F5344CB8AC3E}">
        <p14:creationId xmlns:p14="http://schemas.microsoft.com/office/powerpoint/2010/main" val="1723749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526F9-ADE6-F3FA-286A-8D11660D7C7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79BF386D-1927-F8C1-AC36-67C5D78FE6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8BB9A25-825F-E67D-905A-958B38E8B066}"/>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5" name="Footer Placeholder 4">
            <a:extLst>
              <a:ext uri="{FF2B5EF4-FFF2-40B4-BE49-F238E27FC236}">
                <a16:creationId xmlns:a16="http://schemas.microsoft.com/office/drawing/2014/main" id="{27EA0EB9-BA40-64E2-15F5-EF0C80A06F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49BCF9-0C8A-1A8E-FCAD-C56BCA874792}"/>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2814871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F8C35-1065-ADAE-1E72-8DCF287A833B}"/>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F441A9B-93EA-10D5-166F-473CB744171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50031B2-0F0C-90DC-FD83-77ACFADE8337}"/>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5" name="Footer Placeholder 4">
            <a:extLst>
              <a:ext uri="{FF2B5EF4-FFF2-40B4-BE49-F238E27FC236}">
                <a16:creationId xmlns:a16="http://schemas.microsoft.com/office/drawing/2014/main" id="{D6EC0379-E276-9687-4E63-0426EE76A6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F26125-0971-9361-BE72-F79B510FE42C}"/>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41761812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0931F-0D0E-5332-5476-37C954DA8B8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21DBE14-8ACA-AE04-7E38-02F64CA401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AB8E401-E052-C8FF-94EE-DED29022A4BA}"/>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5" name="Footer Placeholder 4">
            <a:extLst>
              <a:ext uri="{FF2B5EF4-FFF2-40B4-BE49-F238E27FC236}">
                <a16:creationId xmlns:a16="http://schemas.microsoft.com/office/drawing/2014/main" id="{09B5AD98-B8E2-77C6-039A-6F5C095EF9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C05033-4BBF-C6FD-619F-32E98C84B5CF}"/>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2994373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3A476-3AD7-5DCD-1053-9C4B819621F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C5BD055-8202-D0DB-0CC5-6C3DBD48B88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5FBC6E78-3D3A-3D83-B4B6-7B80B3B2F0F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93F38AB-2A06-1F0C-97F2-F1C7B3ACF32C}"/>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6" name="Footer Placeholder 5">
            <a:extLst>
              <a:ext uri="{FF2B5EF4-FFF2-40B4-BE49-F238E27FC236}">
                <a16:creationId xmlns:a16="http://schemas.microsoft.com/office/drawing/2014/main" id="{55852B06-B0C2-9A77-30A8-29CC06D431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9E01E86-197A-645A-EE25-D51E2955DABF}"/>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2052523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E2CC8-7FFB-C8DA-3EB6-903A1315BFE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632EE60-94D3-F299-97A8-4CCB2D942A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666EDD5-7005-1436-D70B-CF992ABCEB2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378DE98-26EE-709E-9DE4-CDC57CC650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DB13E4B-F63F-38C0-2CD9-123EABBBB30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2C548AA-09DF-04B1-F742-072BEF1762BB}"/>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8" name="Footer Placeholder 7">
            <a:extLst>
              <a:ext uri="{FF2B5EF4-FFF2-40B4-BE49-F238E27FC236}">
                <a16:creationId xmlns:a16="http://schemas.microsoft.com/office/drawing/2014/main" id="{154F7A87-2575-12E2-5B7F-5A0DCC4908E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628EC6F-2454-1F4E-D472-925583A6A39F}"/>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15508741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6897E-A8EC-D1C8-0A94-77639355FE7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A4DDFE6-448B-DEA1-0642-3B36CCCAA1C4}"/>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4" name="Footer Placeholder 3">
            <a:extLst>
              <a:ext uri="{FF2B5EF4-FFF2-40B4-BE49-F238E27FC236}">
                <a16:creationId xmlns:a16="http://schemas.microsoft.com/office/drawing/2014/main" id="{A8A6D40F-D878-C125-FD0E-7B46539D5E8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9EA0E31-AAD7-63B6-7D73-71F644061DE5}"/>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76734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31AC5EA-7EEA-22C7-F992-83DA6396AA6F}"/>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3" name="Footer Placeholder 2">
            <a:extLst>
              <a:ext uri="{FF2B5EF4-FFF2-40B4-BE49-F238E27FC236}">
                <a16:creationId xmlns:a16="http://schemas.microsoft.com/office/drawing/2014/main" id="{BAF313FA-91CC-F9C6-578A-4BD10625D50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146CE65-ED58-7BBA-4F00-63E199CBEFD8}"/>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40829076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62296-5F24-3358-4F68-47354488611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30C0CC4-088F-977F-F62A-BE82D2A004F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83A4D6ED-D329-E028-EF2C-BD40EE1C90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47409B0-D124-0A84-BBFD-5B4AFF95F7C4}"/>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6" name="Footer Placeholder 5">
            <a:extLst>
              <a:ext uri="{FF2B5EF4-FFF2-40B4-BE49-F238E27FC236}">
                <a16:creationId xmlns:a16="http://schemas.microsoft.com/office/drawing/2014/main" id="{DE11DCDD-4C8F-1499-7BFD-E1D8673008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86E2DD-ECA3-BAF2-525F-3422E7EECA03}"/>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2490337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3D223-3B17-1E6D-B0FF-19664AFC0B2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0D08381-EB2D-CE66-6C8C-DB779C8F40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763FD8F-8F6F-A40A-65B4-BFE43D24FE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CD19C77-8CA4-ED20-134A-E205E525DC44}"/>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6" name="Footer Placeholder 5">
            <a:extLst>
              <a:ext uri="{FF2B5EF4-FFF2-40B4-BE49-F238E27FC236}">
                <a16:creationId xmlns:a16="http://schemas.microsoft.com/office/drawing/2014/main" id="{51A8E02A-5C86-FC8F-9F2C-9CB6148A1D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864935-6E1B-8C3F-5383-80A999D7CEDA}"/>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2703351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983EF-F8A1-C21B-8D48-48CB8A34328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185ADEFE-6BAC-9986-FFAE-6C231F8DBE8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996ADD1-3785-793E-B201-73C7E469F195}"/>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5" name="Footer Placeholder 4">
            <a:extLst>
              <a:ext uri="{FF2B5EF4-FFF2-40B4-BE49-F238E27FC236}">
                <a16:creationId xmlns:a16="http://schemas.microsoft.com/office/drawing/2014/main" id="{FAFFEAD4-E31B-5275-1E14-05CF401AC4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3911-BB1C-C07B-C13F-CCF7C38246C1}"/>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3741703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031049-ED4F-3382-49D9-BA9B4CDA818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6628A6BA-EAFB-6F95-B40F-38223C683A4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72B26C5-2EC0-8A13-A823-5AC229676556}"/>
              </a:ext>
            </a:extLst>
          </p:cNvPr>
          <p:cNvSpPr>
            <a:spLocks noGrp="1"/>
          </p:cNvSpPr>
          <p:nvPr>
            <p:ph type="dt" sz="half" idx="10"/>
          </p:nvPr>
        </p:nvSpPr>
        <p:spPr/>
        <p:txBody>
          <a:bodyPr/>
          <a:lstStyle/>
          <a:p>
            <a:fld id="{02F38B76-BF0B-6A4F-AC51-57E5D0FB40C4}" type="datetimeFigureOut">
              <a:rPr lang="en-GB" smtClean="0"/>
              <a:t>17/06/2026</a:t>
            </a:fld>
            <a:endParaRPr lang="en-GB"/>
          </a:p>
        </p:txBody>
      </p:sp>
      <p:sp>
        <p:nvSpPr>
          <p:cNvPr id="5" name="Footer Placeholder 4">
            <a:extLst>
              <a:ext uri="{FF2B5EF4-FFF2-40B4-BE49-F238E27FC236}">
                <a16:creationId xmlns:a16="http://schemas.microsoft.com/office/drawing/2014/main" id="{9306C012-9478-51EB-2D01-8C8ECB46AD8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88C001-3812-5994-5F1B-35089640981C}"/>
              </a:ext>
            </a:extLst>
          </p:cNvPr>
          <p:cNvSpPr>
            <a:spLocks noGrp="1"/>
          </p:cNvSpPr>
          <p:nvPr>
            <p:ph type="sldNum" sz="quarter" idx="12"/>
          </p:nvPr>
        </p:nvSpPr>
        <p:spPr/>
        <p:txBody>
          <a:bodyPr/>
          <a:lstStyle/>
          <a:p>
            <a:fld id="{668996AE-2669-B340-A525-ED8F02A0A661}" type="slidenum">
              <a:rPr lang="en-GB" smtClean="0"/>
              <a:t>‹#›</a:t>
            </a:fld>
            <a:endParaRPr lang="en-GB"/>
          </a:p>
        </p:txBody>
      </p:sp>
    </p:spTree>
    <p:extLst>
      <p:ext uri="{BB962C8B-B14F-4D97-AF65-F5344CB8AC3E}">
        <p14:creationId xmlns:p14="http://schemas.microsoft.com/office/powerpoint/2010/main" val="3032558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23566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255B5E5-91B1-4147-A808-0AFAE1FB13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70D8564-018D-8628-A77D-C8F7D3EA4D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5AFEFB6-7EB8-4575-271E-47FA449CC1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2F38B76-BF0B-6A4F-AC51-57E5D0FB40C4}" type="datetimeFigureOut">
              <a:rPr lang="en-GB" smtClean="0"/>
              <a:t>17/06/2026</a:t>
            </a:fld>
            <a:endParaRPr lang="en-GB"/>
          </a:p>
        </p:txBody>
      </p:sp>
      <p:sp>
        <p:nvSpPr>
          <p:cNvPr id="5" name="Footer Placeholder 4">
            <a:extLst>
              <a:ext uri="{FF2B5EF4-FFF2-40B4-BE49-F238E27FC236}">
                <a16:creationId xmlns:a16="http://schemas.microsoft.com/office/drawing/2014/main" id="{F0AB2D0F-3C9C-AE49-2925-31BAF60792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2DC385F-9CAD-A01B-786A-F9204D74D3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8996AE-2669-B340-A525-ED8F02A0A661}" type="slidenum">
              <a:rPr lang="en-GB" smtClean="0"/>
              <a:t>‹#›</a:t>
            </a:fld>
            <a:endParaRPr lang="en-GB"/>
          </a:p>
        </p:txBody>
      </p:sp>
    </p:spTree>
    <p:extLst>
      <p:ext uri="{BB962C8B-B14F-4D97-AF65-F5344CB8AC3E}">
        <p14:creationId xmlns:p14="http://schemas.microsoft.com/office/powerpoint/2010/main" val="2147127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8F8CE-2A7F-2934-D2A6-F78C413C772B}"/>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D975D93-2DD0-47DC-4819-1BB2A875EF3F}"/>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711627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BF98DF1-8AF2-964C-F715-417D32FA4B5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0F457E2-22CC-34F2-2985-87B652902D4E}"/>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75095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3A020C-7B98-1D16-131E-4FCD6C5C11C1}"/>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87FE7DDE-4ADC-D3EA-D300-31C6353C2467}"/>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49063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56D1B-675A-604A-5B1B-680885E3445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CFF673D-6CE1-C509-8AD4-D4F457FA95FE}"/>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484531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000A291-14AA-2A50-2407-E43DB5330F88}"/>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6425919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5FF9EF-B164-06A6-7413-E3E6C91160BC}"/>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92623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08B396-F3DD-64A8-7DCD-5B9FC9EEDE52}"/>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20319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BFC8F5C-1675-5AFA-C155-F12A592EBD61}"/>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83878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7650E9-F465-1F31-8F84-513F8CCDD14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3F39C5F-E91D-41B6-1EC8-757352D956B9}"/>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7800883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F8959-066E-08B6-E4A7-2C70432C3BE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E4332DE-4C39-3D9F-13D1-2BF53CFC55F2}"/>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247855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7BD4A-3D3F-5236-A083-F2EE6B5B82E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8029A81-CC27-7423-554C-8F9313B8E154}"/>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9198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2319E3D-1888-AFA3-E03F-BB418DA8CF5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A5F58E6-97E7-3DD0-B69E-4EFB3345A42C}"/>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45295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E4B79-D79B-6FEC-3659-228CCB6B3A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BDE9296-98F0-85A8-1FCE-CBE60AEDA004}"/>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98873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770A-D557-F241-9E1C-70A2677BF6B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089616F-9FF7-C75A-EE3B-C61F39C6A86A}"/>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29315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A0103-2CE6-EDAB-3145-ADC1A640A4F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2EC5D1A-C36D-6483-0332-6C1D3A22E888}"/>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84774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3832ED-88AB-403A-22AF-4189D05B78F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746393D-44CB-CB85-C67B-4AC939D08507}"/>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704942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0FDE95-7DBD-50B7-EFDA-86465B73DC6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6F15AA8-C467-60EA-1860-B38DBE85E78E}"/>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10693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27713-10EB-C831-B623-A7E18E9CF26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2FFC71F-A217-F5BE-1EAB-B4162E8A1746}"/>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47461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9F08D0-F66C-625B-5F38-9D682CA0B99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DA61C39-CE8D-EF96-486E-0215B92CC111}"/>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56466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341CB-AB3A-CD6D-54BD-1BA82A0088D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A3ACF8F-3C3D-CDF0-50B4-477AB3A5DEFF}"/>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451145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A50ACA-7A5E-2C81-3161-E0FB8206F1AA}"/>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9B5A910-CF20-421E-3304-0EA35C7AD1BB}"/>
              </a:ext>
            </a:extLst>
          </p:cNvPr>
          <p:cNvPicPr>
            <a:picLocks/>
          </p:cNvPicPr>
          <p:nvPr/>
        </p:nvPicPr>
        <p:blipFill>
          <a:blip r:embed="rId5"/>
          <a:stretch>
            <a:fillRect/>
          </a:stretch>
        </p:blipFill>
        <p:spPr>
          <a:xfrm>
            <a:off x="0" y="0"/>
            <a:ext cx="12192000" cy="6858000"/>
          </a:xfrm>
          <a:prstGeom prst="rect">
            <a:avLst/>
          </a:prstGeom>
        </p:spPr>
      </p:pic>
      <p:pic>
        <p:nvPicPr>
          <p:cNvPr id="2" name="Louis Coaching Journey Story Final">
            <a:hlinkClick r:id="" action="ppaction://media"/>
            <a:extLst>
              <a:ext uri="{FF2B5EF4-FFF2-40B4-BE49-F238E27FC236}">
                <a16:creationId xmlns:a16="http://schemas.microsoft.com/office/drawing/2014/main" id="{81D11892-AC6E-4D79-6ADD-42A7EFF26987}"/>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119716" y="113129"/>
            <a:ext cx="3303639" cy="5877975"/>
          </a:xfrm>
          <a:prstGeom prst="rect">
            <a:avLst/>
          </a:prstGeom>
        </p:spPr>
      </p:pic>
    </p:spTree>
    <p:extLst>
      <p:ext uri="{BB962C8B-B14F-4D97-AF65-F5344CB8AC3E}">
        <p14:creationId xmlns:p14="http://schemas.microsoft.com/office/powerpoint/2010/main" val="252219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2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A50ACA-7A5E-2C81-3161-E0FB8206F1AA}"/>
            </a:ext>
          </a:extLst>
        </p:cNvPr>
        <p:cNvGrpSpPr/>
        <p:nvPr/>
      </p:nvGrpSpPr>
      <p:grpSpPr>
        <a:xfrm>
          <a:off x="0" y="0"/>
          <a:ext cx="0" cy="0"/>
          <a:chOff x="0" y="0"/>
          <a:chExt cx="0" cy="0"/>
        </a:xfrm>
      </p:grpSpPr>
      <p:pic>
        <p:nvPicPr>
          <p:cNvPr id="47" name="Picture 46">
            <a:extLst>
              <a:ext uri="{FF2B5EF4-FFF2-40B4-BE49-F238E27FC236}">
                <a16:creationId xmlns:a16="http://schemas.microsoft.com/office/drawing/2014/main" id="{CBA2C268-D42F-96D8-B555-F2C912BDE541}"/>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71650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888BA42-5981-F972-015A-6CB50E80913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D5BA0CA5-77CB-4880-AA28-5C664B9EB7F4}"/>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852340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4F71275-CB4F-86BA-2054-A8EE09D5AFD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5E043DC-5381-3C13-A6D0-667F39EBFF08}"/>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92813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5239B-31E4-9B88-E96A-D4BAB17670D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E8F7B2B-FCD4-BE28-7FC2-1FCC73E49CA0}"/>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407234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281E852-B446-BE79-D558-4FFD8B3978AE}"/>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E0DA599-5D0B-B6D1-7A7E-6DE0AA3954B2}"/>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364082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3EABC6-C940-C789-5322-474C0A37167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EBA4F6B-A32F-E2DC-3272-3D57535FEA2B}"/>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036113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3B6BC-DDF1-43F5-7E64-1C5161BFE4C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8CAC725B-D25E-4844-E3EA-8EB2E4F36CFE}"/>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7746566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17C4BD-506C-8C85-0FD8-DB53032D5D3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6848EA2-6D91-B83E-1738-138377831FDA}"/>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566543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6B3E746-7670-3610-FD7C-0898555670B0}"/>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90F6795E-E9CD-60AD-F1A2-F115FB8B660A}"/>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48240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486868-BE3C-7E6A-1DA2-33BF6CE7B6C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4786682A-2E48-E63B-8538-1F5E57E347C2}"/>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629196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F1EA71-C593-4596-8458-01872794AB22}"/>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1A1068E5-AACC-42BD-B27E-58C15404563F}"/>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26651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810EB5A-A7C0-FE56-A431-04920811F63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38FAF5A4-E720-C879-50D0-41B746ABC479}"/>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7471383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06107-8304-0943-26A1-E46C9033B413}"/>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6978EF6-25B5-5E9A-8C26-ED2879416FA7}"/>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768737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80A79-0137-8E18-1CEC-207E7901BFE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7D9C331-6040-6985-FEAA-213B73A3125C}"/>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60182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622168-2B87-E374-8103-5638868091D7}"/>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CFA9CCB-37DA-9C56-4BA0-A2B577CBEF8E}"/>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400131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4A8585-A75D-C559-A241-29EFD5F2428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3C9958B-476C-712C-0E93-D0196F7F63CF}"/>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098356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F45572A-97D2-3592-5648-0AD992B7078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C0C2E61-79DD-EEF7-C64A-501147C51AF9}"/>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3623367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72DD907-E981-9700-480F-4766311DAC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4C1E932-4B57-1798-8903-530FE3BC6A9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816749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5D3B4-779E-485D-4C5A-ACC36694AC8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15A18AA-18B1-4A65-B3B4-B4259F5F63CF}"/>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2705802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478CA4-75AB-98FE-3107-D00CCE8D96E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C91F38E-E840-009E-CC94-E9A869C1139B}"/>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596112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6E42A0-B3B2-2705-6978-72BF8A5B562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C69C00-E25B-7F6F-53A3-2A80B381296F}"/>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063624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7CF3652-48CA-0739-E37D-9A32A519535F}"/>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F4B554F-46BA-20FA-C4B6-60A0D392CEB3}"/>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611488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8786154-3047-37FA-1079-3D6BE1944F2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9F40429-C2E3-EC4F-18CB-ADFD1FBD094B}"/>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86345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DE0CB74-3A75-7E08-1273-42A71C5051F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2CC450A-7E05-3F6E-D36A-8A26B639EB9B}"/>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002296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710F771-7741-9772-458D-A7813D73FBD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52C0426-0B96-BCAD-5D64-851B268B7F2C}"/>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6261062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1BA5313-0DCD-80C3-FA30-D209ADB94F1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32B2222-DE8B-57F4-C2C0-3B66961BD9C0}"/>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484299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E5B8546-C253-D5C3-C965-674A1D102EAD}"/>
              </a:ext>
            </a:extLst>
          </p:cNvPr>
          <p:cNvPicPr>
            <a:picLocks/>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7FB8A7-67DC-8756-F279-2FF3F87D2D25}"/>
              </a:ext>
            </a:extLst>
          </p:cNvPr>
          <p:cNvPicPr>
            <a:picLocks/>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EA1CD7-D895-C6FA-0EAB-EC7201DA52B1}"/>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46EF6247-91A7-9404-6ECC-4BA40FEC090E}"/>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408091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A50ACA-7A5E-2C81-3161-E0FB8206F1AA}"/>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5E83A68-0477-5D84-F8C6-BC25792AB992}"/>
              </a:ext>
            </a:extLst>
          </p:cNvPr>
          <p:cNvPicPr>
            <a:picLocks/>
          </p:cNvPicPr>
          <p:nvPr/>
        </p:nvPicPr>
        <p:blipFill>
          <a:blip r:embed="rId5"/>
          <a:stretch>
            <a:fillRect/>
          </a:stretch>
        </p:blipFill>
        <p:spPr>
          <a:xfrm>
            <a:off x="0" y="0"/>
            <a:ext cx="12192000" cy="6858000"/>
          </a:xfrm>
          <a:prstGeom prst="rect">
            <a:avLst/>
          </a:prstGeom>
        </p:spPr>
      </p:pic>
      <p:pic>
        <p:nvPicPr>
          <p:cNvPr id="3" name="Tebogo Story Edited">
            <a:hlinkClick r:id="" action="ppaction://media"/>
            <a:extLst>
              <a:ext uri="{FF2B5EF4-FFF2-40B4-BE49-F238E27FC236}">
                <a16:creationId xmlns:a16="http://schemas.microsoft.com/office/drawing/2014/main" id="{EB2F7610-6DD3-5946-9DB5-8EABAE0AFBB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452118" y="91591"/>
            <a:ext cx="3313913" cy="5896254"/>
          </a:xfrm>
          <a:prstGeom prst="rect">
            <a:avLst/>
          </a:prstGeom>
        </p:spPr>
      </p:pic>
    </p:spTree>
    <p:extLst>
      <p:ext uri="{BB962C8B-B14F-4D97-AF65-F5344CB8AC3E}">
        <p14:creationId xmlns:p14="http://schemas.microsoft.com/office/powerpoint/2010/main" val="246724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1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5ADD64-F9F1-50F2-C7A2-E8F9B4A66FD2}"/>
              </a:ext>
            </a:extLst>
          </p:cNvPr>
          <p:cNvPicPr>
            <a:picLocks/>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6C26A9D-969E-8971-0332-C99C22B834AA}"/>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E886F75A-2D73-FAC9-FCBC-4B99A8989378}"/>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5232869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E00E79-9B61-8537-56C7-DBFEE2163F7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42A9ED6-7F0A-BA50-205D-3D3B5AEA978E}"/>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8081133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CCA821-2D16-6078-6E0C-698E87820662}"/>
              </a:ext>
            </a:extLst>
          </p:cNvPr>
          <p:cNvPicPr>
            <a:picLocks/>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A526C5F-6420-4A34-4F66-375F6A36725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A672C0F8-A376-AFD3-44FE-1A128073AF93}"/>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045870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47863-7173-DD2E-2AEB-93C0B6002FE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DF5E52D-520D-FBC1-69AE-F6B38E71BBC1}"/>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9294895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6BDB39-1A10-D0C3-A3F7-64426356E14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FCA2999F-D24D-CA33-E841-A8956767CA22}"/>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629627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564F93-1A13-DDC1-F406-EEC06D2A0BF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5777753-2E3E-5352-90F4-FB24004A22FF}"/>
              </a:ext>
            </a:extLst>
          </p:cNvPr>
          <p:cNvPicPr>
            <a:picLocks/>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0418573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48212-FB7E-A530-691D-218CF3803FD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DE13218-3146-D28E-193F-EC27EA4327FB}"/>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180117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CA4A8-124D-0BC7-2421-2F94F0C6EBB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6482BB2-EBF5-DAE8-9092-12E6B393941D}"/>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8159612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2441</TotalTime>
  <Words>2707</Words>
  <Application>Microsoft Macintosh PowerPoint</Application>
  <PresentationFormat>Widescreen</PresentationFormat>
  <Paragraphs>161</Paragraphs>
  <Slides>61</Slides>
  <Notes>61</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61</vt:i4>
      </vt:variant>
    </vt:vector>
  </HeadingPairs>
  <TitlesOfParts>
    <vt:vector size="67" baseType="lpstr">
      <vt:lpstr>-apple-system</vt: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Tittley</dc:creator>
  <cp:lastModifiedBy>Mark Tittley</cp:lastModifiedBy>
  <cp:revision>50</cp:revision>
  <dcterms:created xsi:type="dcterms:W3CDTF">2026-05-13T13:00:44Z</dcterms:created>
  <dcterms:modified xsi:type="dcterms:W3CDTF">2026-06-17T14:02:53Z</dcterms:modified>
</cp:coreProperties>
</file>