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1"/>
  </p:notesMasterIdLst>
  <p:sldIdLst>
    <p:sldId id="1743" r:id="rId2"/>
    <p:sldId id="1737" r:id="rId3"/>
    <p:sldId id="1736" r:id="rId4"/>
    <p:sldId id="1691" r:id="rId5"/>
    <p:sldId id="1630" r:id="rId6"/>
    <p:sldId id="1764" r:id="rId7"/>
    <p:sldId id="318" r:id="rId8"/>
    <p:sldId id="1744" r:id="rId9"/>
    <p:sldId id="1765" r:id="rId10"/>
    <p:sldId id="1778" r:id="rId11"/>
    <p:sldId id="1740" r:id="rId12"/>
    <p:sldId id="1742" r:id="rId13"/>
    <p:sldId id="321" r:id="rId14"/>
    <p:sldId id="1182" r:id="rId15"/>
    <p:sldId id="1741" r:id="rId16"/>
    <p:sldId id="1184" r:id="rId17"/>
    <p:sldId id="1763" r:id="rId18"/>
    <p:sldId id="1723" r:id="rId19"/>
    <p:sldId id="1185" r:id="rId20"/>
    <p:sldId id="1747" r:id="rId21"/>
    <p:sldId id="1748" r:id="rId22"/>
    <p:sldId id="1768" r:id="rId23"/>
    <p:sldId id="1186" r:id="rId24"/>
    <p:sldId id="1725" r:id="rId25"/>
    <p:sldId id="1776" r:id="rId26"/>
    <p:sldId id="1779" r:id="rId27"/>
    <p:sldId id="1187" r:id="rId28"/>
    <p:sldId id="1746" r:id="rId29"/>
    <p:sldId id="1749" r:id="rId30"/>
    <p:sldId id="1769" r:id="rId31"/>
    <p:sldId id="1188" r:id="rId32"/>
    <p:sldId id="1726" r:id="rId33"/>
    <p:sldId id="1376" r:id="rId34"/>
    <p:sldId id="1374" r:id="rId35"/>
    <p:sldId id="1358" r:id="rId36"/>
    <p:sldId id="324" r:id="rId37"/>
    <p:sldId id="1359" r:id="rId38"/>
    <p:sldId id="1767" r:id="rId39"/>
    <p:sldId id="1780" r:id="rId40"/>
    <p:sldId id="1775" r:id="rId41"/>
    <p:sldId id="1189" r:id="rId42"/>
    <p:sldId id="1750" r:id="rId43"/>
    <p:sldId id="1751" r:id="rId44"/>
    <p:sldId id="1770" r:id="rId45"/>
    <p:sldId id="1752" r:id="rId46"/>
    <p:sldId id="1685" r:id="rId47"/>
    <p:sldId id="1697" r:id="rId48"/>
    <p:sldId id="1676" r:id="rId49"/>
    <p:sldId id="1689" r:id="rId50"/>
    <p:sldId id="1686" r:id="rId51"/>
    <p:sldId id="1688" r:id="rId52"/>
    <p:sldId id="1698" r:id="rId53"/>
    <p:sldId id="1699" r:id="rId54"/>
    <p:sldId id="1645" r:id="rId55"/>
    <p:sldId id="1758" r:id="rId56"/>
    <p:sldId id="1194" r:id="rId57"/>
    <p:sldId id="1762" r:id="rId58"/>
    <p:sldId id="1777" r:id="rId59"/>
    <p:sldId id="1690" r:id="rId6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3817" userDrawn="1">
          <p15:clr>
            <a:srgbClr val="A4A3A4"/>
          </p15:clr>
        </p15:guide>
        <p15:guide id="4" orient="horz" pos="119" userDrawn="1">
          <p15:clr>
            <a:srgbClr val="A4A3A4"/>
          </p15:clr>
        </p15:guide>
        <p15:guide id="5" pos="234" userDrawn="1">
          <p15:clr>
            <a:srgbClr val="A4A3A4"/>
          </p15:clr>
        </p15:guide>
        <p15:guide id="6" orient="horz" pos="2251" userDrawn="1">
          <p15:clr>
            <a:srgbClr val="A4A3A4"/>
          </p15:clr>
        </p15:guide>
        <p15:guide id="7" pos="647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172BD"/>
    <a:srgbClr val="22B6DA"/>
    <a:srgbClr val="22A7D0"/>
    <a:srgbClr val="B4B5B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21" autoAdjust="0"/>
    <p:restoredTop sz="95461"/>
  </p:normalViewPr>
  <p:slideViewPr>
    <p:cSldViewPr snapToGrid="0" snapToObjects="1">
      <p:cViewPr varScale="1">
        <p:scale>
          <a:sx n="93" d="100"/>
          <a:sy n="93" d="100"/>
        </p:scale>
        <p:origin x="208" y="536"/>
      </p:cViewPr>
      <p:guideLst>
        <p:guide pos="3817"/>
        <p:guide orient="horz" pos="119"/>
        <p:guide pos="234"/>
        <p:guide orient="horz" pos="2251"/>
        <p:guide pos="6471"/>
      </p:guideLst>
    </p:cSldViewPr>
  </p:slideViewPr>
  <p:notesTextViewPr>
    <p:cViewPr>
      <p:scale>
        <a:sx n="100" d="100"/>
        <a:sy n="100" d="100"/>
      </p:scale>
      <p:origin x="0" y="0"/>
    </p:cViewPr>
  </p:notesTextViewPr>
  <p:sorterViewPr>
    <p:cViewPr>
      <p:scale>
        <a:sx n="66" d="100"/>
        <a:sy n="66" d="100"/>
      </p:scale>
      <p:origin x="0" y="2576"/>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CC9CBF0-1AC1-E646-A936-3FF0631E341F}" type="datetimeFigureOut">
              <a:rPr lang="en-US" smtClean="0"/>
              <a:t>7/24/26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331EBA-C629-BE48-8B4F-AA072D8AF978}" type="slidenum">
              <a:rPr lang="en-US" smtClean="0"/>
              <a:t>‹#›</a:t>
            </a:fld>
            <a:endParaRPr lang="en-US"/>
          </a:p>
        </p:txBody>
      </p:sp>
    </p:spTree>
    <p:extLst>
      <p:ext uri="{BB962C8B-B14F-4D97-AF65-F5344CB8AC3E}">
        <p14:creationId xmlns:p14="http://schemas.microsoft.com/office/powerpoint/2010/main" val="102116014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E91D2-A788-8CD4-9709-8712C816CC1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EB7EEB-A34F-D760-F57B-ACD07584CFF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A8E9C55-EB7A-59EB-F856-90DE45C3D431}"/>
              </a:ext>
            </a:extLst>
          </p:cNvPr>
          <p:cNvSpPr>
            <a:spLocks noGrp="1"/>
          </p:cNvSpPr>
          <p:nvPr>
            <p:ph type="body" idx="1"/>
          </p:nvPr>
        </p:nvSpPr>
        <p:spPr/>
        <p:txBody>
          <a:bodyPr/>
          <a:lstStyle/>
          <a:p>
            <a:r>
              <a:rPr lang="en-GB" sz="2000"/>
              <a:t>Welcome to the Overwhelm Recovery Webinar presented by Mark Tittley – The Productive Life</a:t>
            </a:r>
          </a:p>
        </p:txBody>
      </p:sp>
      <p:sp>
        <p:nvSpPr>
          <p:cNvPr id="4" name="Slide Number Placeholder 3">
            <a:extLst>
              <a:ext uri="{FF2B5EF4-FFF2-40B4-BE49-F238E27FC236}">
                <a16:creationId xmlns:a16="http://schemas.microsoft.com/office/drawing/2014/main" id="{9C0C9D18-D8CF-F0D2-39B2-317D0E85DD98}"/>
              </a:ext>
            </a:extLst>
          </p:cNvPr>
          <p:cNvSpPr>
            <a:spLocks noGrp="1"/>
          </p:cNvSpPr>
          <p:nvPr>
            <p:ph type="sldNum" sz="quarter" idx="5"/>
          </p:nvPr>
        </p:nvSpPr>
        <p:spPr/>
        <p:txBody>
          <a:bodyPr/>
          <a:lstStyle/>
          <a:p>
            <a:fld id="{990E41CF-4A21-AA47-9CC1-0E88A16452C8}" type="slidenum">
              <a:rPr lang="en-GB" smtClean="0"/>
              <a:t>1</a:t>
            </a:fld>
            <a:endParaRPr lang="en-GB"/>
          </a:p>
        </p:txBody>
      </p:sp>
    </p:spTree>
    <p:extLst>
      <p:ext uri="{BB962C8B-B14F-4D97-AF65-F5344CB8AC3E}">
        <p14:creationId xmlns:p14="http://schemas.microsoft.com/office/powerpoint/2010/main" val="1287242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973D9E-CDD6-996E-555E-5F270E096D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75553-D5FA-DE67-66F0-4DE6F7B2CC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704E4AF-216D-A7B4-ADC7-32BD899BC212}"/>
              </a:ext>
            </a:extLst>
          </p:cNvPr>
          <p:cNvSpPr>
            <a:spLocks noGrp="1"/>
          </p:cNvSpPr>
          <p:nvPr>
            <p:ph type="body" idx="1"/>
          </p:nvPr>
        </p:nvSpPr>
        <p:spPr/>
        <p:txBody>
          <a:bodyPr/>
          <a:lstStyle/>
          <a:p>
            <a:pPr>
              <a:buNone/>
            </a:pPr>
            <a:r>
              <a:rPr lang="en-ZA" sz="2000">
                <a:solidFill>
                  <a:srgbClr val="FFFF00"/>
                </a:solidFill>
              </a:rPr>
              <a:t>Tonight is not about doing more. It is about getting everything out of your head, deciding what actually matters, and using a simple task and project system so your brain can stop panicking.</a:t>
            </a:r>
          </a:p>
          <a:p>
            <a:pPr>
              <a:buNone/>
            </a:pPr>
            <a:r>
              <a:rPr lang="en-ZA" sz="2000">
                <a:solidFill>
                  <a:srgbClr val="FFFF00"/>
                </a:solidFill>
              </a:rPr>
              <a:t>I’ll teach in 3 step process and give you practical tools.</a:t>
            </a:r>
          </a:p>
          <a:p>
            <a:endParaRPr lang="en-GB" sz="2000"/>
          </a:p>
        </p:txBody>
      </p:sp>
      <p:sp>
        <p:nvSpPr>
          <p:cNvPr id="4" name="Slide Number Placeholder 3">
            <a:extLst>
              <a:ext uri="{FF2B5EF4-FFF2-40B4-BE49-F238E27FC236}">
                <a16:creationId xmlns:a16="http://schemas.microsoft.com/office/drawing/2014/main" id="{5C850737-771F-3BDC-3BF0-26A4060380C4}"/>
              </a:ext>
            </a:extLst>
          </p:cNvPr>
          <p:cNvSpPr>
            <a:spLocks noGrp="1"/>
          </p:cNvSpPr>
          <p:nvPr>
            <p:ph type="sldNum" sz="quarter" idx="5"/>
          </p:nvPr>
        </p:nvSpPr>
        <p:spPr/>
        <p:txBody>
          <a:bodyPr/>
          <a:lstStyle/>
          <a:p>
            <a:fld id="{990E41CF-4A21-AA47-9CC1-0E88A16452C8}" type="slidenum">
              <a:rPr lang="en-GB" smtClean="0"/>
              <a:t>2</a:t>
            </a:fld>
            <a:endParaRPr lang="en-GB"/>
          </a:p>
        </p:txBody>
      </p:sp>
    </p:spTree>
    <p:extLst>
      <p:ext uri="{BB962C8B-B14F-4D97-AF65-F5344CB8AC3E}">
        <p14:creationId xmlns:p14="http://schemas.microsoft.com/office/powerpoint/2010/main" val="1519998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74540-B006-D82B-2B7C-21D9C7AECA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457AB1-19F5-4A45-419C-DD64D45B025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78988F-554A-420A-8BE5-AE618C2ADE82}"/>
              </a:ext>
            </a:extLst>
          </p:cNvPr>
          <p:cNvSpPr>
            <a:spLocks noGrp="1"/>
          </p:cNvSpPr>
          <p:nvPr>
            <p:ph type="body" idx="1"/>
          </p:nvPr>
        </p:nvSpPr>
        <p:spPr/>
        <p:txBody>
          <a:bodyPr/>
          <a:lstStyle/>
          <a:p>
            <a:r>
              <a:rPr lang="en-GB" b="1"/>
              <a:t>The Webinar Team: </a:t>
            </a:r>
            <a:r>
              <a:rPr lang="en-GB" b="0"/>
              <a:t>First some introduction, the team who has helped to pull off this webinar includes: Gerhardus Van Ben Bergh and Kyle Mitchell from Tread Films and Adam Cruickshank from The Birding Life.</a:t>
            </a:r>
          </a:p>
        </p:txBody>
      </p:sp>
      <p:sp>
        <p:nvSpPr>
          <p:cNvPr id="4" name="Slide Number Placeholder 3">
            <a:extLst>
              <a:ext uri="{FF2B5EF4-FFF2-40B4-BE49-F238E27FC236}">
                <a16:creationId xmlns:a16="http://schemas.microsoft.com/office/drawing/2014/main" id="{079649B1-6384-3389-778C-2070D39280C3}"/>
              </a:ext>
            </a:extLst>
          </p:cNvPr>
          <p:cNvSpPr>
            <a:spLocks noGrp="1"/>
          </p:cNvSpPr>
          <p:nvPr>
            <p:ph type="sldNum" sz="quarter" idx="5"/>
          </p:nvPr>
        </p:nvSpPr>
        <p:spPr/>
        <p:txBody>
          <a:bodyPr/>
          <a:lstStyle/>
          <a:p>
            <a:fld id="{990E41CF-4A21-AA47-9CC1-0E88A16452C8}" type="slidenum">
              <a:rPr lang="en-GB" smtClean="0"/>
              <a:t>3</a:t>
            </a:fld>
            <a:endParaRPr lang="en-GB"/>
          </a:p>
        </p:txBody>
      </p:sp>
    </p:spTree>
    <p:extLst>
      <p:ext uri="{BB962C8B-B14F-4D97-AF65-F5344CB8AC3E}">
        <p14:creationId xmlns:p14="http://schemas.microsoft.com/office/powerpoint/2010/main" val="2409170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4DE3DA-1CAB-59FA-C449-F1FDDF239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0CE3F1-DDCA-94B1-4BB2-823C276F9D6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1D78CF9-9468-A8B0-547C-152A2ADD1E94}"/>
              </a:ext>
            </a:extLst>
          </p:cNvPr>
          <p:cNvSpPr>
            <a:spLocks noGrp="1"/>
          </p:cNvSpPr>
          <p:nvPr>
            <p:ph type="body" idx="1"/>
          </p:nvPr>
        </p:nvSpPr>
        <p:spPr/>
        <p:txBody>
          <a:bodyPr/>
          <a:lstStyle/>
          <a:p>
            <a:r>
              <a:rPr lang="en-GB" b="0"/>
              <a:t>Before I continue with introductions, a few quick housekeeping points to make sure we get the most out of our time together. First, please stay muted during the presentation to keep the audio clear. We’d love to see you during our intro section, so feel free to flick your cameras on, but feel free to switch them off later if that helps you focus.</a:t>
            </a:r>
          </a:p>
          <a:p>
            <a:r>
              <a:rPr lang="en-GB" b="0"/>
              <a:t>Regarding questions, please drop them in the chat as we go - Adam and Gerhardus are keeping an eye on those for us, and we will handle them in a dedicated Q&amp;A session later. Also, we will be sharing links in the chat throughout the night, so if you see a resource on the screen, check the chat to grab the link. Finally, you don’t need to worry about taking screenshots of the slides - we are recording this, and I’ll send out the video replay and the full presentation to you via email afterwards.</a:t>
            </a:r>
          </a:p>
        </p:txBody>
      </p:sp>
      <p:sp>
        <p:nvSpPr>
          <p:cNvPr id="4" name="Slide Number Placeholder 3">
            <a:extLst>
              <a:ext uri="{FF2B5EF4-FFF2-40B4-BE49-F238E27FC236}">
                <a16:creationId xmlns:a16="http://schemas.microsoft.com/office/drawing/2014/main" id="{C1E2D219-857F-E085-992C-A485AFCBFAE6}"/>
              </a:ext>
            </a:extLst>
          </p:cNvPr>
          <p:cNvSpPr>
            <a:spLocks noGrp="1"/>
          </p:cNvSpPr>
          <p:nvPr>
            <p:ph type="sldNum" sz="quarter" idx="5"/>
          </p:nvPr>
        </p:nvSpPr>
        <p:spPr/>
        <p:txBody>
          <a:bodyPr/>
          <a:lstStyle/>
          <a:p>
            <a:fld id="{990E41CF-4A21-AA47-9CC1-0E88A16452C8}" type="slidenum">
              <a:rPr lang="en-GB" smtClean="0"/>
              <a:t>4</a:t>
            </a:fld>
            <a:endParaRPr lang="en-GB"/>
          </a:p>
        </p:txBody>
      </p:sp>
    </p:spTree>
    <p:extLst>
      <p:ext uri="{BB962C8B-B14F-4D97-AF65-F5344CB8AC3E}">
        <p14:creationId xmlns:p14="http://schemas.microsoft.com/office/powerpoint/2010/main" val="9923770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9F48-0596-B79D-A341-5F81E7C795C7}"/>
            </a:ext>
          </a:extLst>
        </p:cNvPr>
        <p:cNvGrpSpPr/>
        <p:nvPr/>
      </p:nvGrpSpPr>
      <p:grpSpPr>
        <a:xfrm>
          <a:off x="0" y="0"/>
          <a:ext cx="0" cy="0"/>
          <a:chOff x="0" y="0"/>
          <a:chExt cx="0" cy="0"/>
        </a:xfrm>
      </p:grpSpPr>
      <p:sp>
        <p:nvSpPr>
          <p:cNvPr id="46081" name="Rectangle 1026">
            <a:extLst>
              <a:ext uri="{FF2B5EF4-FFF2-40B4-BE49-F238E27FC236}">
                <a16:creationId xmlns:a16="http://schemas.microsoft.com/office/drawing/2014/main" id="{5B2DCF84-66AE-60D4-60F1-D1F42D6248B5}"/>
              </a:ext>
            </a:extLst>
          </p:cNvPr>
          <p:cNvSpPr>
            <a:spLocks noGrp="1" noRot="1" noChangeAspect="1" noChangeArrowheads="1" noTextEdit="1"/>
          </p:cNvSpPr>
          <p:nvPr>
            <p:ph type="sldImg"/>
          </p:nvPr>
        </p:nvSpPr>
        <p:spPr>
          <a:xfrm>
            <a:off x="393700" y="692150"/>
            <a:ext cx="6070600" cy="3416300"/>
          </a:xfrm>
          <a:ln/>
        </p:spPr>
        <p:txBody>
          <a:bodyPr/>
          <a:lstStyle/>
          <a:p>
            <a:endParaRPr lang="en-GB"/>
          </a:p>
        </p:txBody>
      </p:sp>
      <p:sp>
        <p:nvSpPr>
          <p:cNvPr id="46082" name="Rectangle 1027">
            <a:extLst>
              <a:ext uri="{FF2B5EF4-FFF2-40B4-BE49-F238E27FC236}">
                <a16:creationId xmlns:a16="http://schemas.microsoft.com/office/drawing/2014/main" id="{760BC280-006D-D92C-1760-1CC88B66F7D4}"/>
              </a:ext>
            </a:extLst>
          </p:cNvPr>
          <p:cNvSpPr>
            <a:spLocks noGrp="1" noChangeArrowheads="1"/>
          </p:cNvSpPr>
          <p:nvPr>
            <p:ph type="body" idx="1"/>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r>
              <a:rPr lang="en-ZA" sz="2800"/>
              <a:t>I am a Productivity Coach who trains, coaches and mentors people, teams and organisations to be productive. I help people live a life that is balanced, purposeful, and free from the constant noise of "busyness.” </a:t>
            </a:r>
          </a:p>
          <a:p>
            <a:endParaRPr lang="en-ZA" sz="2800"/>
          </a:p>
        </p:txBody>
      </p:sp>
    </p:spTree>
    <p:extLst>
      <p:ext uri="{BB962C8B-B14F-4D97-AF65-F5344CB8AC3E}">
        <p14:creationId xmlns:p14="http://schemas.microsoft.com/office/powerpoint/2010/main" val="326023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39202-CFCC-75E1-0978-66AB62DE06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8800C-2163-681D-98D3-A27D6E4C8D3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B473A07-315B-F0E3-40FD-F043FD12813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a:t>I am married to Debbie and am the proud father of three “kids”: Keegan, Ashley and Drew. </a:t>
            </a:r>
            <a:endParaRPr lang="en-ZA" sz="1200" kern="1200">
              <a:solidFill>
                <a:schemeClr val="tx1"/>
              </a:solidFill>
              <a:effectLst/>
              <a:latin typeface="+mn-lt"/>
              <a:ea typeface="+mn-ea"/>
              <a:cs typeface="+mn-cs"/>
            </a:endParaRPr>
          </a:p>
          <a:p>
            <a:endParaRPr lang="en-GB"/>
          </a:p>
        </p:txBody>
      </p:sp>
      <p:sp>
        <p:nvSpPr>
          <p:cNvPr id="4" name="Slide Number Placeholder 3">
            <a:extLst>
              <a:ext uri="{FF2B5EF4-FFF2-40B4-BE49-F238E27FC236}">
                <a16:creationId xmlns:a16="http://schemas.microsoft.com/office/drawing/2014/main" id="{D03B88AE-9B40-4147-B042-81B568EFD5FC}"/>
              </a:ext>
            </a:extLst>
          </p:cNvPr>
          <p:cNvSpPr>
            <a:spLocks noGrp="1"/>
          </p:cNvSpPr>
          <p:nvPr>
            <p:ph type="sldNum" sz="quarter" idx="5"/>
          </p:nvPr>
        </p:nvSpPr>
        <p:spPr/>
        <p:txBody>
          <a:bodyPr/>
          <a:lstStyle/>
          <a:p>
            <a:fld id="{057A588B-3F7E-0E48-9974-E41C7546B621}" type="slidenum">
              <a:rPr lang="en-GB" smtClean="0"/>
              <a:t>6</a:t>
            </a:fld>
            <a:endParaRPr lang="en-GB"/>
          </a:p>
        </p:txBody>
      </p:sp>
    </p:spTree>
    <p:extLst>
      <p:ext uri="{BB962C8B-B14F-4D97-AF65-F5344CB8AC3E}">
        <p14:creationId xmlns:p14="http://schemas.microsoft.com/office/powerpoint/2010/main" val="31636149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b="1"/>
              <a:t>Chat:</a:t>
            </a:r>
            <a:r>
              <a:rPr lang="en-GB"/>
              <a:t> Share your Name, City and a fun fact about yourself if you are bold!</a:t>
            </a:r>
          </a:p>
        </p:txBody>
      </p:sp>
      <p:sp>
        <p:nvSpPr>
          <p:cNvPr id="4" name="Slide Number Placeholder 3"/>
          <p:cNvSpPr>
            <a:spLocks noGrp="1"/>
          </p:cNvSpPr>
          <p:nvPr>
            <p:ph type="sldNum" sz="quarter" idx="5"/>
          </p:nvPr>
        </p:nvSpPr>
        <p:spPr/>
        <p:txBody>
          <a:bodyPr/>
          <a:lstStyle/>
          <a:p>
            <a:fld id="{CE5E9CC1-C706-0F49-92D6-E571CC5EEA8F}" type="slidenum">
              <a:rPr lang="en-US" smtClean="0"/>
              <a:t>7</a:t>
            </a:fld>
            <a:endParaRPr lang="en-US"/>
          </a:p>
        </p:txBody>
      </p:sp>
    </p:spTree>
    <p:extLst>
      <p:ext uri="{BB962C8B-B14F-4D97-AF65-F5344CB8AC3E}">
        <p14:creationId xmlns:p14="http://schemas.microsoft.com/office/powerpoint/2010/main" val="40774629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88DFB-D2A1-761C-15E5-F9CA486ECC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E5471E-C2E6-643B-0E7E-9B49309985A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C00A7C1-2B28-B983-0BAE-53B723E35D87}"/>
              </a:ext>
            </a:extLst>
          </p:cNvPr>
          <p:cNvSpPr>
            <a:spLocks noGrp="1"/>
          </p:cNvSpPr>
          <p:nvPr>
            <p:ph type="body" idx="1"/>
          </p:nvPr>
        </p:nvSpPr>
        <p:spPr/>
        <p:txBody>
          <a:bodyPr/>
          <a:lstStyle/>
          <a:p>
            <a:r>
              <a:rPr lang="en-GB" sz="2000"/>
              <a:t>So, welcome to the Overwhelm Recovery Webinar presented by Mark Tittley – The Productive Life</a:t>
            </a:r>
          </a:p>
        </p:txBody>
      </p:sp>
      <p:sp>
        <p:nvSpPr>
          <p:cNvPr id="4" name="Slide Number Placeholder 3">
            <a:extLst>
              <a:ext uri="{FF2B5EF4-FFF2-40B4-BE49-F238E27FC236}">
                <a16:creationId xmlns:a16="http://schemas.microsoft.com/office/drawing/2014/main" id="{9B0A12DB-8088-C500-1CF7-41C4129F1C25}"/>
              </a:ext>
            </a:extLst>
          </p:cNvPr>
          <p:cNvSpPr>
            <a:spLocks noGrp="1"/>
          </p:cNvSpPr>
          <p:nvPr>
            <p:ph type="sldNum" sz="quarter" idx="5"/>
          </p:nvPr>
        </p:nvSpPr>
        <p:spPr/>
        <p:txBody>
          <a:bodyPr/>
          <a:lstStyle/>
          <a:p>
            <a:fld id="{990E41CF-4A21-AA47-9CC1-0E88A16452C8}" type="slidenum">
              <a:rPr lang="en-GB" smtClean="0"/>
              <a:t>8</a:t>
            </a:fld>
            <a:endParaRPr lang="en-GB"/>
          </a:p>
        </p:txBody>
      </p:sp>
    </p:spTree>
    <p:extLst>
      <p:ext uri="{BB962C8B-B14F-4D97-AF65-F5344CB8AC3E}">
        <p14:creationId xmlns:p14="http://schemas.microsoft.com/office/powerpoint/2010/main" val="1665772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9614D-CE89-5748-CBAF-74760E52E2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4EA499-9127-9A00-8530-E9AA59269A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C787A0D-8A99-C0AB-ECB7-CB6C713A5E56}"/>
              </a:ext>
            </a:extLst>
          </p:cNvPr>
          <p:cNvSpPr>
            <a:spLocks noGrp="1"/>
          </p:cNvSpPr>
          <p:nvPr>
            <p:ph type="body" idx="1"/>
          </p:nvPr>
        </p:nvSpPr>
        <p:spPr/>
        <p:txBody>
          <a:bodyPr/>
          <a:lstStyle/>
          <a:p>
            <a:r>
              <a:rPr lang="en-GB" sz="2000" b="1"/>
              <a:t>The Overwhelm Assessment: </a:t>
            </a:r>
            <a:r>
              <a:rPr lang="en-GB" sz="2000"/>
              <a:t>If you took the Overwhelm Recovery Assessment you would have discovered an assessment that looks at two aspects of personal management: (1) To what extent you are in Control of what needs to be done in life, and (2) To what extent you have Perspective about what should be done in life. This is similar to the difference between Effectiveness which is doing the Right Thing (Perspective) and Efficiency which is doing things right (Control). These two Axes create four quadrants which suggest four different Styles that will affect how we experience Overwhelm in our lives. The goal is to move up and to the right in the model to become the Calm navigator ideally. Here is a link to get the Assessment and a Guide to understand your results: https://</a:t>
            </a:r>
            <a:r>
              <a:rPr lang="en-GB" sz="2000" err="1"/>
              <a:t>tinyurl.com</a:t>
            </a:r>
            <a:r>
              <a:rPr lang="en-GB" sz="2000"/>
              <a:t>/</a:t>
            </a:r>
            <a:r>
              <a:rPr lang="en-GB" sz="2000" err="1"/>
              <a:t>TPLOverwhelmToolkit</a:t>
            </a:r>
            <a:endParaRPr lang="en-GB" sz="2000" u="sng"/>
          </a:p>
        </p:txBody>
      </p:sp>
      <p:sp>
        <p:nvSpPr>
          <p:cNvPr id="4" name="Slide Number Placeholder 3">
            <a:extLst>
              <a:ext uri="{FF2B5EF4-FFF2-40B4-BE49-F238E27FC236}">
                <a16:creationId xmlns:a16="http://schemas.microsoft.com/office/drawing/2014/main" id="{9BE95F71-0F2E-DC36-3B13-45F4220FA7E5}"/>
              </a:ext>
            </a:extLst>
          </p:cNvPr>
          <p:cNvSpPr>
            <a:spLocks noGrp="1"/>
          </p:cNvSpPr>
          <p:nvPr>
            <p:ph type="sldNum" sz="quarter" idx="5"/>
          </p:nvPr>
        </p:nvSpPr>
        <p:spPr/>
        <p:txBody>
          <a:bodyPr/>
          <a:lstStyle/>
          <a:p>
            <a:fld id="{990E41CF-4A21-AA47-9CC1-0E88A16452C8}" type="slidenum">
              <a:rPr lang="en-GB" smtClean="0"/>
              <a:t>9</a:t>
            </a:fld>
            <a:endParaRPr lang="en-GB"/>
          </a:p>
        </p:txBody>
      </p:sp>
    </p:spTree>
    <p:extLst>
      <p:ext uri="{BB962C8B-B14F-4D97-AF65-F5344CB8AC3E}">
        <p14:creationId xmlns:p14="http://schemas.microsoft.com/office/powerpoint/2010/main" val="27030440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E0B0F-F6C3-17D1-1569-C60879E6BC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405689-1585-1081-5D91-8D8281071CE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5534537-E92D-4721-BAA3-076C6604D472}"/>
              </a:ext>
            </a:extLst>
          </p:cNvPr>
          <p:cNvSpPr>
            <a:spLocks noGrp="1"/>
          </p:cNvSpPr>
          <p:nvPr>
            <p:ph type="body" idx="1"/>
          </p:nvPr>
        </p:nvSpPr>
        <p:spPr/>
        <p:txBody>
          <a:bodyPr/>
          <a:lstStyle/>
          <a:p>
            <a:r>
              <a:rPr lang="en-GB" sz="2000" b="1"/>
              <a:t>The Overwhelm Self-Assessment: </a:t>
            </a:r>
            <a:r>
              <a:rPr lang="en-GB" sz="2000" b="0"/>
              <a:t>You can score y ourself for now: </a:t>
            </a:r>
            <a:r>
              <a:rPr lang="en-GB" sz="2000"/>
              <a:t>(1) To what extent you are in Control of what needs to be done in life (find a place on the horizontal </a:t>
            </a:r>
            <a:r>
              <a:rPr lang="en-GB" sz="2000" err="1"/>
              <a:t>xis</a:t>
            </a:r>
            <a:r>
              <a:rPr lang="en-GB" sz="2000"/>
              <a:t>), and (2) To what extent you have Perspective about what should be done in life (move up or down but not left or right). This will place you in one of the quadrants to discover your Profile.</a:t>
            </a:r>
            <a:endParaRPr lang="en-GB" sz="2000" u="sng"/>
          </a:p>
        </p:txBody>
      </p:sp>
      <p:sp>
        <p:nvSpPr>
          <p:cNvPr id="4" name="Slide Number Placeholder 3">
            <a:extLst>
              <a:ext uri="{FF2B5EF4-FFF2-40B4-BE49-F238E27FC236}">
                <a16:creationId xmlns:a16="http://schemas.microsoft.com/office/drawing/2014/main" id="{9990FA9B-6224-696F-2AC7-B5CD15D91D0B}"/>
              </a:ext>
            </a:extLst>
          </p:cNvPr>
          <p:cNvSpPr>
            <a:spLocks noGrp="1"/>
          </p:cNvSpPr>
          <p:nvPr>
            <p:ph type="sldNum" sz="quarter" idx="5"/>
          </p:nvPr>
        </p:nvSpPr>
        <p:spPr/>
        <p:txBody>
          <a:bodyPr/>
          <a:lstStyle/>
          <a:p>
            <a:fld id="{990E41CF-4A21-AA47-9CC1-0E88A16452C8}" type="slidenum">
              <a:rPr lang="en-GB" smtClean="0"/>
              <a:t>10</a:t>
            </a:fld>
            <a:endParaRPr lang="en-GB"/>
          </a:p>
        </p:txBody>
      </p:sp>
    </p:spTree>
    <p:extLst>
      <p:ext uri="{BB962C8B-B14F-4D97-AF65-F5344CB8AC3E}">
        <p14:creationId xmlns:p14="http://schemas.microsoft.com/office/powerpoint/2010/main" val="1133957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D5F0C-3C81-8321-CB2C-4C58CF4742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B7BEBC-E50A-9319-4BE6-5E08552309D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56A1F04-9553-F830-1B24-558F79FE84DF}"/>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lang="en-US" sz="2000" b="1">
                <a:solidFill>
                  <a:srgbClr val="FFFF00"/>
                </a:solidFill>
                <a:effectLst>
                  <a:glow rad="127000">
                    <a:schemeClr val="tx1">
                      <a:lumMod val="85000"/>
                      <a:lumOff val="15000"/>
                      <a:alpha val="53215"/>
                    </a:schemeClr>
                  </a:glow>
                </a:effectLst>
                <a:latin typeface="Source Sans Pro" panose="020B0503030403020204" pitchFamily="34" charset="0"/>
                <a:ea typeface="Source Sans Pro" panose="020B0503030403020204" pitchFamily="34" charset="0"/>
              </a:rPr>
              <a:t>Overwhelm </a:t>
            </a:r>
            <a:r>
              <a:rPr lang="en-US" sz="2000">
                <a:solidFill>
                  <a:srgbClr val="FFFFFF"/>
                </a:solidFill>
                <a:effectLst>
                  <a:glow rad="127000">
                    <a:schemeClr val="tx1">
                      <a:lumMod val="85000"/>
                      <a:lumOff val="15000"/>
                      <a:alpha val="53215"/>
                    </a:schemeClr>
                  </a:glow>
                </a:effectLst>
                <a:latin typeface="Source Sans Pro" panose="020B0503030403020204" pitchFamily="34" charset="0"/>
                <a:ea typeface="Source Sans Pro" panose="020B0503030403020204" pitchFamily="34" charset="0"/>
              </a:rPr>
              <a:t>is not always caused by too much work - it is often caused by too many open loops and not knowing where to start. </a:t>
            </a:r>
            <a:r>
              <a:rPr lang="en-ZA" sz="1200" kern="1200">
                <a:solidFill>
                  <a:schemeClr val="tx1"/>
                </a:solidFill>
                <a:effectLst/>
                <a:latin typeface="+mn-lt"/>
                <a:ea typeface="+mn-ea"/>
                <a:cs typeface="+mn-cs"/>
              </a:rPr>
              <a:t>Spinning plates represent open loops - each plate is an active, unfinished project or commitment that drains your mental bandwidth to keep from crashing. Falling plates trigger reaction mode - instead of focusing on meaningful progress, you are forced to make split-second decisions about which wobble to save first. Overwhelm is a management issue, not a workload issue - it is the heavy cognitive load of keeping too many cycles spinning at the exact same time. It really is about Control AND Perspective as the Overwhelm Assessment reveals.</a:t>
            </a:r>
            <a:endParaRPr lang="en-ZA" sz="2000"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D07A4CDE-929B-6406-6E13-89A5C57EFCEF}"/>
              </a:ext>
            </a:extLst>
          </p:cNvPr>
          <p:cNvSpPr>
            <a:spLocks noGrp="1"/>
          </p:cNvSpPr>
          <p:nvPr>
            <p:ph type="sldNum" sz="quarter" idx="5"/>
          </p:nvPr>
        </p:nvSpPr>
        <p:spPr/>
        <p:txBody>
          <a:bodyPr/>
          <a:lstStyle/>
          <a:p>
            <a:fld id="{990E41CF-4A21-AA47-9CC1-0E88A16452C8}" type="slidenum">
              <a:rPr lang="en-GB" smtClean="0"/>
              <a:t>11</a:t>
            </a:fld>
            <a:endParaRPr lang="en-GB"/>
          </a:p>
        </p:txBody>
      </p:sp>
    </p:spTree>
    <p:extLst>
      <p:ext uri="{BB962C8B-B14F-4D97-AF65-F5344CB8AC3E}">
        <p14:creationId xmlns:p14="http://schemas.microsoft.com/office/powerpoint/2010/main" val="31441544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41E6DB-D26D-8C63-D744-D253041B7B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D41BE-44AE-82D9-2FF7-7A25A20304A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E27C991-5139-8CB0-344B-05B8B877CA03}"/>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lang="en-US" sz="2000">
                <a:solidFill>
                  <a:srgbClr val="FFFFFF"/>
                </a:solidFill>
                <a:effectLst>
                  <a:glow rad="127000">
                    <a:schemeClr val="tx1">
                      <a:lumMod val="85000"/>
                      <a:lumOff val="15000"/>
                      <a:alpha val="53215"/>
                    </a:schemeClr>
                  </a:glow>
                </a:effectLst>
                <a:latin typeface="Source Sans Pro" panose="020B0503030403020204" pitchFamily="34" charset="0"/>
                <a:ea typeface="Source Sans Pro" panose="020B0503030403020204" pitchFamily="34" charset="0"/>
              </a:rPr>
              <a:t>Your brain is a poor storage system. It keeps reminding you at the wrong time, with no clear next step.</a:t>
            </a:r>
          </a:p>
          <a:p>
            <a:pPr algn="l">
              <a:spcAft>
                <a:spcPts val="600"/>
              </a:spcAft>
            </a:pPr>
            <a:endParaRPr lang="en-ZA" sz="2000"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08262413-B2AF-6B47-E020-F5A4663C2A11}"/>
              </a:ext>
            </a:extLst>
          </p:cNvPr>
          <p:cNvSpPr>
            <a:spLocks noGrp="1"/>
          </p:cNvSpPr>
          <p:nvPr>
            <p:ph type="sldNum" sz="quarter" idx="5"/>
          </p:nvPr>
        </p:nvSpPr>
        <p:spPr/>
        <p:txBody>
          <a:bodyPr/>
          <a:lstStyle/>
          <a:p>
            <a:fld id="{990E41CF-4A21-AA47-9CC1-0E88A16452C8}" type="slidenum">
              <a:rPr lang="en-GB" smtClean="0"/>
              <a:t>12</a:t>
            </a:fld>
            <a:endParaRPr lang="en-GB"/>
          </a:p>
        </p:txBody>
      </p:sp>
    </p:spTree>
    <p:extLst>
      <p:ext uri="{BB962C8B-B14F-4D97-AF65-F5344CB8AC3E}">
        <p14:creationId xmlns:p14="http://schemas.microsoft.com/office/powerpoint/2010/main" val="904844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a:solidFill>
                  <a:schemeClr val="tx1"/>
                </a:solidFill>
                <a:effectLst/>
                <a:latin typeface="+mn-lt"/>
                <a:ea typeface="+mn-ea"/>
                <a:cs typeface="+mn-cs"/>
              </a:rPr>
              <a:t>David Allen says that “the brain is better at having thoughts than holding them” So you should HAVE thoughts more than HOLD them and you should think ABOUT things more than think OF them.</a:t>
            </a:r>
            <a:endParaRPr lang="en-US"/>
          </a:p>
        </p:txBody>
      </p:sp>
      <p:sp>
        <p:nvSpPr>
          <p:cNvPr id="4" name="Slide Number Placeholder 3"/>
          <p:cNvSpPr>
            <a:spLocks noGrp="1"/>
          </p:cNvSpPr>
          <p:nvPr>
            <p:ph type="sldNum" sz="quarter" idx="10"/>
          </p:nvPr>
        </p:nvSpPr>
        <p:spPr/>
        <p:txBody>
          <a:bodyPr/>
          <a:lstStyle/>
          <a:p>
            <a:fld id="{144193C2-5522-E249-A44F-C623B20A76E1}" type="slidenum">
              <a:rPr lang="en-US" smtClean="0"/>
              <a:t>13</a:t>
            </a:fld>
            <a:endParaRPr lang="en-US"/>
          </a:p>
        </p:txBody>
      </p:sp>
    </p:spTree>
    <p:extLst>
      <p:ext uri="{BB962C8B-B14F-4D97-AF65-F5344CB8AC3E}">
        <p14:creationId xmlns:p14="http://schemas.microsoft.com/office/powerpoint/2010/main" val="4915088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sz="1200" i="0" kern="1200">
                <a:solidFill>
                  <a:schemeClr val="tx1"/>
                </a:solidFill>
                <a:effectLst/>
                <a:latin typeface="+mn-lt"/>
                <a:ea typeface="+mn-ea"/>
                <a:cs typeface="+mn-cs"/>
              </a:rPr>
              <a:t>The Secret is captured in this quote: </a:t>
            </a:r>
            <a:r>
              <a:rPr lang="en-ZA" sz="1200" i="1" kern="1200">
                <a:solidFill>
                  <a:schemeClr val="tx1"/>
                </a:solidFill>
                <a:effectLst/>
                <a:latin typeface="+mn-lt"/>
                <a:ea typeface="+mn-ea"/>
                <a:cs typeface="+mn-cs"/>
              </a:rPr>
              <a:t>Recognise everything that has your attention and translate them into achievable outcomes, to be executed with concrete next actions. </a:t>
            </a:r>
            <a:r>
              <a:rPr lang="en-ZA" sz="1200" kern="1200">
                <a:solidFill>
                  <a:schemeClr val="tx1"/>
                </a:solidFill>
                <a:effectLst/>
                <a:latin typeface="+mn-lt"/>
                <a:ea typeface="+mn-ea"/>
                <a:cs typeface="+mn-cs"/>
              </a:rPr>
              <a:t>David Allen</a:t>
            </a:r>
          </a:p>
        </p:txBody>
      </p:sp>
      <p:sp>
        <p:nvSpPr>
          <p:cNvPr id="4" name="Slide Number Placeholder 3"/>
          <p:cNvSpPr>
            <a:spLocks noGrp="1"/>
          </p:cNvSpPr>
          <p:nvPr>
            <p:ph type="sldNum" sz="quarter" idx="10"/>
          </p:nvPr>
        </p:nvSpPr>
        <p:spPr/>
        <p:txBody>
          <a:bodyPr/>
          <a:lstStyle/>
          <a:p>
            <a:fld id="{144193C2-5522-E249-A44F-C623B20A76E1}" type="slidenum">
              <a:rPr lang="en-US" smtClean="0"/>
              <a:t>14</a:t>
            </a:fld>
            <a:endParaRPr lang="en-US"/>
          </a:p>
        </p:txBody>
      </p:sp>
    </p:spTree>
    <p:extLst>
      <p:ext uri="{BB962C8B-B14F-4D97-AF65-F5344CB8AC3E}">
        <p14:creationId xmlns:p14="http://schemas.microsoft.com/office/powerpoint/2010/main" val="30884669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E2A6C-507D-2C8B-9E52-177B367FD3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6A967C-53D0-AA02-1AFB-58063D7145B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725FFC7-EDEE-219D-C9A1-8F8C3D59A28D}"/>
              </a:ext>
            </a:extLst>
          </p:cNvPr>
          <p:cNvSpPr>
            <a:spLocks noGrp="1"/>
          </p:cNvSpPr>
          <p:nvPr>
            <p:ph type="body" idx="1"/>
          </p:nvPr>
        </p:nvSpPr>
        <p:spPr/>
        <p:txBody>
          <a:bodyPr/>
          <a:lstStyle/>
          <a:p>
            <a:r>
              <a:rPr lang="en-ZA" sz="1200" b="1" kern="1200">
                <a:solidFill>
                  <a:schemeClr val="tx1"/>
                </a:solidFill>
                <a:effectLst/>
                <a:latin typeface="+mn-lt"/>
                <a:ea typeface="+mn-ea"/>
                <a:cs typeface="+mn-cs"/>
              </a:rPr>
              <a:t>Preview: </a:t>
            </a:r>
            <a:r>
              <a:rPr lang="en-US" sz="1200" kern="1200">
                <a:solidFill>
                  <a:schemeClr val="tx1"/>
                </a:solidFill>
                <a:effectLst/>
                <a:latin typeface="+mn-lt"/>
                <a:ea typeface="+mn-ea"/>
                <a:cs typeface="+mn-cs"/>
              </a:rPr>
              <a:t>3 Steps to Recovery From Overwhelm:</a:t>
            </a:r>
            <a:endParaRPr lang="en-ZA"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(1) Download What Needs to Get Done</a:t>
            </a:r>
            <a:endParaRPr lang="en-ZA"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(2) Decide What Needs to Get Done</a:t>
            </a:r>
            <a:endParaRPr lang="en-ZA"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(3) Do What Needs to Get Done</a:t>
            </a:r>
            <a:endParaRPr lang="en-ZA" sz="1200" kern="1200">
              <a:solidFill>
                <a:schemeClr val="tx1"/>
              </a:solidFill>
              <a:effectLst/>
              <a:latin typeface="+mn-lt"/>
              <a:ea typeface="+mn-ea"/>
              <a:cs typeface="+mn-cs"/>
            </a:endParaRPr>
          </a:p>
          <a:p>
            <a:r>
              <a:rPr lang="en-ZA" sz="1200" kern="120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7D4788E5-C039-7EFC-E3DC-8D19DE852D37}"/>
              </a:ext>
            </a:extLst>
          </p:cNvPr>
          <p:cNvSpPr>
            <a:spLocks noGrp="1"/>
          </p:cNvSpPr>
          <p:nvPr>
            <p:ph type="sldNum" sz="quarter" idx="5"/>
          </p:nvPr>
        </p:nvSpPr>
        <p:spPr/>
        <p:txBody>
          <a:bodyPr/>
          <a:lstStyle/>
          <a:p>
            <a:fld id="{B0331EBA-C629-BE48-8B4F-AA072D8AF978}" type="slidenum">
              <a:rPr lang="en-US" smtClean="0"/>
              <a:t>15</a:t>
            </a:fld>
            <a:endParaRPr lang="en-US"/>
          </a:p>
        </p:txBody>
      </p:sp>
    </p:spTree>
    <p:extLst>
      <p:ext uri="{BB962C8B-B14F-4D97-AF65-F5344CB8AC3E}">
        <p14:creationId xmlns:p14="http://schemas.microsoft.com/office/powerpoint/2010/main" val="769380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sz="1200" b="1" kern="1200">
                <a:solidFill>
                  <a:schemeClr val="tx1"/>
                </a:solidFill>
                <a:effectLst/>
                <a:latin typeface="+mn-lt"/>
                <a:ea typeface="+mn-ea"/>
                <a:cs typeface="+mn-cs"/>
              </a:rPr>
              <a:t>Step #1: Download What Needs to Get Done</a:t>
            </a:r>
            <a:endParaRPr lang="en-ZA"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331EBA-C629-BE48-8B4F-AA072D8AF978}" type="slidenum">
              <a:rPr lang="en-US" smtClean="0"/>
              <a:t>16</a:t>
            </a:fld>
            <a:endParaRPr lang="en-US"/>
          </a:p>
        </p:txBody>
      </p:sp>
    </p:spTree>
    <p:extLst>
      <p:ext uri="{BB962C8B-B14F-4D97-AF65-F5344CB8AC3E}">
        <p14:creationId xmlns:p14="http://schemas.microsoft.com/office/powerpoint/2010/main" val="2215150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E43B2-D0FB-F08A-A05A-2AFB8AA1E5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47119C-C018-A910-AE0F-8A1D1F58817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98C6DA8-EA22-58E5-636C-6DE6AD79349C}"/>
              </a:ext>
            </a:extLst>
          </p:cNvPr>
          <p:cNvSpPr>
            <a:spLocks noGrp="1"/>
          </p:cNvSpPr>
          <p:nvPr>
            <p:ph type="body" idx="1"/>
          </p:nvPr>
        </p:nvSpPr>
        <p:spPr/>
        <p:txBody>
          <a:bodyPr/>
          <a:lstStyle/>
          <a:p>
            <a:r>
              <a:rPr lang="en-ZA" sz="1200" b="1" kern="1200">
                <a:solidFill>
                  <a:schemeClr val="tx1"/>
                </a:solidFill>
                <a:effectLst/>
                <a:latin typeface="+mn-lt"/>
                <a:ea typeface="+mn-ea"/>
                <a:cs typeface="+mn-cs"/>
              </a:rPr>
              <a:t>Step #1: Download What Needs to Get Done</a:t>
            </a:r>
            <a:endParaRPr lang="en-ZA"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F648BD1-EFF1-0606-E503-C6A1EF2D7538}"/>
              </a:ext>
            </a:extLst>
          </p:cNvPr>
          <p:cNvSpPr>
            <a:spLocks noGrp="1"/>
          </p:cNvSpPr>
          <p:nvPr>
            <p:ph type="sldNum" sz="quarter" idx="5"/>
          </p:nvPr>
        </p:nvSpPr>
        <p:spPr/>
        <p:txBody>
          <a:bodyPr/>
          <a:lstStyle/>
          <a:p>
            <a:fld id="{B0331EBA-C629-BE48-8B4F-AA072D8AF978}" type="slidenum">
              <a:rPr lang="en-US" smtClean="0"/>
              <a:t>17</a:t>
            </a:fld>
            <a:endParaRPr lang="en-US"/>
          </a:p>
        </p:txBody>
      </p:sp>
    </p:spTree>
    <p:extLst>
      <p:ext uri="{BB962C8B-B14F-4D97-AF65-F5344CB8AC3E}">
        <p14:creationId xmlns:p14="http://schemas.microsoft.com/office/powerpoint/2010/main" val="2027407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5AD34-EC7C-30F6-1E6C-AD5876D34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CA06E-DB5F-FDF8-8A3E-B294B1AFB16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D2C30C4-DF98-F049-FE90-B70476375B7D}"/>
              </a:ext>
            </a:extLst>
          </p:cNvPr>
          <p:cNvSpPr>
            <a:spLocks noGrp="1"/>
          </p:cNvSpPr>
          <p:nvPr>
            <p:ph type="body" idx="1"/>
          </p:nvPr>
        </p:nvSpPr>
        <p:spPr/>
        <p:txBody>
          <a:bodyPr/>
          <a:lstStyle/>
          <a:p>
            <a:r>
              <a:rPr lang="en-ZA"/>
              <a:t>The first step is to get everything out of your head – whether it's from an app, text message, or a random piece of paper – and </a:t>
            </a:r>
            <a:r>
              <a:rPr lang="en-ZA" b="1"/>
              <a:t>Download</a:t>
            </a:r>
            <a:r>
              <a:rPr lang="en-ZA"/>
              <a:t> it into a system you trust, such as a Master Task List on paper or in an app like Notion. This reduces the overwhelm caused by tasks floating around in our minds. Two key practices here are: (1) </a:t>
            </a:r>
            <a:r>
              <a:rPr lang="en-ZA" b="1"/>
              <a:t>Regular Downloads:</a:t>
            </a:r>
            <a:r>
              <a:rPr lang="en-ZA"/>
              <a:t> Continuously clear your mind to prevent things from piling up or getting buried. (2) </a:t>
            </a:r>
            <a:r>
              <a:rPr lang="en-ZA" b="1"/>
              <a:t>Instant Capture:</a:t>
            </a:r>
            <a:r>
              <a:rPr lang="en-ZA"/>
              <a:t> The moment you think of something, immediately add it to your list for later action.</a:t>
            </a:r>
          </a:p>
          <a:p>
            <a:endParaRPr lang="en-ZA"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0E739B0C-803F-AF24-7A29-DF90DA5C4A09}"/>
              </a:ext>
            </a:extLst>
          </p:cNvPr>
          <p:cNvSpPr>
            <a:spLocks noGrp="1"/>
          </p:cNvSpPr>
          <p:nvPr>
            <p:ph type="sldNum" sz="quarter" idx="5"/>
          </p:nvPr>
        </p:nvSpPr>
        <p:spPr/>
        <p:txBody>
          <a:bodyPr/>
          <a:lstStyle/>
          <a:p>
            <a:fld id="{B0331EBA-C629-BE48-8B4F-AA072D8AF978}" type="slidenum">
              <a:rPr lang="en-US" smtClean="0"/>
              <a:t>18</a:t>
            </a:fld>
            <a:endParaRPr lang="en-US"/>
          </a:p>
        </p:txBody>
      </p:sp>
    </p:spTree>
    <p:extLst>
      <p:ext uri="{BB962C8B-B14F-4D97-AF65-F5344CB8AC3E}">
        <p14:creationId xmlns:p14="http://schemas.microsoft.com/office/powerpoint/2010/main" val="3362767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sz="1200" b="1" i="0" kern="1200">
                <a:solidFill>
                  <a:schemeClr val="tx1"/>
                </a:solidFill>
                <a:effectLst/>
                <a:latin typeface="+mn-lt"/>
                <a:ea typeface="+mn-ea"/>
                <a:cs typeface="+mn-cs"/>
              </a:rPr>
              <a:t>Activity: </a:t>
            </a:r>
            <a:r>
              <a:rPr lang="en-ZA" sz="1200" i="0" kern="1200">
                <a:solidFill>
                  <a:schemeClr val="tx1"/>
                </a:solidFill>
                <a:effectLst/>
                <a:latin typeface="+mn-lt"/>
                <a:ea typeface="+mn-ea"/>
                <a:cs typeface="+mn-cs"/>
              </a:rPr>
              <a:t>Take 5 minutes and write down anything that has your attention: </a:t>
            </a:r>
          </a:p>
        </p:txBody>
      </p:sp>
      <p:sp>
        <p:nvSpPr>
          <p:cNvPr id="4" name="Slide Number Placeholder 3"/>
          <p:cNvSpPr>
            <a:spLocks noGrp="1"/>
          </p:cNvSpPr>
          <p:nvPr>
            <p:ph type="sldNum" sz="quarter" idx="5"/>
          </p:nvPr>
        </p:nvSpPr>
        <p:spPr/>
        <p:txBody>
          <a:bodyPr/>
          <a:lstStyle/>
          <a:p>
            <a:fld id="{B0331EBA-C629-BE48-8B4F-AA072D8AF978}" type="slidenum">
              <a:rPr lang="en-US" smtClean="0"/>
              <a:t>19</a:t>
            </a:fld>
            <a:endParaRPr lang="en-US"/>
          </a:p>
        </p:txBody>
      </p:sp>
    </p:spTree>
    <p:extLst>
      <p:ext uri="{BB962C8B-B14F-4D97-AF65-F5344CB8AC3E}">
        <p14:creationId xmlns:p14="http://schemas.microsoft.com/office/powerpoint/2010/main" val="23601208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DE036-A841-BB8B-B302-4CFAF6FBE3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DFB9F2-33EE-3C7F-5461-B2CBD887B41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238635-5616-84CD-C2A9-55272CB56E93}"/>
              </a:ext>
            </a:extLst>
          </p:cNvPr>
          <p:cNvSpPr>
            <a:spLocks noGrp="1"/>
          </p:cNvSpPr>
          <p:nvPr>
            <p:ph type="body" idx="1"/>
          </p:nvPr>
        </p:nvSpPr>
        <p:spPr/>
        <p:txBody>
          <a:bodyPr/>
          <a:lstStyle/>
          <a:p>
            <a:r>
              <a:rPr lang="en-ZA" sz="1200" b="1" i="0" kern="1200">
                <a:solidFill>
                  <a:schemeClr val="tx1"/>
                </a:solidFill>
                <a:effectLst/>
                <a:latin typeface="+mn-lt"/>
                <a:ea typeface="+mn-ea"/>
                <a:cs typeface="+mn-cs"/>
              </a:rPr>
              <a:t>Chat: </a:t>
            </a:r>
            <a:r>
              <a:rPr lang="en-ZA" sz="1200" b="0" i="0" kern="1200">
                <a:solidFill>
                  <a:schemeClr val="tx1"/>
                </a:solidFill>
                <a:effectLst/>
                <a:latin typeface="+mn-lt"/>
                <a:ea typeface="+mn-ea"/>
                <a:cs typeface="+mn-cs"/>
              </a:rPr>
              <a:t>Share one thing you just captured that has been taking up the most mental space.</a:t>
            </a:r>
          </a:p>
        </p:txBody>
      </p:sp>
      <p:sp>
        <p:nvSpPr>
          <p:cNvPr id="4" name="Slide Number Placeholder 3">
            <a:extLst>
              <a:ext uri="{FF2B5EF4-FFF2-40B4-BE49-F238E27FC236}">
                <a16:creationId xmlns:a16="http://schemas.microsoft.com/office/drawing/2014/main" id="{C3BAC5F8-3989-5814-49A2-63D17CCBC164}"/>
              </a:ext>
            </a:extLst>
          </p:cNvPr>
          <p:cNvSpPr>
            <a:spLocks noGrp="1"/>
          </p:cNvSpPr>
          <p:nvPr>
            <p:ph type="sldNum" sz="quarter" idx="5"/>
          </p:nvPr>
        </p:nvSpPr>
        <p:spPr/>
        <p:txBody>
          <a:bodyPr/>
          <a:lstStyle/>
          <a:p>
            <a:fld id="{B0331EBA-C629-BE48-8B4F-AA072D8AF978}" type="slidenum">
              <a:rPr lang="en-US" smtClean="0"/>
              <a:t>20</a:t>
            </a:fld>
            <a:endParaRPr lang="en-US"/>
          </a:p>
        </p:txBody>
      </p:sp>
    </p:spTree>
    <p:extLst>
      <p:ext uri="{BB962C8B-B14F-4D97-AF65-F5344CB8AC3E}">
        <p14:creationId xmlns:p14="http://schemas.microsoft.com/office/powerpoint/2010/main" val="378898718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75587-668B-A0D2-3745-35FA707AE9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BEB394-4B7B-4903-CFD3-05DF54040A5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3912A24-346A-8645-C397-902D0EF6980F}"/>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b="1" i="0" kern="1200">
                <a:solidFill>
                  <a:schemeClr val="tx1"/>
                </a:solidFill>
                <a:effectLst/>
                <a:latin typeface="+mn-lt"/>
                <a:ea typeface="+mn-ea"/>
                <a:cs typeface="+mn-cs"/>
              </a:rPr>
              <a:t>Get: </a:t>
            </a:r>
            <a:r>
              <a:rPr lang="en-ZA" sz="1200" i="0" kern="1200">
                <a:solidFill>
                  <a:schemeClr val="tx1"/>
                </a:solidFill>
                <a:effectLst/>
                <a:latin typeface="+mn-lt"/>
                <a:ea typeface="+mn-ea"/>
                <a:cs typeface="+mn-cs"/>
              </a:rPr>
              <a:t> Use this link to get the Download Tool: </a:t>
            </a:r>
            <a:r>
              <a:rPr lang="en-ZA" sz="1200" err="1">
                <a:solidFill>
                  <a:srgbClr val="FFFF00"/>
                </a:solidFill>
                <a:effectLst>
                  <a:glow rad="150622">
                    <a:schemeClr val="tx1"/>
                  </a:glow>
                </a:effectLst>
              </a:rPr>
              <a:t>tinyurl.com</a:t>
            </a:r>
            <a:r>
              <a:rPr lang="en-ZA" sz="1200">
                <a:solidFill>
                  <a:srgbClr val="FFFF00"/>
                </a:solidFill>
                <a:effectLst>
                  <a:glow rad="150622">
                    <a:schemeClr val="tx1"/>
                  </a:glow>
                </a:effectLst>
              </a:rPr>
              <a:t>/</a:t>
            </a:r>
            <a:r>
              <a:rPr lang="en-ZA" sz="1200" err="1">
                <a:solidFill>
                  <a:srgbClr val="FFFF00"/>
                </a:solidFill>
                <a:effectLst>
                  <a:glow rad="150622">
                    <a:schemeClr val="tx1"/>
                  </a:glow>
                </a:effectLst>
              </a:rPr>
              <a:t>TPLDownload</a:t>
            </a:r>
            <a:endParaRPr lang="en-ZA" sz="1200" kern="1200">
              <a:solidFill>
                <a:srgbClr val="FFFF00"/>
              </a:solidFill>
              <a:effectLst>
                <a:glow rad="150622">
                  <a:schemeClr val="tx1"/>
                </a:glow>
              </a:effectLst>
              <a:latin typeface="+mn-lt"/>
              <a:ea typeface="+mn-ea"/>
              <a:cs typeface="+mn-cs"/>
            </a:endParaRPr>
          </a:p>
          <a:p>
            <a:endParaRPr lang="en-ZA" sz="120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5C504CE-C496-E394-744B-260A878C5AF8}"/>
              </a:ext>
            </a:extLst>
          </p:cNvPr>
          <p:cNvSpPr>
            <a:spLocks noGrp="1"/>
          </p:cNvSpPr>
          <p:nvPr>
            <p:ph type="sldNum" sz="quarter" idx="5"/>
          </p:nvPr>
        </p:nvSpPr>
        <p:spPr/>
        <p:txBody>
          <a:bodyPr/>
          <a:lstStyle/>
          <a:p>
            <a:fld id="{B0331EBA-C629-BE48-8B4F-AA072D8AF978}" type="slidenum">
              <a:rPr lang="en-US" smtClean="0"/>
              <a:t>21</a:t>
            </a:fld>
            <a:endParaRPr lang="en-US"/>
          </a:p>
        </p:txBody>
      </p:sp>
    </p:spTree>
    <p:extLst>
      <p:ext uri="{BB962C8B-B14F-4D97-AF65-F5344CB8AC3E}">
        <p14:creationId xmlns:p14="http://schemas.microsoft.com/office/powerpoint/2010/main" val="27704594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A025D-8B34-ED5B-A255-B52BFFD37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AF8A9-7D85-63CB-3538-AA9C031FC66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1BBDBF1-DFAB-E9BD-A404-469C564E2D2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b="1" i="0" kern="1200">
                <a:solidFill>
                  <a:schemeClr val="tx1"/>
                </a:solidFill>
                <a:effectLst/>
                <a:latin typeface="+mn-lt"/>
                <a:ea typeface="+mn-ea"/>
                <a:cs typeface="+mn-cs"/>
              </a:rPr>
              <a:t>Get: </a:t>
            </a:r>
            <a:r>
              <a:rPr lang="en-ZA" sz="1200" i="0" kern="1200">
                <a:solidFill>
                  <a:schemeClr val="tx1"/>
                </a:solidFill>
                <a:effectLst/>
                <a:latin typeface="+mn-lt"/>
                <a:ea typeface="+mn-ea"/>
                <a:cs typeface="+mn-cs"/>
              </a:rPr>
              <a:t> Use this link to get the Download Tool: </a:t>
            </a:r>
            <a:r>
              <a:rPr lang="en-ZA" sz="1200" err="1">
                <a:solidFill>
                  <a:srgbClr val="FFFF00"/>
                </a:solidFill>
                <a:effectLst>
                  <a:glow rad="150622">
                    <a:schemeClr val="tx1"/>
                  </a:glow>
                </a:effectLst>
              </a:rPr>
              <a:t>tinyurl.com</a:t>
            </a:r>
            <a:r>
              <a:rPr lang="en-ZA" sz="1200">
                <a:solidFill>
                  <a:srgbClr val="FFFF00"/>
                </a:solidFill>
                <a:effectLst>
                  <a:glow rad="150622">
                    <a:schemeClr val="tx1"/>
                  </a:glow>
                </a:effectLst>
              </a:rPr>
              <a:t>/</a:t>
            </a:r>
            <a:r>
              <a:rPr lang="en-ZA" sz="1200" err="1">
                <a:solidFill>
                  <a:srgbClr val="FFFF00"/>
                </a:solidFill>
                <a:effectLst>
                  <a:glow rad="150622">
                    <a:schemeClr val="tx1"/>
                  </a:glow>
                </a:effectLst>
              </a:rPr>
              <a:t>TPLDownload</a:t>
            </a:r>
            <a:endParaRPr lang="en-ZA" sz="1200" kern="1200">
              <a:solidFill>
                <a:srgbClr val="FFFF00"/>
              </a:solidFill>
              <a:effectLst>
                <a:glow rad="150622">
                  <a:schemeClr val="tx1"/>
                </a:glow>
              </a:effectLst>
              <a:latin typeface="+mn-lt"/>
              <a:ea typeface="+mn-ea"/>
              <a:cs typeface="+mn-cs"/>
            </a:endParaRPr>
          </a:p>
          <a:p>
            <a:endParaRPr lang="en-ZA" sz="120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B81A6B3-4D01-8504-FDEA-5014AAEF198C}"/>
              </a:ext>
            </a:extLst>
          </p:cNvPr>
          <p:cNvSpPr>
            <a:spLocks noGrp="1"/>
          </p:cNvSpPr>
          <p:nvPr>
            <p:ph type="sldNum" sz="quarter" idx="5"/>
          </p:nvPr>
        </p:nvSpPr>
        <p:spPr/>
        <p:txBody>
          <a:bodyPr/>
          <a:lstStyle/>
          <a:p>
            <a:fld id="{B0331EBA-C629-BE48-8B4F-AA072D8AF978}" type="slidenum">
              <a:rPr lang="en-US" smtClean="0"/>
              <a:t>22</a:t>
            </a:fld>
            <a:endParaRPr lang="en-US"/>
          </a:p>
        </p:txBody>
      </p:sp>
    </p:spTree>
    <p:extLst>
      <p:ext uri="{BB962C8B-B14F-4D97-AF65-F5344CB8AC3E}">
        <p14:creationId xmlns:p14="http://schemas.microsoft.com/office/powerpoint/2010/main" val="5099897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sz="1200" b="1" kern="1200">
                <a:solidFill>
                  <a:schemeClr val="tx1"/>
                </a:solidFill>
                <a:effectLst/>
                <a:latin typeface="+mn-lt"/>
                <a:ea typeface="+mn-ea"/>
                <a:cs typeface="+mn-cs"/>
              </a:rPr>
              <a:t>Step 2: Decide What Needs to Get Done</a:t>
            </a:r>
            <a:endParaRPr lang="en-ZA" sz="1200" kern="1200">
              <a:solidFill>
                <a:schemeClr val="tx1"/>
              </a:solidFill>
              <a:effectLst/>
              <a:latin typeface="+mn-lt"/>
              <a:ea typeface="+mn-ea"/>
              <a:cs typeface="+mn-cs"/>
            </a:endParaRPr>
          </a:p>
          <a:p>
            <a:r>
              <a:rPr lang="en-ZA" sz="1200" kern="1200">
                <a:solidFill>
                  <a:schemeClr val="tx1"/>
                </a:solidFill>
                <a:effectLst/>
                <a:latin typeface="+mn-lt"/>
                <a:ea typeface="+mn-ea"/>
                <a:cs typeface="+mn-cs"/>
              </a:rPr>
              <a:t>The second practice that is critical to manage your actions is to learn to make good decision about stuff that needs to happen in your life. For me this means that I don’t shuffle things around delaying the decision-making process but I pick something up and decide what needs to be done with it as soon as I can. No matter what I touch, whether it is an email I receive or an invitation to an event, I give it attention and respond to it as soon as I get a chance. I use the </a:t>
            </a:r>
            <a:r>
              <a:rPr lang="en-ZA" sz="1200" i="1" kern="1200">
                <a:solidFill>
                  <a:schemeClr val="tx1"/>
                </a:solidFill>
                <a:effectLst/>
                <a:latin typeface="+mn-lt"/>
                <a:ea typeface="+mn-ea"/>
                <a:cs typeface="+mn-cs"/>
              </a:rPr>
              <a:t>Two Minute Rule</a:t>
            </a:r>
            <a:r>
              <a:rPr lang="en-ZA" sz="1200" kern="1200">
                <a:solidFill>
                  <a:schemeClr val="tx1"/>
                </a:solidFill>
                <a:effectLst/>
                <a:latin typeface="+mn-lt"/>
                <a:ea typeface="+mn-ea"/>
                <a:cs typeface="+mn-cs"/>
              </a:rPr>
              <a:t> from David Allen: If something will take me less than two minutes to do, I do it right away. If you are prone to procrastination, this will be a real game changer for you!</a:t>
            </a:r>
          </a:p>
        </p:txBody>
      </p:sp>
      <p:sp>
        <p:nvSpPr>
          <p:cNvPr id="4" name="Slide Number Placeholder 3"/>
          <p:cNvSpPr>
            <a:spLocks noGrp="1"/>
          </p:cNvSpPr>
          <p:nvPr>
            <p:ph type="sldNum" sz="quarter" idx="5"/>
          </p:nvPr>
        </p:nvSpPr>
        <p:spPr/>
        <p:txBody>
          <a:bodyPr/>
          <a:lstStyle/>
          <a:p>
            <a:fld id="{B0331EBA-C629-BE48-8B4F-AA072D8AF978}" type="slidenum">
              <a:rPr lang="en-US" smtClean="0"/>
              <a:t>23</a:t>
            </a:fld>
            <a:endParaRPr lang="en-US"/>
          </a:p>
        </p:txBody>
      </p:sp>
    </p:spTree>
    <p:extLst>
      <p:ext uri="{BB962C8B-B14F-4D97-AF65-F5344CB8AC3E}">
        <p14:creationId xmlns:p14="http://schemas.microsoft.com/office/powerpoint/2010/main" val="32863936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F701C-5F4C-2D43-B115-8216B0AE0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3884F-ED5B-2F83-D57D-98220194B22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1E1C688-1ACA-D9EC-6F0F-F713592CE5D0}"/>
              </a:ext>
            </a:extLst>
          </p:cNvPr>
          <p:cNvSpPr>
            <a:spLocks noGrp="1"/>
          </p:cNvSpPr>
          <p:nvPr>
            <p:ph type="body" idx="1"/>
          </p:nvPr>
        </p:nvSpPr>
        <p:spPr/>
        <p:txBody>
          <a:bodyPr/>
          <a:lstStyle/>
          <a:p>
            <a:r>
              <a:rPr lang="en-ZA" b="1"/>
              <a:t>Thing 2: DECIDE What Needs to Get Done</a:t>
            </a:r>
            <a:br>
              <a:rPr lang="en-ZA"/>
            </a:br>
            <a:r>
              <a:rPr lang="en-ZA"/>
              <a:t>Next, look at what you've downloaded and </a:t>
            </a:r>
            <a:r>
              <a:rPr lang="en-ZA" b="1"/>
              <a:t>Decide</a:t>
            </a:r>
            <a:r>
              <a:rPr lang="en-ZA"/>
              <a:t> what needs to be done. Drawing on the GTD approach, ask: Is it actionable? (1) If it's </a:t>
            </a:r>
            <a:r>
              <a:rPr lang="en-ZA" b="1"/>
              <a:t>NOT actionable</a:t>
            </a:r>
            <a:r>
              <a:rPr lang="en-ZA"/>
              <a:t>, you can: (a) </a:t>
            </a:r>
            <a:r>
              <a:rPr lang="en-ZA" b="1"/>
              <a:t>Trash it:</a:t>
            </a:r>
            <a:r>
              <a:rPr lang="en-ZA"/>
              <a:t> Get it out of your way. </a:t>
            </a:r>
            <a:r>
              <a:rPr lang="en-ZA" b="1"/>
              <a:t>I(b) Incubate it:</a:t>
            </a:r>
            <a:r>
              <a:rPr lang="en-ZA"/>
              <a:t> Schedule it for later. (c) </a:t>
            </a:r>
            <a:r>
              <a:rPr lang="en-ZA" b="1"/>
              <a:t>File it:</a:t>
            </a:r>
            <a:r>
              <a:rPr lang="en-ZA"/>
              <a:t> For future access.(2) If it </a:t>
            </a:r>
            <a:r>
              <a:rPr lang="en-ZA" b="1"/>
              <a:t>IS actionable</a:t>
            </a:r>
            <a:r>
              <a:rPr lang="en-ZA"/>
              <a:t>, then you can move to the next step and do it. If an item involves multiple steps, add it to your Project List, ensuring each task is completed until the project is finished. It's crucial to add details to your tasks, such as </a:t>
            </a:r>
            <a:r>
              <a:rPr lang="en-ZA" b="1"/>
              <a:t>Due Dates</a:t>
            </a:r>
            <a:r>
              <a:rPr lang="en-ZA"/>
              <a:t> (when it absolutely must be done) or </a:t>
            </a:r>
            <a:r>
              <a:rPr lang="en-ZA" b="1"/>
              <a:t>Contexts</a:t>
            </a:r>
            <a:r>
              <a:rPr lang="en-ZA"/>
              <a:t> that describe the type of task or location where it's done (e.g., Email, Call, Errand, Home, Office, Meeting, Someday, Waiting for). All these processed tasks are now ready for the next step.</a:t>
            </a:r>
          </a:p>
          <a:p>
            <a:endParaRPr lang="en-ZA"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27C98E9-6140-39EA-6A72-3EDA393C895E}"/>
              </a:ext>
            </a:extLst>
          </p:cNvPr>
          <p:cNvSpPr>
            <a:spLocks noGrp="1"/>
          </p:cNvSpPr>
          <p:nvPr>
            <p:ph type="sldNum" sz="quarter" idx="5"/>
          </p:nvPr>
        </p:nvSpPr>
        <p:spPr/>
        <p:txBody>
          <a:bodyPr/>
          <a:lstStyle/>
          <a:p>
            <a:fld id="{B0331EBA-C629-BE48-8B4F-AA072D8AF978}" type="slidenum">
              <a:rPr lang="en-US" smtClean="0"/>
              <a:t>24</a:t>
            </a:fld>
            <a:endParaRPr lang="en-US"/>
          </a:p>
        </p:txBody>
      </p:sp>
    </p:spTree>
    <p:extLst>
      <p:ext uri="{BB962C8B-B14F-4D97-AF65-F5344CB8AC3E}">
        <p14:creationId xmlns:p14="http://schemas.microsoft.com/office/powerpoint/2010/main" val="38435048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B6B75-DD2A-47CA-F8FC-505ACF4287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BEF667-86A5-5CBE-3A2A-A7B86DE230E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D38E4AB-423E-C770-3C6D-B433C6FAF91B}"/>
              </a:ext>
            </a:extLst>
          </p:cNvPr>
          <p:cNvSpPr>
            <a:spLocks noGrp="1"/>
          </p:cNvSpPr>
          <p:nvPr>
            <p:ph type="body" idx="1"/>
          </p:nvPr>
        </p:nvSpPr>
        <p:spPr/>
        <p:txBody>
          <a:bodyPr/>
          <a:lstStyle/>
          <a:p>
            <a:pPr>
              <a:buSzPct val="125000"/>
              <a:defRPr/>
            </a:pPr>
            <a:r>
              <a:rPr lang="en-US" sz="1200">
                <a:solidFill>
                  <a:schemeClr val="bg1"/>
                </a:solidFill>
                <a:effectLst>
                  <a:glow rad="203200">
                    <a:schemeClr val="tx1">
                      <a:alpha val="75000"/>
                    </a:schemeClr>
                  </a:glow>
                </a:effectLst>
                <a:latin typeface="Abadi MT Condensed Extra Bold"/>
                <a:cs typeface="Abadi MT Condensed Extra Bold"/>
              </a:rPr>
              <a:t>Drawing on the GTD approach, ask: Is it actionable? (1) If it's NOT actionable, you can: (a) Trash it: Get it out of your way. I(b) Incubate it: Schedule it for later. (c) File it: For future access.(2) If it IS actionable, then you can move to the next step and do it. If an item involves multiple steps, add it to your Project List, ensuring each task is completed until the project is finished. </a:t>
            </a:r>
          </a:p>
        </p:txBody>
      </p:sp>
      <p:sp>
        <p:nvSpPr>
          <p:cNvPr id="4" name="Slide Number Placeholder 3">
            <a:extLst>
              <a:ext uri="{FF2B5EF4-FFF2-40B4-BE49-F238E27FC236}">
                <a16:creationId xmlns:a16="http://schemas.microsoft.com/office/drawing/2014/main" id="{E9C770AE-3C51-DD8A-A1D7-8E1A02E54C6E}"/>
              </a:ext>
            </a:extLst>
          </p:cNvPr>
          <p:cNvSpPr>
            <a:spLocks noGrp="1"/>
          </p:cNvSpPr>
          <p:nvPr>
            <p:ph type="sldNum" sz="quarter" idx="5"/>
          </p:nvPr>
        </p:nvSpPr>
        <p:spPr/>
        <p:txBody>
          <a:bodyPr/>
          <a:lstStyle/>
          <a:p>
            <a:fld id="{B0331EBA-C629-BE48-8B4F-AA072D8AF978}" type="slidenum">
              <a:rPr lang="en-US" smtClean="0"/>
              <a:t>25</a:t>
            </a:fld>
            <a:endParaRPr lang="en-US"/>
          </a:p>
        </p:txBody>
      </p:sp>
    </p:spTree>
    <p:extLst>
      <p:ext uri="{BB962C8B-B14F-4D97-AF65-F5344CB8AC3E}">
        <p14:creationId xmlns:p14="http://schemas.microsoft.com/office/powerpoint/2010/main" val="3157771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D0DBD-5CD9-2436-2018-58A09B1B1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7B0F0C-D52A-5B3D-2033-75C5C23F510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36B6AA0-2D85-77AC-CB40-B1D6C293BF4F}"/>
              </a:ext>
            </a:extLst>
          </p:cNvPr>
          <p:cNvSpPr>
            <a:spLocks noGrp="1"/>
          </p:cNvSpPr>
          <p:nvPr>
            <p:ph type="body" idx="1"/>
          </p:nvPr>
        </p:nvSpPr>
        <p:spPr/>
        <p:txBody>
          <a:bodyPr/>
          <a:lstStyle/>
          <a:p>
            <a:pPr>
              <a:buSzPct val="125000"/>
              <a:defRPr/>
            </a:pPr>
            <a:r>
              <a:rPr lang="en-US" sz="1200">
                <a:solidFill>
                  <a:schemeClr val="bg1"/>
                </a:solidFill>
                <a:effectLst>
                  <a:glow rad="203200">
                    <a:schemeClr val="tx1">
                      <a:alpha val="75000"/>
                    </a:schemeClr>
                  </a:glow>
                </a:effectLst>
                <a:latin typeface="Abadi MT Condensed Extra Bold"/>
                <a:cs typeface="Abadi MT Condensed Extra Bold"/>
              </a:rPr>
              <a:t>Try the process on an item that you downloaded from your mind earlier.</a:t>
            </a:r>
          </a:p>
        </p:txBody>
      </p:sp>
      <p:sp>
        <p:nvSpPr>
          <p:cNvPr id="4" name="Slide Number Placeholder 3">
            <a:extLst>
              <a:ext uri="{FF2B5EF4-FFF2-40B4-BE49-F238E27FC236}">
                <a16:creationId xmlns:a16="http://schemas.microsoft.com/office/drawing/2014/main" id="{CDE12D44-AF1D-44B3-A433-CB2E6F40CD1F}"/>
              </a:ext>
            </a:extLst>
          </p:cNvPr>
          <p:cNvSpPr>
            <a:spLocks noGrp="1"/>
          </p:cNvSpPr>
          <p:nvPr>
            <p:ph type="sldNum" sz="quarter" idx="5"/>
          </p:nvPr>
        </p:nvSpPr>
        <p:spPr/>
        <p:txBody>
          <a:bodyPr/>
          <a:lstStyle/>
          <a:p>
            <a:fld id="{B0331EBA-C629-BE48-8B4F-AA072D8AF978}" type="slidenum">
              <a:rPr lang="en-US" smtClean="0"/>
              <a:t>26</a:t>
            </a:fld>
            <a:endParaRPr lang="en-US"/>
          </a:p>
        </p:txBody>
      </p:sp>
    </p:spTree>
    <p:extLst>
      <p:ext uri="{BB962C8B-B14F-4D97-AF65-F5344CB8AC3E}">
        <p14:creationId xmlns:p14="http://schemas.microsoft.com/office/powerpoint/2010/main" val="2232919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sz="1200" b="1" i="0" kern="1200">
                <a:solidFill>
                  <a:schemeClr val="tx1"/>
                </a:solidFill>
                <a:effectLst/>
                <a:latin typeface="+mn-lt"/>
                <a:ea typeface="+mn-ea"/>
                <a:cs typeface="+mn-cs"/>
              </a:rPr>
              <a:t>Reflect: </a:t>
            </a:r>
            <a:r>
              <a:rPr lang="en-ZA" sz="1200" i="0" kern="1200">
                <a:solidFill>
                  <a:schemeClr val="tx1"/>
                </a:solidFill>
                <a:effectLst/>
                <a:latin typeface="+mn-lt"/>
                <a:ea typeface="+mn-ea"/>
                <a:cs typeface="+mn-cs"/>
              </a:rPr>
              <a:t>Think about 3 things you have been putting off lately and decide what you can do about each of them: </a:t>
            </a:r>
          </a:p>
        </p:txBody>
      </p:sp>
      <p:sp>
        <p:nvSpPr>
          <p:cNvPr id="4" name="Slide Number Placeholder 3"/>
          <p:cNvSpPr>
            <a:spLocks noGrp="1"/>
          </p:cNvSpPr>
          <p:nvPr>
            <p:ph type="sldNum" sz="quarter" idx="5"/>
          </p:nvPr>
        </p:nvSpPr>
        <p:spPr/>
        <p:txBody>
          <a:bodyPr/>
          <a:lstStyle/>
          <a:p>
            <a:fld id="{B0331EBA-C629-BE48-8B4F-AA072D8AF978}" type="slidenum">
              <a:rPr lang="en-US" smtClean="0"/>
              <a:t>27</a:t>
            </a:fld>
            <a:endParaRPr lang="en-US"/>
          </a:p>
        </p:txBody>
      </p:sp>
    </p:spTree>
    <p:extLst>
      <p:ext uri="{BB962C8B-B14F-4D97-AF65-F5344CB8AC3E}">
        <p14:creationId xmlns:p14="http://schemas.microsoft.com/office/powerpoint/2010/main" val="16712094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3D638-23F1-B255-BB93-48807E4FEC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EC31B-96A9-E492-62EE-903B07458C0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01931BC-788E-F701-21F4-1E84596C6E3C}"/>
              </a:ext>
            </a:extLst>
          </p:cNvPr>
          <p:cNvSpPr>
            <a:spLocks noGrp="1"/>
          </p:cNvSpPr>
          <p:nvPr>
            <p:ph type="body" idx="1"/>
          </p:nvPr>
        </p:nvSpPr>
        <p:spPr/>
        <p:txBody>
          <a:bodyPr/>
          <a:lstStyle/>
          <a:p>
            <a:r>
              <a:rPr lang="en-ZA" sz="1200" b="1" i="0" kern="1200">
                <a:solidFill>
                  <a:schemeClr val="tx1"/>
                </a:solidFill>
                <a:effectLst/>
                <a:latin typeface="+mn-lt"/>
                <a:ea typeface="+mn-ea"/>
                <a:cs typeface="+mn-cs"/>
              </a:rPr>
              <a:t>Chat: </a:t>
            </a:r>
            <a:r>
              <a:rPr lang="en-ZA" sz="1200" i="0" kern="1200">
                <a:solidFill>
                  <a:schemeClr val="tx1"/>
                </a:solidFill>
                <a:effectLst/>
                <a:latin typeface="+mn-lt"/>
                <a:ea typeface="+mn-ea"/>
                <a:cs typeface="+mn-cs"/>
              </a:rPr>
              <a:t>Share one thing you have been putting off an what you have decided to do about it.</a:t>
            </a:r>
          </a:p>
        </p:txBody>
      </p:sp>
      <p:sp>
        <p:nvSpPr>
          <p:cNvPr id="4" name="Slide Number Placeholder 3">
            <a:extLst>
              <a:ext uri="{FF2B5EF4-FFF2-40B4-BE49-F238E27FC236}">
                <a16:creationId xmlns:a16="http://schemas.microsoft.com/office/drawing/2014/main" id="{709D5537-C762-CE75-5AD0-6EBBBE3C4B29}"/>
              </a:ext>
            </a:extLst>
          </p:cNvPr>
          <p:cNvSpPr>
            <a:spLocks noGrp="1"/>
          </p:cNvSpPr>
          <p:nvPr>
            <p:ph type="sldNum" sz="quarter" idx="5"/>
          </p:nvPr>
        </p:nvSpPr>
        <p:spPr/>
        <p:txBody>
          <a:bodyPr/>
          <a:lstStyle/>
          <a:p>
            <a:fld id="{B0331EBA-C629-BE48-8B4F-AA072D8AF978}" type="slidenum">
              <a:rPr lang="en-US" smtClean="0"/>
              <a:t>28</a:t>
            </a:fld>
            <a:endParaRPr lang="en-US"/>
          </a:p>
        </p:txBody>
      </p:sp>
    </p:spTree>
    <p:extLst>
      <p:ext uri="{BB962C8B-B14F-4D97-AF65-F5344CB8AC3E}">
        <p14:creationId xmlns:p14="http://schemas.microsoft.com/office/powerpoint/2010/main" val="15976391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EC6F7-4404-1674-4DEC-E3B671CF87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512D08-885C-6018-6F5A-015392FF6FF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CC45DFF-127E-5C82-70A3-E12C5FA73AEF}"/>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b="1" i="0" kern="1200">
                <a:solidFill>
                  <a:schemeClr val="tx1"/>
                </a:solidFill>
                <a:effectLst/>
                <a:latin typeface="+mn-lt"/>
                <a:ea typeface="+mn-ea"/>
                <a:cs typeface="+mn-cs"/>
              </a:rPr>
              <a:t>Get: </a:t>
            </a:r>
            <a:r>
              <a:rPr lang="en-US" sz="1200">
                <a:solidFill>
                  <a:schemeClr val="bg1"/>
                </a:solidFill>
                <a:effectLst>
                  <a:glow rad="203200">
                    <a:schemeClr val="tx1"/>
                  </a:glow>
                </a:effectLst>
                <a:latin typeface="Abadi MT Condensed Extra Bold"/>
                <a:cs typeface="Abadi MT Condensed Extra Bold"/>
              </a:rPr>
              <a:t>Use this link to get the Decide Tool: </a:t>
            </a:r>
            <a:r>
              <a:rPr lang="en-US" sz="1200" err="1">
                <a:solidFill>
                  <a:schemeClr val="bg1"/>
                </a:solidFill>
                <a:effectLst>
                  <a:glow rad="203200">
                    <a:schemeClr val="tx1"/>
                  </a:glow>
                </a:effectLst>
                <a:latin typeface="Abadi MT Condensed Extra Bold"/>
                <a:cs typeface="Abadi MT Condensed Extra Bold"/>
              </a:rPr>
              <a:t>tinyurl.com</a:t>
            </a:r>
            <a:r>
              <a:rPr lang="en-US" sz="1200">
                <a:solidFill>
                  <a:schemeClr val="bg1"/>
                </a:solidFill>
                <a:effectLst>
                  <a:glow rad="203200">
                    <a:schemeClr val="tx1"/>
                  </a:glow>
                </a:effectLst>
                <a:latin typeface="Abadi MT Condensed Extra Bold"/>
                <a:cs typeface="Abadi MT Condensed Extra Bold"/>
              </a:rPr>
              <a:t>/</a:t>
            </a:r>
            <a:r>
              <a:rPr lang="en-US" sz="1200" err="1">
                <a:solidFill>
                  <a:schemeClr val="bg1"/>
                </a:solidFill>
                <a:effectLst>
                  <a:glow rad="203200">
                    <a:schemeClr val="tx1"/>
                  </a:glow>
                </a:effectLst>
                <a:latin typeface="Abadi MT Condensed Extra Bold"/>
                <a:cs typeface="Abadi MT Condensed Extra Bold"/>
              </a:rPr>
              <a:t>TPLDecision</a:t>
            </a:r>
            <a:r>
              <a:rPr lang="en-US" sz="1200">
                <a:solidFill>
                  <a:schemeClr val="bg1"/>
                </a:solidFill>
                <a:effectLst>
                  <a:glow rad="203200">
                    <a:schemeClr val="tx1"/>
                  </a:glow>
                </a:effectLst>
                <a:latin typeface="Abadi MT Condensed Extra Bold"/>
                <a:cs typeface="Abadi MT Condensed Extra Bold"/>
              </a:rPr>
              <a:t> </a:t>
            </a:r>
          </a:p>
          <a:p>
            <a:endParaRPr lang="en-ZA" sz="120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207B7A6-C90A-0544-2887-A972D4745D43}"/>
              </a:ext>
            </a:extLst>
          </p:cNvPr>
          <p:cNvSpPr>
            <a:spLocks noGrp="1"/>
          </p:cNvSpPr>
          <p:nvPr>
            <p:ph type="sldNum" sz="quarter" idx="5"/>
          </p:nvPr>
        </p:nvSpPr>
        <p:spPr/>
        <p:txBody>
          <a:bodyPr/>
          <a:lstStyle/>
          <a:p>
            <a:fld id="{B0331EBA-C629-BE48-8B4F-AA072D8AF978}" type="slidenum">
              <a:rPr lang="en-US" smtClean="0"/>
              <a:t>29</a:t>
            </a:fld>
            <a:endParaRPr lang="en-US"/>
          </a:p>
        </p:txBody>
      </p:sp>
    </p:spTree>
    <p:extLst>
      <p:ext uri="{BB962C8B-B14F-4D97-AF65-F5344CB8AC3E}">
        <p14:creationId xmlns:p14="http://schemas.microsoft.com/office/powerpoint/2010/main" val="1067151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2030A-74D9-1E6F-D992-FB5F14A2D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28768-6683-ECAA-BA52-1543F2A8C44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9E3F109-EFD7-8973-E4C8-2406380CD95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b="1" i="0" kern="1200">
                <a:solidFill>
                  <a:schemeClr val="tx1"/>
                </a:solidFill>
                <a:effectLst/>
                <a:latin typeface="+mn-lt"/>
                <a:ea typeface="+mn-ea"/>
                <a:cs typeface="+mn-cs"/>
              </a:rPr>
              <a:t>Get: </a:t>
            </a:r>
            <a:r>
              <a:rPr lang="en-US" sz="1200">
                <a:solidFill>
                  <a:schemeClr val="bg1"/>
                </a:solidFill>
                <a:effectLst>
                  <a:glow rad="203200">
                    <a:schemeClr val="tx1"/>
                  </a:glow>
                </a:effectLst>
                <a:latin typeface="Abadi MT Condensed Extra Bold"/>
                <a:cs typeface="Abadi MT Condensed Extra Bold"/>
              </a:rPr>
              <a:t>Use this link to get the Decide Tool: </a:t>
            </a:r>
            <a:r>
              <a:rPr lang="en-US" sz="1200" err="1">
                <a:solidFill>
                  <a:schemeClr val="bg1"/>
                </a:solidFill>
                <a:effectLst>
                  <a:glow rad="203200">
                    <a:schemeClr val="tx1"/>
                  </a:glow>
                </a:effectLst>
                <a:latin typeface="Abadi MT Condensed Extra Bold"/>
                <a:cs typeface="Abadi MT Condensed Extra Bold"/>
              </a:rPr>
              <a:t>tinyurl.com</a:t>
            </a:r>
            <a:r>
              <a:rPr lang="en-US" sz="1200">
                <a:solidFill>
                  <a:schemeClr val="bg1"/>
                </a:solidFill>
                <a:effectLst>
                  <a:glow rad="203200">
                    <a:schemeClr val="tx1"/>
                  </a:glow>
                </a:effectLst>
                <a:latin typeface="Abadi MT Condensed Extra Bold"/>
                <a:cs typeface="Abadi MT Condensed Extra Bold"/>
              </a:rPr>
              <a:t>/</a:t>
            </a:r>
            <a:r>
              <a:rPr lang="en-US" sz="1200" err="1">
                <a:solidFill>
                  <a:schemeClr val="bg1"/>
                </a:solidFill>
                <a:effectLst>
                  <a:glow rad="203200">
                    <a:schemeClr val="tx1"/>
                  </a:glow>
                </a:effectLst>
                <a:latin typeface="Abadi MT Condensed Extra Bold"/>
                <a:cs typeface="Abadi MT Condensed Extra Bold"/>
              </a:rPr>
              <a:t>TPLDecision</a:t>
            </a:r>
            <a:r>
              <a:rPr lang="en-US" sz="1200">
                <a:solidFill>
                  <a:schemeClr val="bg1"/>
                </a:solidFill>
                <a:effectLst>
                  <a:glow rad="203200">
                    <a:schemeClr val="tx1"/>
                  </a:glow>
                </a:effectLst>
                <a:latin typeface="Abadi MT Condensed Extra Bold"/>
                <a:cs typeface="Abadi MT Condensed Extra Bold"/>
              </a:rPr>
              <a:t> </a:t>
            </a:r>
          </a:p>
          <a:p>
            <a:endParaRPr lang="en-ZA" sz="120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F083D89-F48E-88D4-24D5-747F6A433C50}"/>
              </a:ext>
            </a:extLst>
          </p:cNvPr>
          <p:cNvSpPr>
            <a:spLocks noGrp="1"/>
          </p:cNvSpPr>
          <p:nvPr>
            <p:ph type="sldNum" sz="quarter" idx="5"/>
          </p:nvPr>
        </p:nvSpPr>
        <p:spPr/>
        <p:txBody>
          <a:bodyPr/>
          <a:lstStyle/>
          <a:p>
            <a:fld id="{B0331EBA-C629-BE48-8B4F-AA072D8AF978}" type="slidenum">
              <a:rPr lang="en-US" smtClean="0"/>
              <a:t>30</a:t>
            </a:fld>
            <a:endParaRPr lang="en-US"/>
          </a:p>
        </p:txBody>
      </p:sp>
    </p:spTree>
    <p:extLst>
      <p:ext uri="{BB962C8B-B14F-4D97-AF65-F5344CB8AC3E}">
        <p14:creationId xmlns:p14="http://schemas.microsoft.com/office/powerpoint/2010/main" val="4933250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sz="1200" b="1" kern="1200">
                <a:solidFill>
                  <a:schemeClr val="tx1"/>
                </a:solidFill>
                <a:effectLst/>
                <a:latin typeface="+mn-lt"/>
                <a:ea typeface="+mn-ea"/>
                <a:cs typeface="+mn-cs"/>
              </a:rPr>
              <a:t>Practice #3: Do What Needs to Get Done</a:t>
            </a:r>
            <a:endParaRPr lang="en-ZA" sz="1200" kern="1200">
              <a:solidFill>
                <a:schemeClr val="tx1"/>
              </a:solidFill>
              <a:effectLst/>
              <a:latin typeface="+mn-lt"/>
              <a:ea typeface="+mn-ea"/>
              <a:cs typeface="+mn-cs"/>
            </a:endParaRPr>
          </a:p>
          <a:p>
            <a:r>
              <a:rPr lang="en-ZA" sz="1200" kern="1200">
                <a:solidFill>
                  <a:schemeClr val="tx1"/>
                </a:solidFill>
                <a:effectLst/>
                <a:latin typeface="+mn-lt"/>
                <a:ea typeface="+mn-ea"/>
                <a:cs typeface="+mn-cs"/>
              </a:rPr>
              <a:t>The third practice that is critical to manage your actions is to do what you need to do to get things done. GTD has helped me ask a key question to deal with stuff that appears on my radar: </a:t>
            </a:r>
            <a:r>
              <a:rPr lang="en-ZA" sz="1200" b="1" i="1" kern="1200">
                <a:solidFill>
                  <a:schemeClr val="tx1"/>
                </a:solidFill>
                <a:effectLst/>
                <a:latin typeface="+mn-lt"/>
                <a:ea typeface="+mn-ea"/>
                <a:cs typeface="+mn-cs"/>
              </a:rPr>
              <a:t>Is it actionable?</a:t>
            </a:r>
            <a:r>
              <a:rPr lang="en-ZA" sz="1200" kern="1200">
                <a:solidFill>
                  <a:schemeClr val="tx1"/>
                </a:solidFill>
                <a:effectLst/>
                <a:latin typeface="+mn-lt"/>
                <a:ea typeface="+mn-ea"/>
                <a:cs typeface="+mn-cs"/>
              </a:rPr>
              <a:t> If you answer </a:t>
            </a:r>
            <a:r>
              <a:rPr lang="en-ZA" sz="1200" b="1" kern="1200">
                <a:solidFill>
                  <a:schemeClr val="tx1"/>
                </a:solidFill>
                <a:effectLst/>
                <a:latin typeface="+mn-lt"/>
                <a:ea typeface="+mn-ea"/>
                <a:cs typeface="+mn-cs"/>
              </a:rPr>
              <a:t>NO</a:t>
            </a:r>
            <a:r>
              <a:rPr lang="en-ZA" sz="1200" kern="1200">
                <a:solidFill>
                  <a:schemeClr val="tx1"/>
                </a:solidFill>
                <a:effectLst/>
                <a:latin typeface="+mn-lt"/>
                <a:ea typeface="+mn-ea"/>
                <a:cs typeface="+mn-cs"/>
              </a:rPr>
              <a:t>, then you can </a:t>
            </a:r>
            <a:r>
              <a:rPr lang="en-ZA" sz="1200" b="1" kern="1200">
                <a:solidFill>
                  <a:schemeClr val="tx1"/>
                </a:solidFill>
                <a:effectLst/>
                <a:latin typeface="+mn-lt"/>
                <a:ea typeface="+mn-ea"/>
                <a:cs typeface="+mn-cs"/>
              </a:rPr>
              <a:t>Trash it</a:t>
            </a:r>
            <a:r>
              <a:rPr lang="en-ZA" sz="1200" kern="1200">
                <a:solidFill>
                  <a:schemeClr val="tx1"/>
                </a:solidFill>
                <a:effectLst/>
                <a:latin typeface="+mn-lt"/>
                <a:ea typeface="+mn-ea"/>
                <a:cs typeface="+mn-cs"/>
              </a:rPr>
              <a:t>, </a:t>
            </a:r>
            <a:r>
              <a:rPr lang="en-ZA" sz="1200" b="1" kern="1200">
                <a:solidFill>
                  <a:schemeClr val="tx1"/>
                </a:solidFill>
                <a:effectLst/>
                <a:latin typeface="+mn-lt"/>
                <a:ea typeface="+mn-ea"/>
                <a:cs typeface="+mn-cs"/>
              </a:rPr>
              <a:t>Incubate it</a:t>
            </a:r>
            <a:r>
              <a:rPr lang="en-ZA" sz="1200" kern="1200">
                <a:solidFill>
                  <a:schemeClr val="tx1"/>
                </a:solidFill>
                <a:effectLst/>
                <a:latin typeface="+mn-lt"/>
                <a:ea typeface="+mn-ea"/>
                <a:cs typeface="+mn-cs"/>
              </a:rPr>
              <a:t> or </a:t>
            </a:r>
            <a:r>
              <a:rPr lang="en-ZA" sz="1200" b="1" kern="1200">
                <a:solidFill>
                  <a:schemeClr val="tx1"/>
                </a:solidFill>
                <a:effectLst/>
                <a:latin typeface="+mn-lt"/>
                <a:ea typeface="+mn-ea"/>
                <a:cs typeface="+mn-cs"/>
              </a:rPr>
              <a:t>File it</a:t>
            </a:r>
            <a:r>
              <a:rPr lang="en-ZA" sz="1200" kern="1200">
                <a:solidFill>
                  <a:schemeClr val="tx1"/>
                </a:solidFill>
                <a:effectLst/>
                <a:latin typeface="+mn-lt"/>
                <a:ea typeface="+mn-ea"/>
                <a:cs typeface="+mn-cs"/>
              </a:rPr>
              <a:t>. If you answer </a:t>
            </a:r>
            <a:r>
              <a:rPr lang="en-ZA" sz="1200" b="1" kern="1200">
                <a:solidFill>
                  <a:schemeClr val="tx1"/>
                </a:solidFill>
                <a:effectLst/>
                <a:latin typeface="+mn-lt"/>
                <a:ea typeface="+mn-ea"/>
                <a:cs typeface="+mn-cs"/>
              </a:rPr>
              <a:t>YES</a:t>
            </a:r>
            <a:r>
              <a:rPr lang="en-ZA" sz="1200" kern="1200">
                <a:solidFill>
                  <a:schemeClr val="tx1"/>
                </a:solidFill>
                <a:effectLst/>
                <a:latin typeface="+mn-lt"/>
                <a:ea typeface="+mn-ea"/>
                <a:cs typeface="+mn-cs"/>
              </a:rPr>
              <a:t> you have two choices: firstly, you can treat it as a </a:t>
            </a:r>
            <a:r>
              <a:rPr lang="en-ZA" sz="1200" i="1" kern="1200">
                <a:solidFill>
                  <a:schemeClr val="tx1"/>
                </a:solidFill>
                <a:effectLst/>
                <a:latin typeface="+mn-lt"/>
                <a:ea typeface="+mn-ea"/>
                <a:cs typeface="+mn-cs"/>
              </a:rPr>
              <a:t>Project</a:t>
            </a:r>
            <a:r>
              <a:rPr lang="en-ZA" sz="1200" kern="1200">
                <a:solidFill>
                  <a:schemeClr val="tx1"/>
                </a:solidFill>
                <a:effectLst/>
                <a:latin typeface="+mn-lt"/>
                <a:ea typeface="+mn-ea"/>
                <a:cs typeface="+mn-cs"/>
              </a:rPr>
              <a:t> that will take multiple steps to accomplish; or secondly, you must figure out your very </a:t>
            </a:r>
            <a:r>
              <a:rPr lang="en-ZA" sz="1200" i="1" kern="1200">
                <a:solidFill>
                  <a:schemeClr val="tx1"/>
                </a:solidFill>
                <a:effectLst/>
                <a:latin typeface="+mn-lt"/>
                <a:ea typeface="+mn-ea"/>
                <a:cs typeface="+mn-cs"/>
              </a:rPr>
              <a:t>Next Action</a:t>
            </a:r>
            <a:r>
              <a:rPr lang="en-ZA" sz="1200" kern="1200">
                <a:solidFill>
                  <a:schemeClr val="tx1"/>
                </a:solidFill>
                <a:effectLst/>
                <a:latin typeface="+mn-lt"/>
                <a:ea typeface="+mn-ea"/>
                <a:cs typeface="+mn-cs"/>
              </a:rPr>
              <a:t>. There are three things you can do with a next action: </a:t>
            </a:r>
            <a:r>
              <a:rPr lang="en-ZA" sz="1200" b="1" kern="1200">
                <a:solidFill>
                  <a:schemeClr val="tx1"/>
                </a:solidFill>
                <a:effectLst/>
                <a:latin typeface="+mn-lt"/>
                <a:ea typeface="+mn-ea"/>
                <a:cs typeface="+mn-cs"/>
              </a:rPr>
              <a:t>Do it</a:t>
            </a:r>
            <a:r>
              <a:rPr lang="en-ZA" sz="1200" kern="1200">
                <a:solidFill>
                  <a:schemeClr val="tx1"/>
                </a:solidFill>
                <a:effectLst/>
                <a:latin typeface="+mn-lt"/>
                <a:ea typeface="+mn-ea"/>
                <a:cs typeface="+mn-cs"/>
              </a:rPr>
              <a:t>; </a:t>
            </a:r>
            <a:r>
              <a:rPr lang="en-ZA" sz="1200" b="1" kern="1200">
                <a:solidFill>
                  <a:schemeClr val="tx1"/>
                </a:solidFill>
                <a:effectLst/>
                <a:latin typeface="+mn-lt"/>
                <a:ea typeface="+mn-ea"/>
                <a:cs typeface="+mn-cs"/>
              </a:rPr>
              <a:t>Delegate it</a:t>
            </a:r>
            <a:r>
              <a:rPr lang="en-ZA" sz="1200" kern="1200">
                <a:solidFill>
                  <a:schemeClr val="tx1"/>
                </a:solidFill>
                <a:effectLst/>
                <a:latin typeface="+mn-lt"/>
                <a:ea typeface="+mn-ea"/>
                <a:cs typeface="+mn-cs"/>
              </a:rPr>
              <a:t> or </a:t>
            </a:r>
            <a:r>
              <a:rPr lang="en-ZA" sz="1200" b="1" kern="1200">
                <a:solidFill>
                  <a:schemeClr val="tx1"/>
                </a:solidFill>
                <a:effectLst/>
                <a:latin typeface="+mn-lt"/>
                <a:ea typeface="+mn-ea"/>
                <a:cs typeface="+mn-cs"/>
              </a:rPr>
              <a:t>Defer it</a:t>
            </a:r>
            <a:r>
              <a:rPr lang="en-ZA" sz="1200" kern="1200">
                <a:solidFill>
                  <a:schemeClr val="tx1"/>
                </a:solidFill>
                <a:effectLst/>
                <a:latin typeface="+mn-lt"/>
                <a:ea typeface="+mn-ea"/>
                <a:cs typeface="+mn-cs"/>
              </a:rPr>
              <a:t>. As you work through David Allen’s book you will learn how to become a master at using this simple but effective strategy for handling everything that needs to get done in life.</a:t>
            </a:r>
          </a:p>
        </p:txBody>
      </p:sp>
      <p:sp>
        <p:nvSpPr>
          <p:cNvPr id="4" name="Slide Number Placeholder 3"/>
          <p:cNvSpPr>
            <a:spLocks noGrp="1"/>
          </p:cNvSpPr>
          <p:nvPr>
            <p:ph type="sldNum" sz="quarter" idx="5"/>
          </p:nvPr>
        </p:nvSpPr>
        <p:spPr/>
        <p:txBody>
          <a:bodyPr/>
          <a:lstStyle/>
          <a:p>
            <a:fld id="{B0331EBA-C629-BE48-8B4F-AA072D8AF978}" type="slidenum">
              <a:rPr lang="en-US" smtClean="0"/>
              <a:t>31</a:t>
            </a:fld>
            <a:endParaRPr lang="en-US"/>
          </a:p>
        </p:txBody>
      </p:sp>
    </p:spTree>
    <p:extLst>
      <p:ext uri="{BB962C8B-B14F-4D97-AF65-F5344CB8AC3E}">
        <p14:creationId xmlns:p14="http://schemas.microsoft.com/office/powerpoint/2010/main" val="195095846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25B55-850F-5E72-0B35-DC07EB385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0DE33-5ABB-C08F-E8B9-302E9808BA3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97DB18-4F4C-CA0B-EED9-4F78B98B5C34}"/>
              </a:ext>
            </a:extLst>
          </p:cNvPr>
          <p:cNvSpPr>
            <a:spLocks noGrp="1"/>
          </p:cNvSpPr>
          <p:nvPr>
            <p:ph type="body" idx="1"/>
          </p:nvPr>
        </p:nvSpPr>
        <p:spPr/>
        <p:txBody>
          <a:bodyPr/>
          <a:lstStyle/>
          <a:p>
            <a:r>
              <a:rPr lang="en-US" sz="1200" b="1">
                <a:ln>
                  <a:solidFill>
                    <a:schemeClr val="tx1"/>
                  </a:solidFill>
                </a:ln>
                <a:solidFill>
                  <a:srgbClr val="FFFF00"/>
                </a:solidFill>
                <a:effectLst>
                  <a:glow>
                    <a:schemeClr val="tx1"/>
                  </a:glow>
                </a:effectLst>
                <a:latin typeface="Berlin Sans FB Demi"/>
              </a:rPr>
              <a:t>Choose What To Do Next: </a:t>
            </a:r>
            <a:r>
              <a:rPr lang="en-ZA"/>
              <a:t>There are four guidelines that determine what we can do next: (1) Priority: Do tasks that are t he most urgent and important. (2) </a:t>
            </a:r>
            <a:r>
              <a:rPr lang="en-ZA" b="1">
                <a:effectLst/>
              </a:rPr>
              <a:t>Time:</a:t>
            </a:r>
            <a:r>
              <a:rPr lang="en-ZA"/>
              <a:t> Do what you can based on the available time you have. Your calendar is a vital tool here. (3) </a:t>
            </a:r>
            <a:r>
              <a:rPr lang="en-ZA" b="1">
                <a:effectLst/>
              </a:rPr>
              <a:t>Context:</a:t>
            </a:r>
            <a:r>
              <a:rPr lang="en-ZA"/>
              <a:t> Handle tasks based on your current environment or situation. For example, deal with all your emails in a dedicated time slot, or complete multiple errands together. (4) </a:t>
            </a:r>
            <a:r>
              <a:rPr lang="en-ZA" b="1">
                <a:effectLst/>
              </a:rPr>
              <a:t>Energy:</a:t>
            </a:r>
            <a:r>
              <a:rPr lang="en-ZA"/>
              <a:t> Different tasks require different amounts of energy so it helps to match the work to your available energy for optimal productivity.</a:t>
            </a:r>
            <a:endParaRPr lang="en-ZA"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B2C7E8E1-64F1-EA8D-12C0-F7C242ABBA1F}"/>
              </a:ext>
            </a:extLst>
          </p:cNvPr>
          <p:cNvSpPr>
            <a:spLocks noGrp="1"/>
          </p:cNvSpPr>
          <p:nvPr>
            <p:ph type="sldNum" sz="quarter" idx="5"/>
          </p:nvPr>
        </p:nvSpPr>
        <p:spPr/>
        <p:txBody>
          <a:bodyPr/>
          <a:lstStyle/>
          <a:p>
            <a:fld id="{B0331EBA-C629-BE48-8B4F-AA072D8AF978}" type="slidenum">
              <a:rPr lang="en-US" smtClean="0"/>
              <a:t>32</a:t>
            </a:fld>
            <a:endParaRPr lang="en-US"/>
          </a:p>
        </p:txBody>
      </p:sp>
    </p:spTree>
    <p:extLst>
      <p:ext uri="{BB962C8B-B14F-4D97-AF65-F5344CB8AC3E}">
        <p14:creationId xmlns:p14="http://schemas.microsoft.com/office/powerpoint/2010/main" val="9287448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200" b="1">
                <a:solidFill>
                  <a:schemeClr val="bg1"/>
                </a:solidFill>
                <a:effectLst>
                  <a:glow rad="76200">
                    <a:schemeClr val="tx1">
                      <a:alpha val="72000"/>
                    </a:schemeClr>
                  </a:glow>
                </a:effectLst>
                <a:latin typeface="Berlin Sans FB Demi"/>
                <a:cs typeface="Berlin Sans FB Demi"/>
              </a:rPr>
              <a:t>Use the 2-Minute Rule</a:t>
            </a:r>
            <a:r>
              <a:rPr lang="en-ZA" sz="1200" b="1" kern="1200">
                <a:solidFill>
                  <a:schemeClr val="tx1"/>
                </a:solidFill>
                <a:effectLst/>
                <a:latin typeface="+mn-lt"/>
                <a:ea typeface="+mn-ea"/>
                <a:cs typeface="+mn-cs"/>
              </a:rPr>
              <a:t>:</a:t>
            </a:r>
            <a:r>
              <a:rPr lang="en-ZA" sz="1200" kern="1200">
                <a:solidFill>
                  <a:schemeClr val="tx1"/>
                </a:solidFill>
                <a:effectLst/>
                <a:latin typeface="+mn-lt"/>
                <a:ea typeface="+mn-ea"/>
                <a:cs typeface="+mn-cs"/>
              </a:rPr>
              <a:t> If something will take me less than two minutes to do, I do it right away. If you are prone to procrastination, this will be a real game changer for you!</a:t>
            </a:r>
          </a:p>
        </p:txBody>
      </p:sp>
      <p:sp>
        <p:nvSpPr>
          <p:cNvPr id="4" name="Slide Number Placeholder 3"/>
          <p:cNvSpPr>
            <a:spLocks noGrp="1"/>
          </p:cNvSpPr>
          <p:nvPr>
            <p:ph type="sldNum" sz="quarter" idx="5"/>
          </p:nvPr>
        </p:nvSpPr>
        <p:spPr/>
        <p:txBody>
          <a:bodyPr/>
          <a:lstStyle/>
          <a:p>
            <a:fld id="{B0331EBA-C629-BE48-8B4F-AA072D8AF978}" type="slidenum">
              <a:rPr lang="en-US" smtClean="0"/>
              <a:t>33</a:t>
            </a:fld>
            <a:endParaRPr lang="en-US"/>
          </a:p>
        </p:txBody>
      </p:sp>
    </p:spTree>
    <p:extLst>
      <p:ext uri="{BB962C8B-B14F-4D97-AF65-F5344CB8AC3E}">
        <p14:creationId xmlns:p14="http://schemas.microsoft.com/office/powerpoint/2010/main" val="11232217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sz="1200" b="1">
                <a:solidFill>
                  <a:schemeClr val="bg1"/>
                </a:solidFill>
                <a:effectLst>
                  <a:glow rad="76200">
                    <a:schemeClr val="tx1">
                      <a:alpha val="72000"/>
                    </a:schemeClr>
                  </a:glow>
                </a:effectLst>
                <a:latin typeface="Berlin Sans FB Demi"/>
                <a:cs typeface="Berlin Sans FB Demi"/>
              </a:rPr>
              <a:t>(3) Separate Tasks and Projects: </a:t>
            </a:r>
            <a:r>
              <a:rPr lang="en-ZA" sz="1200" kern="1200">
                <a:solidFill>
                  <a:schemeClr val="tx1"/>
                </a:solidFill>
                <a:effectLst/>
                <a:latin typeface="+mn-lt"/>
                <a:ea typeface="+mn-ea"/>
                <a:cs typeface="+mn-cs"/>
              </a:rPr>
              <a:t>If something will take a number of tasks to get done, then treat it like a Project and track all related Tasks! </a:t>
            </a:r>
            <a:r>
              <a:rPr lang="en-ZA" sz="1200" b="1">
                <a:solidFill>
                  <a:srgbClr val="FFFF00"/>
                </a:solidFill>
                <a:effectLst>
                  <a:glow rad="63500">
                    <a:schemeClr val="tx1"/>
                  </a:glow>
                </a:effectLst>
              </a:rPr>
              <a:t>A Task </a:t>
            </a:r>
            <a:r>
              <a:rPr lang="en-ZA" sz="1200">
                <a:solidFill>
                  <a:schemeClr val="bg1"/>
                </a:solidFill>
                <a:effectLst>
                  <a:glow rad="63500">
                    <a:schemeClr val="tx1"/>
                  </a:glow>
                </a:effectLst>
              </a:rPr>
              <a:t>is one visible next action. </a:t>
            </a:r>
            <a:r>
              <a:rPr lang="en-ZA" sz="1200" b="1">
                <a:solidFill>
                  <a:srgbClr val="FFFF00"/>
                </a:solidFill>
                <a:effectLst>
                  <a:glow rad="63500">
                    <a:schemeClr val="tx1"/>
                  </a:glow>
                </a:effectLst>
              </a:rPr>
              <a:t>A Project </a:t>
            </a:r>
            <a:r>
              <a:rPr lang="en-ZA" sz="1200">
                <a:solidFill>
                  <a:schemeClr val="bg1"/>
                </a:solidFill>
                <a:effectLst>
                  <a:glow rad="63500">
                    <a:schemeClr val="tx1"/>
                  </a:glow>
                </a:effectLst>
              </a:rPr>
              <a:t>is an outcome that needs more than one action. </a:t>
            </a:r>
            <a:r>
              <a:rPr lang="en-ZA" sz="1200" b="1">
                <a:solidFill>
                  <a:srgbClr val="FFFF00"/>
                </a:solidFill>
                <a:effectLst>
                  <a:glow rad="101600">
                    <a:schemeClr val="tx1"/>
                  </a:glow>
                </a:effectLst>
              </a:rPr>
              <a:t>Your Task List </a:t>
            </a:r>
            <a:r>
              <a:rPr lang="en-ZA" sz="1200">
                <a:solidFill>
                  <a:schemeClr val="bg1"/>
                </a:solidFill>
                <a:effectLst>
                  <a:glow rad="101600">
                    <a:schemeClr val="tx1"/>
                  </a:glow>
                </a:effectLst>
              </a:rPr>
              <a:t>tells you </a:t>
            </a:r>
            <a:r>
              <a:rPr lang="en-ZA" sz="1200">
                <a:solidFill>
                  <a:srgbClr val="FFFF00"/>
                </a:solidFill>
                <a:effectLst>
                  <a:glow rad="101600">
                    <a:schemeClr val="tx1"/>
                  </a:glow>
                </a:effectLst>
              </a:rPr>
              <a:t>what to do next</a:t>
            </a:r>
            <a:r>
              <a:rPr lang="en-ZA" sz="1200">
                <a:solidFill>
                  <a:schemeClr val="bg1"/>
                </a:solidFill>
                <a:effectLst>
                  <a:glow rad="101600">
                    <a:schemeClr val="tx1"/>
                  </a:glow>
                </a:effectLst>
              </a:rPr>
              <a:t>. </a:t>
            </a:r>
            <a:r>
              <a:rPr lang="en-ZA" sz="1200" b="1">
                <a:solidFill>
                  <a:srgbClr val="FFFF00"/>
                </a:solidFill>
                <a:effectLst>
                  <a:glow rad="101600">
                    <a:schemeClr val="tx1"/>
                  </a:glow>
                </a:effectLst>
              </a:rPr>
              <a:t>Your Project List </a:t>
            </a:r>
            <a:r>
              <a:rPr lang="en-ZA" sz="1200">
                <a:solidFill>
                  <a:schemeClr val="bg1"/>
                </a:solidFill>
                <a:effectLst>
                  <a:glow rad="101600">
                    <a:schemeClr val="tx1"/>
                  </a:glow>
                </a:effectLst>
              </a:rPr>
              <a:t>tells you </a:t>
            </a:r>
            <a:r>
              <a:rPr lang="en-ZA" sz="1200">
                <a:solidFill>
                  <a:srgbClr val="FFFF00"/>
                </a:solidFill>
                <a:effectLst>
                  <a:glow rad="101600">
                    <a:schemeClr val="tx1"/>
                  </a:glow>
                </a:effectLst>
              </a:rPr>
              <a:t>what you still need to do.</a:t>
            </a:r>
            <a:endParaRPr lang="en-ZA" sz="1200">
              <a:solidFill>
                <a:schemeClr val="bg1"/>
              </a:solidFill>
              <a:effectLst>
                <a:glow rad="101600">
                  <a:schemeClr val="tx1"/>
                </a:glow>
              </a:effectLst>
            </a:endParaRPr>
          </a:p>
          <a:p>
            <a:endParaRPr lang="en-ZA" sz="1200">
              <a:solidFill>
                <a:schemeClr val="bg1"/>
              </a:solidFill>
              <a:effectLst>
                <a:glow rad="63500">
                  <a:schemeClr val="tx1"/>
                </a:glow>
              </a:effectLst>
            </a:endParaRPr>
          </a:p>
          <a:p>
            <a:endParaRPr lang="en-ZA" sz="1200" kern="1200">
              <a:solidFill>
                <a:schemeClr val="tx1"/>
              </a:solidFill>
              <a:effectLst/>
              <a:latin typeface="+mn-lt"/>
              <a:ea typeface="+mn-ea"/>
              <a:cs typeface="+mn-cs"/>
            </a:endParaRPr>
          </a:p>
          <a:p>
            <a:endParaRPr lang="en-ZA"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331EBA-C629-BE48-8B4F-AA072D8AF978}" type="slidenum">
              <a:rPr lang="en-US" smtClean="0"/>
              <a:t>34</a:t>
            </a:fld>
            <a:endParaRPr lang="en-US"/>
          </a:p>
        </p:txBody>
      </p:sp>
    </p:spTree>
    <p:extLst>
      <p:ext uri="{BB962C8B-B14F-4D97-AF65-F5344CB8AC3E}">
        <p14:creationId xmlns:p14="http://schemas.microsoft.com/office/powerpoint/2010/main" val="220368487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B0331EBA-C629-BE48-8B4F-AA072D8AF978}" type="slidenum">
              <a:rPr lang="en-US" smtClean="0"/>
              <a:t>35</a:t>
            </a:fld>
            <a:endParaRPr lang="en-US"/>
          </a:p>
        </p:txBody>
      </p:sp>
    </p:spTree>
    <p:extLst>
      <p:ext uri="{BB962C8B-B14F-4D97-AF65-F5344CB8AC3E}">
        <p14:creationId xmlns:p14="http://schemas.microsoft.com/office/powerpoint/2010/main" val="29487658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Here is a sample of a paper based Next Actions List!</a:t>
            </a:r>
          </a:p>
        </p:txBody>
      </p:sp>
      <p:sp>
        <p:nvSpPr>
          <p:cNvPr id="4" name="Slide Number Placeholder 3"/>
          <p:cNvSpPr>
            <a:spLocks noGrp="1"/>
          </p:cNvSpPr>
          <p:nvPr>
            <p:ph type="sldNum" sz="quarter" idx="5"/>
          </p:nvPr>
        </p:nvSpPr>
        <p:spPr/>
        <p:txBody>
          <a:bodyPr/>
          <a:lstStyle/>
          <a:p>
            <a:fld id="{B0331EBA-C629-BE48-8B4F-AA072D8AF978}" type="slidenum">
              <a:rPr lang="en-US" smtClean="0"/>
              <a:t>36</a:t>
            </a:fld>
            <a:endParaRPr lang="en-US"/>
          </a:p>
        </p:txBody>
      </p:sp>
    </p:spTree>
    <p:extLst>
      <p:ext uri="{BB962C8B-B14F-4D97-AF65-F5344CB8AC3E}">
        <p14:creationId xmlns:p14="http://schemas.microsoft.com/office/powerpoint/2010/main" val="19308548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There is a Projects list you can to manage anything that will take more than 1 action to complete – </a:t>
            </a:r>
            <a:r>
              <a:rPr lang="en-GB" err="1"/>
              <a:t>ie</a:t>
            </a:r>
            <a:r>
              <a:rPr lang="en-GB"/>
              <a:t>, Projects.</a:t>
            </a:r>
          </a:p>
        </p:txBody>
      </p:sp>
      <p:sp>
        <p:nvSpPr>
          <p:cNvPr id="4" name="Slide Number Placeholder 3"/>
          <p:cNvSpPr>
            <a:spLocks noGrp="1"/>
          </p:cNvSpPr>
          <p:nvPr>
            <p:ph type="sldNum" sz="quarter" idx="5"/>
          </p:nvPr>
        </p:nvSpPr>
        <p:spPr/>
        <p:txBody>
          <a:bodyPr/>
          <a:lstStyle/>
          <a:p>
            <a:fld id="{B0331EBA-C629-BE48-8B4F-AA072D8AF978}" type="slidenum">
              <a:rPr lang="en-US" smtClean="0"/>
              <a:t>37</a:t>
            </a:fld>
            <a:endParaRPr lang="en-US"/>
          </a:p>
        </p:txBody>
      </p:sp>
    </p:spTree>
    <p:extLst>
      <p:ext uri="{BB962C8B-B14F-4D97-AF65-F5344CB8AC3E}">
        <p14:creationId xmlns:p14="http://schemas.microsoft.com/office/powerpoint/2010/main" val="2791687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4E370-FFD0-EF4D-8E52-03B0E8C914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D35DA5-C064-3F10-C653-4E9C64B55A3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1ACB569-7563-0B71-A011-4CD5DC30583D}"/>
              </a:ext>
            </a:extLst>
          </p:cNvPr>
          <p:cNvSpPr>
            <a:spLocks noGrp="1"/>
          </p:cNvSpPr>
          <p:nvPr>
            <p:ph type="body" idx="1"/>
          </p:nvPr>
        </p:nvSpPr>
        <p:spPr/>
        <p:txBody>
          <a:bodyPr/>
          <a:lstStyle/>
          <a:p>
            <a:r>
              <a:rPr lang="en-GB" b="0"/>
              <a:t>My clients are taught how to use Notion to manage their Actions with interconnected Task and Project databases. You can download the template from Gumroad using this link: </a:t>
            </a:r>
            <a:r>
              <a:rPr lang="en-ZA" sz="1200" b="0">
                <a:solidFill>
                  <a:srgbClr val="FFFF00"/>
                </a:solidFill>
                <a:effectLst>
                  <a:glow rad="50800">
                    <a:schemeClr val="tx1"/>
                  </a:glow>
                </a:effectLst>
              </a:rPr>
              <a:t>bit.ly/</a:t>
            </a:r>
            <a:r>
              <a:rPr lang="en-ZA" sz="1200" b="0" err="1">
                <a:solidFill>
                  <a:srgbClr val="FFFF00"/>
                </a:solidFill>
                <a:effectLst>
                  <a:glow rad="50800">
                    <a:schemeClr val="tx1"/>
                  </a:glow>
                </a:effectLst>
              </a:rPr>
              <a:t>TPLTemplate</a:t>
            </a:r>
            <a:endParaRPr lang="en-GB" b="0"/>
          </a:p>
        </p:txBody>
      </p:sp>
      <p:sp>
        <p:nvSpPr>
          <p:cNvPr id="4" name="Slide Number Placeholder 3">
            <a:extLst>
              <a:ext uri="{FF2B5EF4-FFF2-40B4-BE49-F238E27FC236}">
                <a16:creationId xmlns:a16="http://schemas.microsoft.com/office/drawing/2014/main" id="{73ACDA8C-A77D-BFEC-C2BD-436597132B8B}"/>
              </a:ext>
            </a:extLst>
          </p:cNvPr>
          <p:cNvSpPr>
            <a:spLocks noGrp="1"/>
          </p:cNvSpPr>
          <p:nvPr>
            <p:ph type="sldNum" sz="quarter" idx="5"/>
          </p:nvPr>
        </p:nvSpPr>
        <p:spPr/>
        <p:txBody>
          <a:bodyPr/>
          <a:lstStyle/>
          <a:p>
            <a:fld id="{B0331EBA-C629-BE48-8B4F-AA072D8AF978}" type="slidenum">
              <a:rPr lang="en-US" smtClean="0"/>
              <a:t>38</a:t>
            </a:fld>
            <a:endParaRPr lang="en-US"/>
          </a:p>
        </p:txBody>
      </p:sp>
    </p:spTree>
    <p:extLst>
      <p:ext uri="{BB962C8B-B14F-4D97-AF65-F5344CB8AC3E}">
        <p14:creationId xmlns:p14="http://schemas.microsoft.com/office/powerpoint/2010/main" val="213253421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71B37B-251E-0E28-ACAF-A98D2752AF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2180C-0615-B810-A39A-8DCE6D1053B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1A09656-D714-FEC3-7D25-B593E71CE279}"/>
              </a:ext>
            </a:extLst>
          </p:cNvPr>
          <p:cNvSpPr>
            <a:spLocks noGrp="1"/>
          </p:cNvSpPr>
          <p:nvPr>
            <p:ph type="body" idx="1"/>
          </p:nvPr>
        </p:nvSpPr>
        <p:spPr/>
        <p:txBody>
          <a:bodyPr/>
          <a:lstStyle/>
          <a:p>
            <a:r>
              <a:rPr lang="en-US" b="0"/>
              <a:t>Here are the sections where you would manage your Download, Deciding and Doing in Notion!</a:t>
            </a:r>
            <a:endParaRPr lang="en-GB" b="0"/>
          </a:p>
        </p:txBody>
      </p:sp>
      <p:sp>
        <p:nvSpPr>
          <p:cNvPr id="4" name="Slide Number Placeholder 3">
            <a:extLst>
              <a:ext uri="{FF2B5EF4-FFF2-40B4-BE49-F238E27FC236}">
                <a16:creationId xmlns:a16="http://schemas.microsoft.com/office/drawing/2014/main" id="{C2186111-42B9-B2E8-266C-8B36B1953E12}"/>
              </a:ext>
            </a:extLst>
          </p:cNvPr>
          <p:cNvSpPr>
            <a:spLocks noGrp="1"/>
          </p:cNvSpPr>
          <p:nvPr>
            <p:ph type="sldNum" sz="quarter" idx="5"/>
          </p:nvPr>
        </p:nvSpPr>
        <p:spPr/>
        <p:txBody>
          <a:bodyPr/>
          <a:lstStyle/>
          <a:p>
            <a:fld id="{B0331EBA-C629-BE48-8B4F-AA072D8AF978}" type="slidenum">
              <a:rPr lang="en-US" smtClean="0"/>
              <a:t>39</a:t>
            </a:fld>
            <a:endParaRPr lang="en-US"/>
          </a:p>
        </p:txBody>
      </p:sp>
    </p:spTree>
    <p:extLst>
      <p:ext uri="{BB962C8B-B14F-4D97-AF65-F5344CB8AC3E}">
        <p14:creationId xmlns:p14="http://schemas.microsoft.com/office/powerpoint/2010/main" val="260320010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CFA7D1-1D57-E78E-61AD-5FC183938F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5FCECD-397D-9EEE-1A4A-A5443688A86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C3AA348-10D8-25D2-C5ED-51B31BA8880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b="1">
                <a:solidFill>
                  <a:schemeClr val="bg1"/>
                </a:solidFill>
                <a:effectLst>
                  <a:glow rad="76200">
                    <a:schemeClr val="tx1">
                      <a:alpha val="72000"/>
                    </a:schemeClr>
                  </a:glow>
                </a:effectLst>
                <a:latin typeface="Berlin Sans FB Demi"/>
                <a:cs typeface="Berlin Sans FB Demi"/>
              </a:rPr>
              <a:t>Build a Complete System: (1) Task List:</a:t>
            </a:r>
            <a:r>
              <a:rPr lang="en-US" sz="1200" b="0">
                <a:solidFill>
                  <a:schemeClr val="bg1"/>
                </a:solidFill>
                <a:effectLst>
                  <a:glow rad="76200">
                    <a:schemeClr val="tx1">
                      <a:alpha val="72000"/>
                    </a:schemeClr>
                  </a:glow>
                </a:effectLst>
                <a:latin typeface="Berlin Sans FB Demi"/>
                <a:cs typeface="Berlin Sans FB Demi"/>
              </a:rPr>
              <a:t> </a:t>
            </a:r>
            <a:r>
              <a:rPr lang="en-ZA" sz="1200" b="0">
                <a:solidFill>
                  <a:schemeClr val="bg1"/>
                </a:solidFill>
                <a:effectLst>
                  <a:glow rad="101600">
                    <a:schemeClr val="tx1"/>
                  </a:glow>
                </a:effectLst>
                <a:latin typeface="Source Sans Pro" panose="020B0503030403020204" pitchFamily="34" charset="0"/>
                <a:ea typeface="Source Sans Pro" panose="020B0503030403020204" pitchFamily="34" charset="0"/>
              </a:rPr>
              <a:t>The next actions you need to get done</a:t>
            </a:r>
            <a:r>
              <a:rPr lang="en-US" sz="1200" b="0">
                <a:solidFill>
                  <a:schemeClr val="bg1"/>
                </a:solidFill>
                <a:effectLst>
                  <a:glow rad="76200">
                    <a:schemeClr val="tx1">
                      <a:alpha val="72000"/>
                    </a:schemeClr>
                  </a:glow>
                </a:effectLst>
                <a:latin typeface="Berlin Sans FB Demi"/>
                <a:cs typeface="Berlin Sans FB Demi"/>
              </a:rPr>
              <a:t>. </a:t>
            </a:r>
            <a:r>
              <a:rPr lang="en-US" sz="1200" b="1">
                <a:solidFill>
                  <a:schemeClr val="bg1"/>
                </a:solidFill>
                <a:effectLst>
                  <a:glow rad="76200">
                    <a:schemeClr val="tx1">
                      <a:alpha val="72000"/>
                    </a:schemeClr>
                  </a:glow>
                </a:effectLst>
                <a:latin typeface="Berlin Sans FB Demi"/>
                <a:cs typeface="Berlin Sans FB Demi"/>
              </a:rPr>
              <a:t>(2) Project List</a:t>
            </a:r>
            <a:r>
              <a:rPr lang="en-US" sz="1200" b="0">
                <a:solidFill>
                  <a:schemeClr val="bg1"/>
                </a:solidFill>
                <a:effectLst>
                  <a:glow rad="76200">
                    <a:schemeClr val="tx1">
                      <a:alpha val="72000"/>
                    </a:schemeClr>
                  </a:glow>
                </a:effectLst>
                <a:latin typeface="Berlin Sans FB Demi"/>
                <a:cs typeface="Berlin Sans FB Demi"/>
              </a:rPr>
              <a:t>: The bigger outcomes you are responsible for. (3) </a:t>
            </a:r>
            <a:r>
              <a:rPr lang="en-US" sz="1200" b="1">
                <a:solidFill>
                  <a:schemeClr val="bg1"/>
                </a:solidFill>
                <a:effectLst>
                  <a:glow rad="76200">
                    <a:schemeClr val="tx1">
                      <a:alpha val="72000"/>
                    </a:schemeClr>
                  </a:glow>
                </a:effectLst>
                <a:latin typeface="Berlin Sans FB Demi"/>
                <a:cs typeface="Berlin Sans FB Demi"/>
              </a:rPr>
              <a:t>Waiting List:</a:t>
            </a:r>
            <a:r>
              <a:rPr lang="en-US" sz="1200" b="0">
                <a:solidFill>
                  <a:schemeClr val="bg1"/>
                </a:solidFill>
                <a:effectLst>
                  <a:glow rad="76200">
                    <a:schemeClr val="tx1">
                      <a:alpha val="72000"/>
                    </a:schemeClr>
                  </a:glow>
                </a:effectLst>
                <a:latin typeface="Berlin Sans FB Demi"/>
                <a:cs typeface="Berlin Sans FB Demi"/>
              </a:rPr>
              <a:t> The things you are waiting for other people to do. (4) </a:t>
            </a:r>
            <a:r>
              <a:rPr lang="en-US" sz="1200" b="1">
                <a:solidFill>
                  <a:schemeClr val="bg1"/>
                </a:solidFill>
                <a:effectLst>
                  <a:glow rad="76200">
                    <a:schemeClr val="tx1">
                      <a:alpha val="72000"/>
                    </a:schemeClr>
                  </a:glow>
                </a:effectLst>
                <a:latin typeface="Berlin Sans FB Demi"/>
                <a:cs typeface="Berlin Sans FB Demi"/>
              </a:rPr>
              <a:t>Someday List: </a:t>
            </a:r>
            <a:r>
              <a:rPr lang="en-US" sz="1200" b="0">
                <a:solidFill>
                  <a:schemeClr val="bg1"/>
                </a:solidFill>
                <a:effectLst>
                  <a:glow rad="76200">
                    <a:schemeClr val="tx1">
                      <a:alpha val="72000"/>
                    </a:schemeClr>
                  </a:glow>
                </a:effectLst>
                <a:latin typeface="Berlin Sans FB Demi"/>
                <a:cs typeface="Berlin Sans FB Demi"/>
              </a:rPr>
              <a:t>The good ideas that may be considered in the future. </a:t>
            </a:r>
            <a:r>
              <a:rPr lang="en-US" sz="1200" b="1">
                <a:solidFill>
                  <a:schemeClr val="bg1"/>
                </a:solidFill>
                <a:effectLst>
                  <a:glow rad="76200">
                    <a:schemeClr val="tx1">
                      <a:alpha val="72000"/>
                    </a:schemeClr>
                  </a:glow>
                </a:effectLst>
                <a:latin typeface="Berlin Sans FB Demi"/>
                <a:cs typeface="Berlin Sans FB Demi"/>
              </a:rPr>
              <a:t>(5) Weekly Review: </a:t>
            </a:r>
            <a:r>
              <a:rPr lang="en-ZA">
                <a:latin typeface="Source Sans Pro" panose="020B0503030403020204" pitchFamily="34" charset="0"/>
                <a:ea typeface="Source Sans Pro" panose="020B0503030403020204" pitchFamily="34" charset="0"/>
              </a:rPr>
              <a:t>The weekly review to ensure that everything is current.</a:t>
            </a:r>
          </a:p>
        </p:txBody>
      </p:sp>
      <p:sp>
        <p:nvSpPr>
          <p:cNvPr id="4" name="Slide Number Placeholder 3">
            <a:extLst>
              <a:ext uri="{FF2B5EF4-FFF2-40B4-BE49-F238E27FC236}">
                <a16:creationId xmlns:a16="http://schemas.microsoft.com/office/drawing/2014/main" id="{B1FBE80C-4220-9039-EBF2-82C199BAC9C2}"/>
              </a:ext>
            </a:extLst>
          </p:cNvPr>
          <p:cNvSpPr>
            <a:spLocks noGrp="1"/>
          </p:cNvSpPr>
          <p:nvPr>
            <p:ph type="sldNum" sz="quarter" idx="5"/>
          </p:nvPr>
        </p:nvSpPr>
        <p:spPr/>
        <p:txBody>
          <a:bodyPr/>
          <a:lstStyle/>
          <a:p>
            <a:fld id="{B0331EBA-C629-BE48-8B4F-AA072D8AF978}" type="slidenum">
              <a:rPr lang="en-US" smtClean="0"/>
              <a:t>40</a:t>
            </a:fld>
            <a:endParaRPr lang="en-US"/>
          </a:p>
        </p:txBody>
      </p:sp>
    </p:spTree>
    <p:extLst>
      <p:ext uri="{BB962C8B-B14F-4D97-AF65-F5344CB8AC3E}">
        <p14:creationId xmlns:p14="http://schemas.microsoft.com/office/powerpoint/2010/main" val="2993599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nSpc>
                <a:spcPts val="3220"/>
              </a:lnSpc>
              <a:buSzPct val="125000"/>
            </a:pPr>
            <a:r>
              <a:rPr lang="en-ZA" sz="1200" b="1" i="0" kern="1200">
                <a:solidFill>
                  <a:schemeClr val="tx1"/>
                </a:solidFill>
                <a:effectLst/>
                <a:latin typeface="+mn-lt"/>
                <a:ea typeface="+mn-ea"/>
                <a:cs typeface="+mn-cs"/>
              </a:rPr>
              <a:t>Reflect: </a:t>
            </a:r>
            <a:r>
              <a:rPr lang="en-US" sz="1200" b="0">
                <a:solidFill>
                  <a:schemeClr val="bg1"/>
                </a:solidFill>
                <a:effectLst>
                  <a:glow rad="50800">
                    <a:schemeClr val="tx1">
                      <a:alpha val="97000"/>
                    </a:schemeClr>
                  </a:glow>
                </a:effectLst>
                <a:latin typeface="Source Sans Pro" panose="020B0503030403020204" pitchFamily="34" charset="0"/>
                <a:ea typeface="Source Sans Pro" panose="020B0503030403020204" pitchFamily="34" charset="0"/>
                <a:sym typeface="Comic Sans MS" charset="0"/>
              </a:rPr>
              <a:t>Think of 1 Project with 2-3 Tasks you need to complete.</a:t>
            </a:r>
          </a:p>
          <a:p>
            <a:endParaRPr lang="en-ZA"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0331EBA-C629-BE48-8B4F-AA072D8AF978}" type="slidenum">
              <a:rPr lang="en-US" smtClean="0"/>
              <a:t>41</a:t>
            </a:fld>
            <a:endParaRPr lang="en-US"/>
          </a:p>
        </p:txBody>
      </p:sp>
    </p:spTree>
    <p:extLst>
      <p:ext uri="{BB962C8B-B14F-4D97-AF65-F5344CB8AC3E}">
        <p14:creationId xmlns:p14="http://schemas.microsoft.com/office/powerpoint/2010/main" val="28491613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E804F9-913B-FBD3-E9E0-9C03B90DFA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8E1024-D92F-84D4-EB0A-104F34960F0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A657FAA-8751-86A6-53B7-8E9315931E17}"/>
              </a:ext>
            </a:extLst>
          </p:cNvPr>
          <p:cNvSpPr>
            <a:spLocks noGrp="1"/>
          </p:cNvSpPr>
          <p:nvPr>
            <p:ph type="body" idx="1"/>
          </p:nvPr>
        </p:nvSpPr>
        <p:spPr/>
        <p:txBody>
          <a:bodyPr/>
          <a:lstStyle/>
          <a:p>
            <a:r>
              <a:rPr lang="en-ZA" sz="1200" b="1" i="0" kern="1200">
                <a:solidFill>
                  <a:schemeClr val="tx1"/>
                </a:solidFill>
                <a:effectLst/>
                <a:latin typeface="+mn-lt"/>
                <a:ea typeface="+mn-ea"/>
                <a:cs typeface="+mn-cs"/>
              </a:rPr>
              <a:t>Chat: </a:t>
            </a:r>
            <a:r>
              <a:rPr lang="en-ZA" sz="1200" i="0" kern="1200">
                <a:solidFill>
                  <a:schemeClr val="tx1"/>
                </a:solidFill>
                <a:effectLst/>
                <a:latin typeface="+mn-lt"/>
                <a:ea typeface="+mn-ea"/>
                <a:cs typeface="+mn-cs"/>
              </a:rPr>
              <a:t>Type one next action you can take in the next 24 hours.”</a:t>
            </a:r>
            <a:endParaRPr lang="en-ZA"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A2DF9A7-398F-4E2E-A179-471882CE5DE0}"/>
              </a:ext>
            </a:extLst>
          </p:cNvPr>
          <p:cNvSpPr>
            <a:spLocks noGrp="1"/>
          </p:cNvSpPr>
          <p:nvPr>
            <p:ph type="sldNum" sz="quarter" idx="5"/>
          </p:nvPr>
        </p:nvSpPr>
        <p:spPr/>
        <p:txBody>
          <a:bodyPr/>
          <a:lstStyle/>
          <a:p>
            <a:fld id="{B0331EBA-C629-BE48-8B4F-AA072D8AF978}" type="slidenum">
              <a:rPr lang="en-US" smtClean="0"/>
              <a:t>42</a:t>
            </a:fld>
            <a:endParaRPr lang="en-US"/>
          </a:p>
        </p:txBody>
      </p:sp>
    </p:spTree>
    <p:extLst>
      <p:ext uri="{BB962C8B-B14F-4D97-AF65-F5344CB8AC3E}">
        <p14:creationId xmlns:p14="http://schemas.microsoft.com/office/powerpoint/2010/main" val="342021044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C6232-1641-6C75-FB70-22F87DD4F5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3AF38-E8DC-2D65-556F-C6BD273B98B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1E95481-83F1-2705-90E0-C6E45C1637B1}"/>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b="1" i="0" kern="1200">
                <a:solidFill>
                  <a:schemeClr val="tx1"/>
                </a:solidFill>
                <a:effectLst/>
                <a:latin typeface="+mn-lt"/>
                <a:ea typeface="+mn-ea"/>
                <a:cs typeface="+mn-cs"/>
              </a:rPr>
              <a:t>Get: </a:t>
            </a:r>
            <a:r>
              <a:rPr lang="en-US" sz="1200">
                <a:solidFill>
                  <a:schemeClr val="bg1"/>
                </a:solidFill>
                <a:effectLst>
                  <a:glow rad="203200">
                    <a:schemeClr val="tx1"/>
                  </a:glow>
                </a:effectLst>
                <a:latin typeface="Abadi MT Condensed Extra Bold"/>
                <a:cs typeface="Abadi MT Condensed Extra Bold"/>
              </a:rPr>
              <a:t>Use this link to get the Do Tool: </a:t>
            </a:r>
            <a:r>
              <a:rPr lang="en-ZA" sz="1200">
                <a:solidFill>
                  <a:srgbClr val="FFFF00"/>
                </a:solidFill>
                <a:effectLst>
                  <a:glow rad="150622">
                    <a:schemeClr val="tx1"/>
                  </a:glow>
                </a:effectLst>
              </a:rPr>
              <a:t>tinyurl.com/TPLDoing</a:t>
            </a:r>
            <a:endParaRPr lang="en-US" sz="1200">
              <a:solidFill>
                <a:schemeClr val="bg1"/>
              </a:solidFill>
              <a:effectLst>
                <a:glow rad="203200">
                  <a:schemeClr val="tx1"/>
                </a:glow>
              </a:effectLst>
              <a:latin typeface="Abadi MT Condensed Extra Bold"/>
              <a:cs typeface="Abadi MT Condensed Extra Bold"/>
            </a:endParaRPr>
          </a:p>
          <a:p>
            <a:endParaRPr lang="en-ZA"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2AD9358B-FCDA-758B-151D-6B1AE7832DAA}"/>
              </a:ext>
            </a:extLst>
          </p:cNvPr>
          <p:cNvSpPr>
            <a:spLocks noGrp="1"/>
          </p:cNvSpPr>
          <p:nvPr>
            <p:ph type="sldNum" sz="quarter" idx="5"/>
          </p:nvPr>
        </p:nvSpPr>
        <p:spPr/>
        <p:txBody>
          <a:bodyPr/>
          <a:lstStyle/>
          <a:p>
            <a:fld id="{B0331EBA-C629-BE48-8B4F-AA072D8AF978}" type="slidenum">
              <a:rPr lang="en-US" smtClean="0"/>
              <a:t>43</a:t>
            </a:fld>
            <a:endParaRPr lang="en-US"/>
          </a:p>
        </p:txBody>
      </p:sp>
    </p:spTree>
    <p:extLst>
      <p:ext uri="{BB962C8B-B14F-4D97-AF65-F5344CB8AC3E}">
        <p14:creationId xmlns:p14="http://schemas.microsoft.com/office/powerpoint/2010/main" val="340850104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55BB57-0771-BBE1-9BD2-3992581A6D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A6652-FD85-FE77-C6D9-15734D7D0A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F3A5029-1ECE-9C97-0922-7893F013FB50}"/>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b="1" i="0" kern="1200">
                <a:solidFill>
                  <a:schemeClr val="tx1"/>
                </a:solidFill>
                <a:effectLst/>
                <a:latin typeface="+mn-lt"/>
                <a:ea typeface="+mn-ea"/>
                <a:cs typeface="+mn-cs"/>
              </a:rPr>
              <a:t>Get: </a:t>
            </a:r>
            <a:r>
              <a:rPr lang="en-US" sz="1200">
                <a:solidFill>
                  <a:schemeClr val="bg1"/>
                </a:solidFill>
                <a:effectLst>
                  <a:glow rad="203200">
                    <a:schemeClr val="tx1"/>
                  </a:glow>
                </a:effectLst>
                <a:latin typeface="Abadi MT Condensed Extra Bold"/>
                <a:cs typeface="Abadi MT Condensed Extra Bold"/>
              </a:rPr>
              <a:t>Use this link to get the Do Tool: </a:t>
            </a:r>
            <a:r>
              <a:rPr lang="en-ZA" sz="1200">
                <a:solidFill>
                  <a:srgbClr val="FFFF00"/>
                </a:solidFill>
                <a:effectLst>
                  <a:glow rad="150622">
                    <a:schemeClr val="tx1"/>
                  </a:glow>
                </a:effectLst>
              </a:rPr>
              <a:t>tinyurl.com/TPLDoing</a:t>
            </a:r>
            <a:endParaRPr lang="en-US" sz="1200">
              <a:solidFill>
                <a:schemeClr val="bg1"/>
              </a:solidFill>
              <a:effectLst>
                <a:glow rad="203200">
                  <a:schemeClr val="tx1"/>
                </a:glow>
              </a:effectLst>
              <a:latin typeface="Abadi MT Condensed Extra Bold"/>
              <a:cs typeface="Abadi MT Condensed Extra Bold"/>
            </a:endParaRPr>
          </a:p>
          <a:p>
            <a:endParaRPr lang="en-ZA"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38AFDB22-1753-38A1-E210-E927DC10A5C2}"/>
              </a:ext>
            </a:extLst>
          </p:cNvPr>
          <p:cNvSpPr>
            <a:spLocks noGrp="1"/>
          </p:cNvSpPr>
          <p:nvPr>
            <p:ph type="sldNum" sz="quarter" idx="5"/>
          </p:nvPr>
        </p:nvSpPr>
        <p:spPr/>
        <p:txBody>
          <a:bodyPr/>
          <a:lstStyle/>
          <a:p>
            <a:fld id="{B0331EBA-C629-BE48-8B4F-AA072D8AF978}" type="slidenum">
              <a:rPr lang="en-US" smtClean="0"/>
              <a:t>44</a:t>
            </a:fld>
            <a:endParaRPr lang="en-US"/>
          </a:p>
        </p:txBody>
      </p:sp>
    </p:spTree>
    <p:extLst>
      <p:ext uri="{BB962C8B-B14F-4D97-AF65-F5344CB8AC3E}">
        <p14:creationId xmlns:p14="http://schemas.microsoft.com/office/powerpoint/2010/main" val="36693122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7EA64F-4552-B93D-CF53-4ED263111C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E4CDE8-7D9A-47F4-B9F9-C6EFA7C86F6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FD5432-E2FE-1AF3-3FBD-CEF8FAD2174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b="1" kern="1200">
                <a:solidFill>
                  <a:schemeClr val="tx1"/>
                </a:solidFill>
                <a:effectLst/>
                <a:latin typeface="+mn-lt"/>
                <a:ea typeface="+mn-ea"/>
                <a:cs typeface="+mn-cs"/>
              </a:rPr>
              <a:t>Summary: </a:t>
            </a:r>
            <a:r>
              <a:rPr lang="en-US" sz="1200" kern="1200">
                <a:solidFill>
                  <a:schemeClr val="tx1"/>
                </a:solidFill>
                <a:effectLst/>
                <a:latin typeface="+mn-lt"/>
                <a:ea typeface="+mn-ea"/>
                <a:cs typeface="+mn-cs"/>
              </a:rPr>
              <a:t>3 Steps to Recovery From Overwhelm: (1) Download What Needs to Get Done</a:t>
            </a:r>
            <a:r>
              <a:rPr lang="en-ZA" sz="1200" kern="1200">
                <a:solidFill>
                  <a:schemeClr val="tx1"/>
                </a:solidFill>
                <a:effectLst/>
                <a:latin typeface="+mn-lt"/>
                <a:ea typeface="+mn-ea"/>
                <a:cs typeface="+mn-cs"/>
              </a:rPr>
              <a:t>. </a:t>
            </a:r>
            <a:r>
              <a:rPr lang="en-US" sz="1200" kern="1200">
                <a:solidFill>
                  <a:schemeClr val="tx1"/>
                </a:solidFill>
                <a:effectLst/>
                <a:latin typeface="+mn-lt"/>
                <a:ea typeface="+mn-ea"/>
                <a:cs typeface="+mn-cs"/>
              </a:rPr>
              <a:t>(2) Decide What Needs to Get Done</a:t>
            </a:r>
            <a:r>
              <a:rPr lang="en-ZA" sz="1200" kern="1200">
                <a:solidFill>
                  <a:schemeClr val="tx1"/>
                </a:solidFill>
                <a:effectLst/>
                <a:latin typeface="+mn-lt"/>
                <a:ea typeface="+mn-ea"/>
                <a:cs typeface="+mn-cs"/>
              </a:rPr>
              <a:t>. </a:t>
            </a:r>
            <a:r>
              <a:rPr lang="en-US" sz="1200" kern="1200">
                <a:solidFill>
                  <a:schemeClr val="tx1"/>
                </a:solidFill>
                <a:effectLst/>
                <a:latin typeface="+mn-lt"/>
                <a:ea typeface="+mn-ea"/>
                <a:cs typeface="+mn-cs"/>
              </a:rPr>
              <a:t>(3) Do What Needs to Get Done</a:t>
            </a:r>
            <a:r>
              <a:rPr lang="en-ZA" sz="1200" kern="120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0F7DA609-B509-59AF-E619-9E65C3868C5A}"/>
              </a:ext>
            </a:extLst>
          </p:cNvPr>
          <p:cNvSpPr>
            <a:spLocks noGrp="1"/>
          </p:cNvSpPr>
          <p:nvPr>
            <p:ph type="sldNum" sz="quarter" idx="5"/>
          </p:nvPr>
        </p:nvSpPr>
        <p:spPr/>
        <p:txBody>
          <a:bodyPr/>
          <a:lstStyle/>
          <a:p>
            <a:fld id="{B0331EBA-C629-BE48-8B4F-AA072D8AF978}" type="slidenum">
              <a:rPr lang="en-US" smtClean="0"/>
              <a:t>45</a:t>
            </a:fld>
            <a:endParaRPr lang="en-US"/>
          </a:p>
        </p:txBody>
      </p:sp>
    </p:spTree>
    <p:extLst>
      <p:ext uri="{BB962C8B-B14F-4D97-AF65-F5344CB8AC3E}">
        <p14:creationId xmlns:p14="http://schemas.microsoft.com/office/powerpoint/2010/main" val="91738284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algn="l">
              <a:spcAft>
                <a:spcPts val="600"/>
              </a:spcAft>
            </a:pPr>
            <a:r>
              <a:rPr lang="en-ZA" sz="1200" b="1" kern="1200" dirty="0">
                <a:solidFill>
                  <a:srgbClr val="FFFFFF"/>
                </a:solidFill>
                <a:latin typeface="Calibri" panose="020F0502020204030204"/>
                <a:cs typeface="Calibri" panose="020F0502020204030204"/>
              </a:rPr>
              <a:t>Your Next Step After Tonight: </a:t>
            </a:r>
            <a:r>
              <a:rPr lang="en-ZA" sz="1200" b="0" kern="1200" dirty="0">
                <a:solidFill>
                  <a:srgbClr val="FFFFFF"/>
                </a:solidFill>
                <a:latin typeface="Calibri" panose="020F0502020204030204"/>
                <a:cs typeface="Calibri" panose="020F0502020204030204"/>
              </a:rPr>
              <a:t>Turn insight into a complete life system with coaching, tools, and accountability. The 9-week Coaching Journey.</a:t>
            </a:r>
            <a:endParaRPr lang="en-ZA" sz="1200" b="1" kern="1200" dirty="0">
              <a:solidFill>
                <a:srgbClr val="FFFFFF"/>
              </a:solidFill>
              <a:latin typeface="Calibri" panose="020F0502020204030204"/>
              <a:cs typeface="Calibri" panose="020F0502020204030204"/>
            </a:endParaRPr>
          </a:p>
          <a:p>
            <a:pPr algn="l">
              <a:spcAft>
                <a:spcPts val="600"/>
              </a:spcAft>
            </a:pPr>
            <a:endParaRPr lang="en-ZA" sz="1200" b="1" kern="1200" dirty="0">
              <a:solidFill>
                <a:srgbClr val="FFFFFF"/>
              </a:solidFill>
              <a:latin typeface="Calibri" panose="020F0502020204030204"/>
              <a:cs typeface="Calibri" panose="020F0502020204030204"/>
            </a:endParaRP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b="1"/>
              <a:t>What You Get In The 9-Week Coaching Journey:</a:t>
            </a:r>
          </a:p>
          <a:p>
            <a:r>
              <a:rPr lang="en-US"/>
              <a:t>(1) 9 weekly 1-on-1 sessions: Live on Google Meet - practical, personal, and focused on your world.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(2) WhatsApp coaching support: </a:t>
            </a:r>
            <a:r>
              <a:rPr lang="en-US" sz="1200">
                <a:solidFill>
                  <a:srgbClr val="334155"/>
                </a:solidFill>
              </a:rPr>
              <a:t>Ongoing check-ins, quick questions, and momentum between sessions.</a:t>
            </a:r>
            <a:endParaRPr lang="en-US" sz="1200"/>
          </a:p>
          <a:p>
            <a:r>
              <a:rPr lang="en-US"/>
              <a:t>(3) Customisable Notion template: Built with you as we go - one platform to run your whole life.</a:t>
            </a:r>
          </a:p>
          <a:p>
            <a:r>
              <a:rPr lang="en-US"/>
              <a:t>(4) 9 personalised reports: Based on 5 assessments - strengths, blind spots, and recommendations.</a:t>
            </a:r>
          </a:p>
          <a:p>
            <a:r>
              <a:rPr lang="en-US"/>
              <a:t>(5) Plus: an Interactive Book, The Productive Life, applied week by week.</a:t>
            </a:r>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0EC22-97A8-76C2-56CA-DA03D7791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11CAC-C4CE-BE12-3C45-75674166FCC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18A8F3-7543-244E-3D97-A447869BE741}"/>
              </a:ext>
            </a:extLst>
          </p:cNvPr>
          <p:cNvSpPr>
            <a:spLocks noGrp="1"/>
          </p:cNvSpPr>
          <p:nvPr>
            <p:ph type="body" idx="1"/>
          </p:nvPr>
        </p:nvSpPr>
        <p:spPr/>
        <p:txBody>
          <a:bodyPr/>
          <a:lstStyle/>
          <a:p>
            <a:r>
              <a:rPr lang="en-GB" b="1"/>
              <a:t>The Three Coaching Platforms We Use: </a:t>
            </a:r>
            <a:r>
              <a:rPr lang="en-GB"/>
              <a:t>(1) Google Meet: Online every week for 45 minutes to an hour. (2) WhatsApp – our main way to stay in touch regularly. (3) Notion App – you will use it daily.</a:t>
            </a:r>
          </a:p>
          <a:p>
            <a:pPr algn="l">
              <a:spcAft>
                <a:spcPts val="600"/>
              </a:spcAft>
            </a:pPr>
            <a:endParaRPr lang="en-ZA" sz="1200"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C6C9DFD-0955-2A09-97A8-AEC88D2228F5}"/>
              </a:ext>
            </a:extLst>
          </p:cNvPr>
          <p:cNvSpPr>
            <a:spLocks noGrp="1"/>
          </p:cNvSpPr>
          <p:nvPr>
            <p:ph type="sldNum" sz="quarter" idx="5"/>
          </p:nvPr>
        </p:nvSpPr>
        <p:spPr/>
        <p:txBody>
          <a:bodyPr/>
          <a:lstStyle/>
          <a:p>
            <a:fld id="{990E41CF-4A21-AA47-9CC1-0E88A16452C8}" type="slidenum">
              <a:rPr lang="en-GB" smtClean="0"/>
              <a:t>48</a:t>
            </a:fld>
            <a:endParaRPr lang="en-GB"/>
          </a:p>
        </p:txBody>
      </p:sp>
    </p:spTree>
    <p:extLst>
      <p:ext uri="{BB962C8B-B14F-4D97-AF65-F5344CB8AC3E}">
        <p14:creationId xmlns:p14="http://schemas.microsoft.com/office/powerpoint/2010/main" val="10893719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2B04E-9008-CD17-1472-E06B19DD08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574D7-604F-C911-B51F-644AA96A6EC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5BF2D35-C55B-3B12-E50A-971940B404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kern="1200">
                <a:solidFill>
                  <a:schemeClr val="bg1"/>
                </a:solidFill>
                <a:effectLst/>
                <a:latin typeface="+mn-lt"/>
                <a:ea typeface="+mn-ea"/>
                <a:cs typeface="+mn-cs"/>
              </a:rPr>
              <a:t>Let’s hear from one of the clients I have coached about the impact of the coaching journey on her life. This is Tebogo Mofokeng a Chartered Accountant.</a:t>
            </a:r>
            <a:endParaRPr lang="en-GB"/>
          </a:p>
          <a:p>
            <a:pPr algn="l">
              <a:spcAft>
                <a:spcPts val="600"/>
              </a:spcAft>
            </a:pPr>
            <a:endParaRPr lang="en-ZA" sz="1200"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7A01BA6E-E4C1-6299-8185-1D01FEF4F04B}"/>
              </a:ext>
            </a:extLst>
          </p:cNvPr>
          <p:cNvSpPr>
            <a:spLocks noGrp="1"/>
          </p:cNvSpPr>
          <p:nvPr>
            <p:ph type="sldNum" sz="quarter" idx="5"/>
          </p:nvPr>
        </p:nvSpPr>
        <p:spPr/>
        <p:txBody>
          <a:bodyPr/>
          <a:lstStyle/>
          <a:p>
            <a:fld id="{990E41CF-4A21-AA47-9CC1-0E88A16452C8}" type="slidenum">
              <a:rPr lang="en-GB" smtClean="0"/>
              <a:t>49</a:t>
            </a:fld>
            <a:endParaRPr lang="en-GB"/>
          </a:p>
        </p:txBody>
      </p:sp>
    </p:spTree>
    <p:extLst>
      <p:ext uri="{BB962C8B-B14F-4D97-AF65-F5344CB8AC3E}">
        <p14:creationId xmlns:p14="http://schemas.microsoft.com/office/powerpoint/2010/main" val="3589775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The Transformation You Are Buying</a:t>
            </a:r>
            <a:r>
              <a:rPr lang="en-US" sz="1200" b="1">
                <a:solidFill>
                  <a:srgbClr val="0F172A"/>
                </a:solidFill>
              </a:rPr>
              <a:t>:</a:t>
            </a:r>
            <a:r>
              <a:rPr lang="en-US" sz="1200">
                <a:solidFill>
                  <a:srgbClr val="0F172A"/>
                </a:solidFill>
              </a:rPr>
              <a:t> You will build 7 management strategies to replace the 7 productivity traps:</a:t>
            </a: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ZA"/>
              <a:t>The Productive Life Coaching Journey: Challenges → Solutions → Results.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Struggling with Uncertainty -&gt; Live Your Mission -&gt; Get Clear.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Sinking With Overwhelm -&gt; Manage Your Actions -&gt; Get Calm.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Battling With Inconsistency -&gt; Build Your Habits -&gt; Get Consistent.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Drowning With Busyness -&gt; Plan Your Time -&gt; Get Efficient.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Drifting With Distraction -&gt; Focus Your Mind -&gt; Get Focussed.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Coping With Frustration -&gt; Know Your Self -&gt; Get Excellent. </a:t>
            </a:r>
          </a:p>
          <a:p>
            <a:pPr marL="228600" marR="0" lvl="0" indent="-228600" algn="l" defTabSz="914400" rtl="0" eaLnBrk="1" fontAlgn="auto" latinLnBrk="0" hangingPunct="1">
              <a:lnSpc>
                <a:spcPct val="100000"/>
              </a:lnSpc>
              <a:spcBef>
                <a:spcPts val="0"/>
              </a:spcBef>
              <a:spcAft>
                <a:spcPts val="0"/>
              </a:spcAft>
              <a:buClrTx/>
              <a:buSzTx/>
              <a:buFontTx/>
              <a:buAutoNum type="arabicParenBoth"/>
              <a:tabLst/>
              <a:defRPr/>
            </a:pPr>
            <a:r>
              <a:rPr lang="en-ZA"/>
              <a:t>Fading With Depletion -&gt; Renew Your Energy -&gt; Get Renewed. </a:t>
            </a:r>
            <a:endParaRPr lang="en-GB"/>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3DC48-F025-CF18-06E9-F3D02E42A6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1BFBC-3B3C-E4C5-9C7F-07DB7143DF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2A57A9B-AE4A-DCB5-5C7B-CDB299FDD5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rgbClr val="FFFFFF"/>
                </a:solidFill>
                <a:latin typeface="Calibri" panose="020F0502020204030204"/>
                <a:cs typeface="Calibri" panose="020F0502020204030204"/>
              </a:rPr>
              <a:t>Who Will It Work For? </a:t>
            </a:r>
            <a:r>
              <a:rPr lang="en-US" sz="1200">
                <a:solidFill>
                  <a:srgbClr val="0F172A"/>
                </a:solidFill>
              </a:rPr>
              <a:t>Some of my past clients include: </a:t>
            </a:r>
            <a:r>
              <a:rPr lang="en-ZA" sz="1200" b="0" i="0" u="none" strike="noStrike" kern="1200">
                <a:solidFill>
                  <a:schemeClr val="tx1"/>
                </a:solidFill>
                <a:effectLst/>
                <a:latin typeface="+mn-lt"/>
                <a:ea typeface="+mn-ea"/>
                <a:cs typeface="+mn-cs"/>
              </a:rPr>
              <a:t>Musician, Marketer, Scholar, Student, Scientist, Director, Administrator, Surgeon, Engineer, Missionary, Domestic Worker, Chartered Accountant, Bishop, Pastor, Intern, Personal Assistant, Executive Assistant, Project Manager, Lecturer, Compliance Officer, Videographer, CFO, CEO, Security Manager, IT, Sound Engineer, Podcaster, Banker.</a:t>
            </a:r>
            <a:endParaRPr lang="en-US" sz="1200"/>
          </a:p>
        </p:txBody>
      </p:sp>
      <p:sp>
        <p:nvSpPr>
          <p:cNvPr id="4" name="Slide Number Placeholder 3">
            <a:extLst>
              <a:ext uri="{FF2B5EF4-FFF2-40B4-BE49-F238E27FC236}">
                <a16:creationId xmlns:a16="http://schemas.microsoft.com/office/drawing/2014/main" id="{1E636B70-5B27-0D64-DAF0-AB0547C3FF0A}"/>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371967123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0D4DE-2B7D-23A8-0D45-936DBCC9D1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25AE42-45FC-3C05-A7E8-D0EA4E4F70E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32BD29-B46E-E3C7-6882-A0387D5396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The Cost Of Doing Nothing</a:t>
            </a:r>
            <a:r>
              <a:rPr lang="en-US" sz="1200" b="1" kern="1200">
                <a:solidFill>
                  <a:srgbClr val="FFFFFF"/>
                </a:solidFill>
                <a:latin typeface="Calibri" panose="020F0502020204030204"/>
                <a:cs typeface="Calibri" panose="020F0502020204030204"/>
              </a:rPr>
              <a:t>: </a:t>
            </a:r>
          </a:p>
          <a:p>
            <a:pPr marL="0" indent="0">
              <a:lnSpc>
                <a:spcPct val="115000"/>
              </a:lnSpc>
              <a:buNone/>
            </a:pPr>
            <a:r>
              <a:rPr lang="en-US" sz="1200" b="1">
                <a:solidFill>
                  <a:srgbClr val="F8FAFC"/>
                </a:solidFill>
              </a:rPr>
              <a:t>It costs more to stay stuck: </a:t>
            </a:r>
            <a:r>
              <a:rPr lang="en-US" sz="1200">
                <a:solidFill>
                  <a:schemeClr val="bg1"/>
                </a:solidFill>
              </a:rPr>
              <a:t>Missed opportunities and slower growth, Stress carried into home and relationships. Decision fatigue - reacting, never leading. Health decline - Living on urgency. Paying later with time, money, and regret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F8FAFC"/>
                </a:solidFill>
              </a:rPr>
              <a:t>What you gain instead: </a:t>
            </a:r>
            <a:r>
              <a:rPr lang="en-US" sz="1200" b="0">
                <a:solidFill>
                  <a:srgbClr val="F8FAFC"/>
                </a:solidFill>
              </a:rPr>
              <a:t>A working system for your whole life - built with support and accountability. This is not information but implementation.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F8FAFC"/>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A2DF3CFA-83D6-CD29-212B-357864E111C7}"/>
              </a:ext>
            </a:extLst>
          </p:cNvPr>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20394597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Special Webinar Offer:</a:t>
            </a: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Normal investment: R6,750 - </a:t>
            </a:r>
            <a:r>
              <a:rPr lang="en-US" sz="1200">
                <a:solidFill>
                  <a:srgbClr val="475569"/>
                </a:solidFill>
              </a:rPr>
              <a:t>9 weeks - coaching + tools + support</a:t>
            </a: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ZA" sz="1200" b="1" kern="1200">
                <a:solidFill>
                  <a:srgbClr val="FFFFFF"/>
                </a:solidFill>
                <a:latin typeface="Calibri" panose="020F0502020204030204"/>
                <a:cs typeface="Calibri" panose="020F0502020204030204"/>
              </a:rPr>
              <a:t>Webinar attendee price: </a:t>
            </a:r>
            <a:r>
              <a:rPr lang="en-US" sz="1200" b="1">
                <a:solidFill>
                  <a:srgbClr val="F8FAFC"/>
                </a:solidFill>
              </a:rPr>
              <a:t>R5,500 - </a:t>
            </a:r>
            <a:r>
              <a:rPr lang="en-US">
                <a:solidFill>
                  <a:srgbClr val="334155"/>
                </a:solidFill>
              </a:rPr>
              <a:t>Installments from 2 to 6 months.</a:t>
            </a:r>
            <a:endParaRPr lang="en-ZA" sz="1200" b="1" kern="1200">
              <a:solidFill>
                <a:srgbClr val="FFFFFF"/>
              </a:solidFill>
              <a:latin typeface="Calibri" panose="020F0502020204030204"/>
              <a:cs typeface="Calibri" panose="020F0502020204030204"/>
            </a:endParaRPr>
          </a:p>
          <a:p>
            <a:pPr marL="0" indent="0">
              <a:buNone/>
            </a:pPr>
            <a:r>
              <a:rPr lang="en-ZA" sz="1200" b="1" kern="1200">
                <a:solidFill>
                  <a:srgbClr val="FFFFFF"/>
                </a:solidFill>
                <a:latin typeface="Calibri" panose="020F0502020204030204"/>
                <a:cs typeface="Calibri" panose="020F0502020204030204"/>
              </a:rPr>
              <a:t>9 weeks - coaching + tools + support: </a:t>
            </a:r>
            <a:r>
              <a:rPr lang="en-US">
                <a:solidFill>
                  <a:srgbClr val="334155"/>
                </a:solidFill>
              </a:rPr>
              <a:t>Installments from 2 to 6 months. A deposit of R1,000 secures spot.</a:t>
            </a:r>
            <a:endParaRPr lang="en-US"/>
          </a:p>
          <a:p>
            <a:pPr marL="0" indent="0">
              <a:buNone/>
            </a:pPr>
            <a:r>
              <a:rPr lang="en-US" sz="1200" b="1">
                <a:solidFill>
                  <a:srgbClr val="111827"/>
                </a:solidFill>
              </a:rPr>
              <a:t>How to join: </a:t>
            </a:r>
            <a:r>
              <a:rPr lang="en-US">
                <a:solidFill>
                  <a:srgbClr val="334155"/>
                </a:solidFill>
              </a:rPr>
              <a:t>Choose pay-in-full or instalments. Pay a deposit to secure your place.</a:t>
            </a:r>
            <a:r>
              <a:rPr lang="en-US">
                <a:solidFill>
                  <a:schemeClr val="tx1"/>
                </a:solidFill>
              </a:rPr>
              <a:t> Get setup within </a:t>
            </a:r>
            <a:r>
              <a:rPr lang="en-US">
                <a:solidFill>
                  <a:srgbClr val="334155"/>
                </a:solidFill>
              </a:rPr>
              <a:t>24 hours</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ZA" sz="1200" b="1" kern="1200">
              <a:solidFill>
                <a:srgbClr val="FFFFFF"/>
              </a:solidFill>
              <a:latin typeface="Calibri" panose="020F0502020204030204"/>
              <a:cs typeface="Calibri" panose="020F0502020204030204"/>
            </a:endParaRPr>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45C98-6279-8623-3D6D-4D85A7B8AF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FA5D38-3AEF-566B-0F15-CB9025FCD2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F51869E-C2CE-3BAD-1047-F12DA7E322BC}"/>
              </a:ext>
            </a:extLst>
          </p:cNvPr>
          <p:cNvSpPr>
            <a:spLocks noGrp="1"/>
          </p:cNvSpPr>
          <p:nvPr>
            <p:ph type="body" idx="1"/>
          </p:nvPr>
        </p:nvSpPr>
        <p:spPr/>
        <p:txBody>
          <a:bodyPr/>
          <a:lstStyle/>
          <a:p>
            <a:pPr algn="l">
              <a:spcAft>
                <a:spcPts val="600"/>
              </a:spcAft>
            </a:pPr>
            <a:r>
              <a:rPr lang="en-ZA" sz="1200" kern="1200">
                <a:solidFill>
                  <a:srgbClr val="FFFFFF"/>
                </a:solidFill>
                <a:latin typeface="Calibri" panose="020F0502020204030204"/>
                <a:cs typeface="Calibri" panose="020F0502020204030204"/>
              </a:rPr>
              <a:t>This is what to expect when you visit the Coaching Page at: www.bit.ly/CoachingWithMark</a:t>
            </a:r>
          </a:p>
        </p:txBody>
      </p:sp>
      <p:sp>
        <p:nvSpPr>
          <p:cNvPr id="4" name="Slide Number Placeholder 3">
            <a:extLst>
              <a:ext uri="{FF2B5EF4-FFF2-40B4-BE49-F238E27FC236}">
                <a16:creationId xmlns:a16="http://schemas.microsoft.com/office/drawing/2014/main" id="{F0A59B46-C675-2E32-95AB-6FEE70BC3511}"/>
              </a:ext>
            </a:extLst>
          </p:cNvPr>
          <p:cNvSpPr>
            <a:spLocks noGrp="1"/>
          </p:cNvSpPr>
          <p:nvPr>
            <p:ph type="sldNum" sz="quarter" idx="5"/>
          </p:nvPr>
        </p:nvSpPr>
        <p:spPr/>
        <p:txBody>
          <a:bodyPr/>
          <a:lstStyle/>
          <a:p>
            <a:fld id="{990E41CF-4A21-AA47-9CC1-0E88A16452C8}" type="slidenum">
              <a:rPr lang="en-GB" smtClean="0"/>
              <a:t>54</a:t>
            </a:fld>
            <a:endParaRPr lang="en-GB"/>
          </a:p>
        </p:txBody>
      </p:sp>
    </p:spTree>
    <p:extLst>
      <p:ext uri="{BB962C8B-B14F-4D97-AF65-F5344CB8AC3E}">
        <p14:creationId xmlns:p14="http://schemas.microsoft.com/office/powerpoint/2010/main" val="8512531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E2F21-7B05-5812-8DC2-C9C08825EB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87B265-C387-F839-9DE1-79EE6C3594C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DAD22C6-3D98-8860-4895-F8950E81F7E0}"/>
              </a:ext>
            </a:extLst>
          </p:cNvPr>
          <p:cNvSpPr>
            <a:spLocks noGrp="1"/>
          </p:cNvSpPr>
          <p:nvPr>
            <p:ph type="body" idx="1"/>
          </p:nvPr>
        </p:nvSpPr>
        <p:spPr/>
        <p:txBody>
          <a:bodyPr/>
          <a:lstStyle/>
          <a:p>
            <a:r>
              <a:rPr lang="en-ZA" sz="1200" b="1" kern="1200">
                <a:solidFill>
                  <a:schemeClr val="tx1"/>
                </a:solidFill>
                <a:effectLst/>
                <a:latin typeface="+mn-lt"/>
                <a:ea typeface="+mn-ea"/>
                <a:cs typeface="+mn-cs"/>
              </a:rPr>
              <a:t>Summary: </a:t>
            </a:r>
            <a:r>
              <a:rPr lang="en-US" sz="1200" kern="1200">
                <a:solidFill>
                  <a:schemeClr val="tx1"/>
                </a:solidFill>
                <a:effectLst/>
                <a:latin typeface="+mn-lt"/>
                <a:ea typeface="+mn-ea"/>
                <a:cs typeface="+mn-cs"/>
              </a:rPr>
              <a:t>3 Steps to Recovery From Overwhelm: (1) Download What Needs to Get Done</a:t>
            </a:r>
            <a:r>
              <a:rPr lang="en-ZA" sz="1200" kern="1200">
                <a:solidFill>
                  <a:schemeClr val="tx1"/>
                </a:solidFill>
                <a:effectLst/>
                <a:latin typeface="+mn-lt"/>
                <a:ea typeface="+mn-ea"/>
                <a:cs typeface="+mn-cs"/>
              </a:rPr>
              <a:t>. </a:t>
            </a:r>
            <a:r>
              <a:rPr lang="en-US" sz="1200" kern="1200">
                <a:solidFill>
                  <a:schemeClr val="tx1"/>
                </a:solidFill>
                <a:effectLst/>
                <a:latin typeface="+mn-lt"/>
                <a:ea typeface="+mn-ea"/>
                <a:cs typeface="+mn-cs"/>
              </a:rPr>
              <a:t>(2) Decide What Needs to Get Done</a:t>
            </a:r>
            <a:r>
              <a:rPr lang="en-ZA" sz="1200" kern="1200">
                <a:solidFill>
                  <a:schemeClr val="tx1"/>
                </a:solidFill>
                <a:effectLst/>
                <a:latin typeface="+mn-lt"/>
                <a:ea typeface="+mn-ea"/>
                <a:cs typeface="+mn-cs"/>
              </a:rPr>
              <a:t>. </a:t>
            </a:r>
            <a:r>
              <a:rPr lang="en-US" sz="1200" kern="1200">
                <a:solidFill>
                  <a:schemeClr val="tx1"/>
                </a:solidFill>
                <a:effectLst/>
                <a:latin typeface="+mn-lt"/>
                <a:ea typeface="+mn-ea"/>
                <a:cs typeface="+mn-cs"/>
              </a:rPr>
              <a:t>(3) Do What Needs to Get Done</a:t>
            </a:r>
            <a:r>
              <a:rPr lang="en-ZA" sz="1200" kern="1200">
                <a:solidFill>
                  <a:schemeClr val="tx1"/>
                </a:solidFill>
                <a:effectLst/>
                <a:latin typeface="+mn-lt"/>
                <a:ea typeface="+mn-ea"/>
                <a:cs typeface="+mn-cs"/>
              </a:rPr>
              <a:t>.</a:t>
            </a:r>
          </a:p>
        </p:txBody>
      </p:sp>
      <p:sp>
        <p:nvSpPr>
          <p:cNvPr id="4" name="Slide Number Placeholder 3">
            <a:extLst>
              <a:ext uri="{FF2B5EF4-FFF2-40B4-BE49-F238E27FC236}">
                <a16:creationId xmlns:a16="http://schemas.microsoft.com/office/drawing/2014/main" id="{1712075D-3EEB-034C-559D-51BC507AEF5D}"/>
              </a:ext>
            </a:extLst>
          </p:cNvPr>
          <p:cNvSpPr>
            <a:spLocks noGrp="1"/>
          </p:cNvSpPr>
          <p:nvPr>
            <p:ph type="sldNum" sz="quarter" idx="5"/>
          </p:nvPr>
        </p:nvSpPr>
        <p:spPr/>
        <p:txBody>
          <a:bodyPr/>
          <a:lstStyle/>
          <a:p>
            <a:fld id="{B0331EBA-C629-BE48-8B4F-AA072D8AF978}" type="slidenum">
              <a:rPr lang="en-US" smtClean="0"/>
              <a:t>55</a:t>
            </a:fld>
            <a:endParaRPr lang="en-US"/>
          </a:p>
        </p:txBody>
      </p:sp>
    </p:spTree>
    <p:extLst>
      <p:ext uri="{BB962C8B-B14F-4D97-AF65-F5344CB8AC3E}">
        <p14:creationId xmlns:p14="http://schemas.microsoft.com/office/powerpoint/2010/main" val="398475363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ZA" sz="1200" b="1" kern="1200">
                <a:solidFill>
                  <a:schemeClr val="tx1"/>
                </a:solidFill>
                <a:effectLst/>
                <a:latin typeface="+mn-lt"/>
                <a:ea typeface="+mn-ea"/>
                <a:cs typeface="+mn-cs"/>
              </a:rPr>
              <a:t>Challenge:</a:t>
            </a:r>
            <a:r>
              <a:rPr lang="en-ZA" sz="1200" kern="1200">
                <a:solidFill>
                  <a:schemeClr val="tx1"/>
                </a:solidFill>
                <a:effectLst/>
                <a:latin typeface="+mn-lt"/>
                <a:ea typeface="+mn-ea"/>
                <a:cs typeface="+mn-cs"/>
              </a:rPr>
              <a:t> Take control of your life: Download everything that needs to get done, Decide what you need to do about each item, and Do what needs to be done to tick it off your list.</a:t>
            </a:r>
          </a:p>
          <a:p>
            <a:endParaRPr lang="en-ZA" sz="1200" kern="1200">
              <a:solidFill>
                <a:schemeClr val="tx1"/>
              </a:solidFill>
              <a:effectLst/>
              <a:latin typeface="+mn-lt"/>
              <a:ea typeface="+mn-ea"/>
              <a:cs typeface="+mn-cs"/>
            </a:endParaRPr>
          </a:p>
          <a:p>
            <a:endParaRPr lang="en-ZA" sz="1200" kern="1200">
              <a:solidFill>
                <a:schemeClr val="tx1"/>
              </a:solidFill>
              <a:effectLst/>
              <a:latin typeface="+mn-lt"/>
              <a:ea typeface="+mn-ea"/>
              <a:cs typeface="+mn-cs"/>
            </a:endParaRPr>
          </a:p>
          <a:p>
            <a:endParaRPr lang="en-ZA"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44193C2-5522-E249-A44F-C623B20A76E1}" type="slidenum">
              <a:rPr lang="en-US" smtClean="0"/>
              <a:t>56</a:t>
            </a:fld>
            <a:endParaRPr lang="en-US"/>
          </a:p>
        </p:txBody>
      </p:sp>
    </p:spTree>
    <p:extLst>
      <p:ext uri="{BB962C8B-B14F-4D97-AF65-F5344CB8AC3E}">
        <p14:creationId xmlns:p14="http://schemas.microsoft.com/office/powerpoint/2010/main" val="19181835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0A321-91CA-34A6-D34A-CFAB003A2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D9835-744F-9684-DF8C-6A292730A50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88ED63-FB01-3C9A-4C36-6A81D4C6F819}"/>
              </a:ext>
            </a:extLst>
          </p:cNvPr>
          <p:cNvSpPr>
            <a:spLocks noGrp="1"/>
          </p:cNvSpPr>
          <p:nvPr>
            <p:ph type="body" idx="1"/>
          </p:nvPr>
        </p:nvSpPr>
        <p:spPr/>
        <p:txBody>
          <a:bodyPr/>
          <a:lstStyle/>
          <a:p>
            <a:pPr algn="l">
              <a:spcAft>
                <a:spcPts val="600"/>
              </a:spcAft>
            </a:pPr>
            <a:r>
              <a:rPr lang="en-ZA" sz="3600" b="1" kern="1200">
                <a:solidFill>
                  <a:srgbClr val="FFFFFF"/>
                </a:solidFill>
                <a:latin typeface="Calibri" panose="020F0502020204030204"/>
                <a:cs typeface="Calibri" panose="020F0502020204030204"/>
              </a:rPr>
              <a:t>Questions &amp; Answers: </a:t>
            </a:r>
            <a:r>
              <a:rPr lang="en-ZA" sz="2000" kern="1200">
                <a:solidFill>
                  <a:srgbClr val="FFFFFF"/>
                </a:solidFill>
                <a:latin typeface="Calibri" panose="020F0502020204030204"/>
                <a:cs typeface="Calibri" panose="020F0502020204030204"/>
              </a:rPr>
              <a:t>What questions do you have about how to recover from overwhelm?</a:t>
            </a:r>
          </a:p>
        </p:txBody>
      </p:sp>
      <p:sp>
        <p:nvSpPr>
          <p:cNvPr id="4" name="Slide Number Placeholder 3">
            <a:extLst>
              <a:ext uri="{FF2B5EF4-FFF2-40B4-BE49-F238E27FC236}">
                <a16:creationId xmlns:a16="http://schemas.microsoft.com/office/drawing/2014/main" id="{CFB109AC-0127-D9E1-1C06-E96E2C233878}"/>
              </a:ext>
            </a:extLst>
          </p:cNvPr>
          <p:cNvSpPr>
            <a:spLocks noGrp="1"/>
          </p:cNvSpPr>
          <p:nvPr>
            <p:ph type="sldNum" sz="quarter" idx="5"/>
          </p:nvPr>
        </p:nvSpPr>
        <p:spPr/>
        <p:txBody>
          <a:bodyPr/>
          <a:lstStyle/>
          <a:p>
            <a:fld id="{990E41CF-4A21-AA47-9CC1-0E88A16452C8}" type="slidenum">
              <a:rPr lang="en-GB" smtClean="0"/>
              <a:t>57</a:t>
            </a:fld>
            <a:endParaRPr lang="en-GB"/>
          </a:p>
        </p:txBody>
      </p:sp>
    </p:spTree>
    <p:extLst>
      <p:ext uri="{BB962C8B-B14F-4D97-AF65-F5344CB8AC3E}">
        <p14:creationId xmlns:p14="http://schemas.microsoft.com/office/powerpoint/2010/main" val="420920894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6891F-99EF-402B-13C7-967EBD3BF0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B6774D-A995-9094-F170-47EA7BE5D7D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1874AF3-0361-E812-CDF7-4D3F934F8F7E}"/>
              </a:ext>
            </a:extLst>
          </p:cNvPr>
          <p:cNvSpPr>
            <a:spLocks noGrp="1"/>
          </p:cNvSpPr>
          <p:nvPr>
            <p:ph type="body" idx="1"/>
          </p:nvPr>
        </p:nvSpPr>
        <p:spPr/>
        <p:txBody>
          <a:bodyPr/>
          <a:lstStyle/>
          <a:p>
            <a:r>
              <a:rPr lang="en-ZA" sz="3600" b="1" kern="1200">
                <a:solidFill>
                  <a:srgbClr val="FFFFFF"/>
                </a:solidFill>
                <a:latin typeface="Calibri" panose="020F0502020204030204"/>
                <a:cs typeface="Calibri" panose="020F0502020204030204"/>
              </a:rPr>
              <a:t>Next Webinar: </a:t>
            </a:r>
            <a:r>
              <a:rPr lang="en-ZA" sz="3600" b="0" kern="1200">
                <a:solidFill>
                  <a:srgbClr val="FFFFFF"/>
                </a:solidFill>
                <a:latin typeface="Calibri" panose="020F0502020204030204"/>
                <a:cs typeface="Calibri" panose="020F0502020204030204"/>
              </a:rPr>
              <a:t>H</a:t>
            </a:r>
            <a:r>
              <a:rPr lang="en-ZA" b="0"/>
              <a:t>igh Excellence Without </a:t>
            </a:r>
            <a:r>
              <a:rPr lang="en-ZA" b="0" i="0"/>
              <a:t>Frustration: How to stop fighting yourself and work with how you’re wired</a:t>
            </a:r>
          </a:p>
          <a:p>
            <a:pPr algn="l">
              <a:spcAft>
                <a:spcPts val="600"/>
              </a:spcAft>
            </a:pPr>
            <a:endParaRPr lang="en-ZA" sz="2000" kern="1200">
              <a:solidFill>
                <a:srgbClr val="FFFFFF"/>
              </a:solidFill>
              <a:latin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0301F00-BC26-F1AB-AAA9-8273E8F8DB61}"/>
              </a:ext>
            </a:extLst>
          </p:cNvPr>
          <p:cNvSpPr>
            <a:spLocks noGrp="1"/>
          </p:cNvSpPr>
          <p:nvPr>
            <p:ph type="sldNum" sz="quarter" idx="5"/>
          </p:nvPr>
        </p:nvSpPr>
        <p:spPr/>
        <p:txBody>
          <a:bodyPr/>
          <a:lstStyle/>
          <a:p>
            <a:fld id="{990E41CF-4A21-AA47-9CC1-0E88A16452C8}" type="slidenum">
              <a:rPr lang="en-GB" smtClean="0"/>
              <a:t>58</a:t>
            </a:fld>
            <a:endParaRPr lang="en-GB"/>
          </a:p>
        </p:txBody>
      </p:sp>
    </p:spTree>
    <p:extLst>
      <p:ext uri="{BB962C8B-B14F-4D97-AF65-F5344CB8AC3E}">
        <p14:creationId xmlns:p14="http://schemas.microsoft.com/office/powerpoint/2010/main" val="9377743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3FFED5-090C-B135-AC2E-0C923C5523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4D3502-33A5-2D70-3F5E-0B59E6E9747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0FA052A-39E4-7F1F-CC5C-B1633E259018}"/>
              </a:ext>
            </a:extLst>
          </p:cNvPr>
          <p:cNvSpPr>
            <a:spLocks noGrp="1"/>
          </p:cNvSpPr>
          <p:nvPr>
            <p:ph type="body" idx="1"/>
          </p:nvPr>
        </p:nvSpPr>
        <p:spPr/>
        <p:txBody>
          <a:bodyPr/>
          <a:lstStyle/>
          <a:p>
            <a:r>
              <a:rPr lang="en-GB" b="1"/>
              <a:t>Thank You:</a:t>
            </a:r>
            <a:r>
              <a:rPr lang="en-GB"/>
              <a:t> (1) Sign up for the coaching journey within 24 hours for your webinar discount. (2) Thank you for investing your time tonight.</a:t>
            </a:r>
          </a:p>
          <a:p>
            <a:endParaRPr lang="en-GB"/>
          </a:p>
        </p:txBody>
      </p:sp>
      <p:sp>
        <p:nvSpPr>
          <p:cNvPr id="4" name="Slide Number Placeholder 3">
            <a:extLst>
              <a:ext uri="{FF2B5EF4-FFF2-40B4-BE49-F238E27FC236}">
                <a16:creationId xmlns:a16="http://schemas.microsoft.com/office/drawing/2014/main" id="{2AAFAC92-2C0C-48FE-7698-62D038FAB70B}"/>
              </a:ext>
            </a:extLst>
          </p:cNvPr>
          <p:cNvSpPr>
            <a:spLocks noGrp="1"/>
          </p:cNvSpPr>
          <p:nvPr>
            <p:ph type="sldNum" sz="quarter" idx="5"/>
          </p:nvPr>
        </p:nvSpPr>
        <p:spPr/>
        <p:txBody>
          <a:bodyPr/>
          <a:lstStyle/>
          <a:p>
            <a:fld id="{990E41CF-4A21-AA47-9CC1-0E88A16452C8}" type="slidenum">
              <a:rPr lang="en-GB" smtClean="0"/>
              <a:t>59</a:t>
            </a:fld>
            <a:endParaRPr lang="en-GB"/>
          </a:p>
        </p:txBody>
      </p:sp>
    </p:spTree>
    <p:extLst>
      <p:ext uri="{BB962C8B-B14F-4D97-AF65-F5344CB8AC3E}">
        <p14:creationId xmlns:p14="http://schemas.microsoft.com/office/powerpoint/2010/main" val="17237497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4170677-CAAC-4E4C-9E8D-D932C9761A46}"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4214855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170677-CAAC-4E4C-9E8D-D932C9761A46}"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3011063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170677-CAAC-4E4C-9E8D-D932C9761A46}"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988114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4170677-CAAC-4E4C-9E8D-D932C9761A46}" type="datetimeFigureOut">
              <a:rPr lang="en-US" smtClean="0"/>
              <a:t>7/24/26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242238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4170677-CAAC-4E4C-9E8D-D932C9761A46}" type="datetimeFigureOut">
              <a:rPr lang="en-US" smtClean="0"/>
              <a:t>7/24/26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661516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4170677-CAAC-4E4C-9E8D-D932C9761A46}" type="datetimeFigureOut">
              <a:rPr lang="en-US" smtClean="0"/>
              <a:t>7/24/26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2093578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170677-CAAC-4E4C-9E8D-D932C9761A46}" type="datetimeFigureOut">
              <a:rPr lang="en-US" smtClean="0"/>
              <a:t>7/24/26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2096036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170677-CAAC-4E4C-9E8D-D932C9761A46}" type="datetimeFigureOut">
              <a:rPr lang="en-US" smtClean="0"/>
              <a:t>7/24/26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20054268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4170677-CAAC-4E4C-9E8D-D932C9761A46}" type="datetimeFigureOut">
              <a:rPr lang="en-US" smtClean="0"/>
              <a:t>7/24/26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1501123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170677-CAAC-4E4C-9E8D-D932C9761A46}"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3325324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4170677-CAAC-4E4C-9E8D-D932C9761A46}" type="datetimeFigureOut">
              <a:rPr lang="en-US" smtClean="0"/>
              <a:t>7/24/26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00C3189-E8FF-3240-BEEF-4E064E9C517F}" type="slidenum">
              <a:rPr lang="en-US" smtClean="0"/>
              <a:t>‹#›</a:t>
            </a:fld>
            <a:endParaRPr lang="en-US"/>
          </a:p>
        </p:txBody>
      </p:sp>
    </p:spTree>
    <p:extLst>
      <p:ext uri="{BB962C8B-B14F-4D97-AF65-F5344CB8AC3E}">
        <p14:creationId xmlns:p14="http://schemas.microsoft.com/office/powerpoint/2010/main" val="8726993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64541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170677-CAAC-4E4C-9E8D-D932C9761A46}" type="datetimeFigureOut">
              <a:rPr lang="en-US" smtClean="0"/>
              <a:t>7/24/26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0C3189-E8FF-3240-BEEF-4E064E9C517F}" type="slidenum">
              <a:rPr lang="en-US" smtClean="0"/>
              <a:t>‹#›</a:t>
            </a:fld>
            <a:endParaRPr lang="en-US"/>
          </a:p>
        </p:txBody>
      </p:sp>
    </p:spTree>
    <p:extLst>
      <p:ext uri="{BB962C8B-B14F-4D97-AF65-F5344CB8AC3E}">
        <p14:creationId xmlns:p14="http://schemas.microsoft.com/office/powerpoint/2010/main" val="335130403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lide Image"/>
          <p:cNvPicPr>
            <a:picLocks noChangeAspect="1"/>
          </p:cNvPicPr>
          <p:nvPr/>
        </p:nvPicPr>
        <p:blipFill>
          <a:blip r:embed="rId3"/>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5023</TotalTime>
  <Words>3040</Words>
  <Application>Microsoft Macintosh PowerPoint</Application>
  <PresentationFormat>Widescreen</PresentationFormat>
  <Paragraphs>165</Paragraphs>
  <Slides>59</Slides>
  <Notes>59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59</vt:i4>
      </vt:variant>
    </vt:vector>
  </HeadingPairs>
  <TitlesOfParts>
    <vt:vector size="65" baseType="lpstr">
      <vt:lpstr>Abadi MT Condensed Extra Bold</vt:lpstr>
      <vt:lpstr>Arial</vt:lpstr>
      <vt:lpstr>Berlin Sans FB Demi</vt:lpstr>
      <vt:lpstr>Calibri</vt:lpstr>
      <vt:lpstr>Source Sans Pro</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mark@hispeoplejoburg.org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Mark Tittley</dc:creator>
  <cp:lastModifiedBy>Mark Tittley</cp:lastModifiedBy>
  <cp:revision>334</cp:revision>
  <dcterms:created xsi:type="dcterms:W3CDTF">2013-09-14T15:36:19Z</dcterms:created>
  <dcterms:modified xsi:type="dcterms:W3CDTF">2026-07-24T05:22:03Z</dcterms:modified>
</cp:coreProperties>
</file>