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04"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C206"/>
    <a:srgbClr val="19A707"/>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104" y="-568"/>
      </p:cViewPr>
      <p:guideLst>
        <p:guide orient="horz" pos="197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75B251C-92AC-D143-B60D-C116EB352517}" type="datetimeFigureOut">
              <a:rPr lang="en-US"/>
              <a:pPr/>
              <a:t>17/08/05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394FB31-DE7A-9B47-8DD3-078763FE175E}" type="slidenum">
              <a:rPr lang="en-ZA"/>
              <a:pPr/>
              <a:t>‹#›</a:t>
            </a:fld>
            <a:endParaRPr lang="en-ZA"/>
          </a:p>
        </p:txBody>
      </p:sp>
    </p:spTree>
    <p:extLst>
      <p:ext uri="{BB962C8B-B14F-4D97-AF65-F5344CB8AC3E}">
        <p14:creationId xmlns:p14="http://schemas.microsoft.com/office/powerpoint/2010/main" val="2499328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b="0" kern="1200" dirty="0" smtClean="0">
                <a:solidFill>
                  <a:schemeClr val="tx1"/>
                </a:solidFill>
                <a:effectLst/>
                <a:latin typeface="+mn-lt"/>
                <a:ea typeface="ヒラギノ角ゴ Pro W3" charset="0"/>
                <a:cs typeface="+mn-cs"/>
              </a:rPr>
              <a:t>The Establish Series.</a:t>
            </a:r>
            <a:r>
              <a:rPr lang="en-ZA" sz="1200" b="0" kern="1200" baseline="0" dirty="0" smtClean="0">
                <a:solidFill>
                  <a:schemeClr val="tx1"/>
                </a:solidFill>
                <a:effectLst/>
                <a:latin typeface="+mn-lt"/>
                <a:ea typeface="ヒラギノ角ゴ Pro W3" charset="0"/>
                <a:cs typeface="+mn-cs"/>
              </a:rPr>
              <a:t> This series has been designed to </a:t>
            </a:r>
            <a:r>
              <a:rPr lang="en-ZA" sz="1200" kern="1200" dirty="0" smtClean="0">
                <a:solidFill>
                  <a:schemeClr val="tx1"/>
                </a:solidFill>
                <a:effectLst/>
                <a:latin typeface="+mn-lt"/>
                <a:ea typeface="ヒラギノ角ゴ Pro W3" charset="0"/>
                <a:cs typeface="+mn-cs"/>
              </a:rPr>
              <a:t>help you deepen your walk with Jesus as you continue on your discipleship journey. You will explore seven practises that will help you grow spiritually. The practises are:</a:t>
            </a:r>
          </a:p>
          <a:p>
            <a:r>
              <a:rPr lang="en-ZA" sz="1200" kern="1200" dirty="0" smtClean="0">
                <a:solidFill>
                  <a:schemeClr val="tx1"/>
                </a:solidFill>
                <a:effectLst/>
                <a:latin typeface="+mn-lt"/>
                <a:ea typeface="ヒラギノ角ゴ Pro W3" charset="0"/>
                <a:cs typeface="+mn-cs"/>
              </a:rPr>
              <a:t>1. Making Jesus Lord</a:t>
            </a:r>
          </a:p>
          <a:p>
            <a:r>
              <a:rPr lang="en-ZA" sz="1200" kern="1200" dirty="0" smtClean="0">
                <a:solidFill>
                  <a:schemeClr val="tx1"/>
                </a:solidFill>
                <a:effectLst/>
                <a:latin typeface="+mn-lt"/>
                <a:ea typeface="ヒラギノ角ゴ Pro W3" charset="0"/>
                <a:cs typeface="+mn-cs"/>
              </a:rPr>
              <a:t>2. Having Daily Devotions</a:t>
            </a:r>
          </a:p>
          <a:p>
            <a:r>
              <a:rPr lang="en-ZA" sz="1200" kern="1200" dirty="0" smtClean="0">
                <a:solidFill>
                  <a:schemeClr val="tx1"/>
                </a:solidFill>
                <a:effectLst/>
                <a:latin typeface="+mn-lt"/>
                <a:ea typeface="ヒラギノ角ゴ Pro W3" charset="0"/>
                <a:cs typeface="+mn-cs"/>
              </a:rPr>
              <a:t>3. Practising God’s Presence </a:t>
            </a:r>
          </a:p>
          <a:p>
            <a:r>
              <a:rPr lang="en-ZA" sz="1200" kern="1200" dirty="0" smtClean="0">
                <a:solidFill>
                  <a:schemeClr val="tx1"/>
                </a:solidFill>
                <a:effectLst/>
                <a:latin typeface="+mn-lt"/>
                <a:ea typeface="ヒラギノ角ゴ Pro W3" charset="0"/>
                <a:cs typeface="+mn-cs"/>
              </a:rPr>
              <a:t>4. Living by Faith</a:t>
            </a:r>
          </a:p>
          <a:p>
            <a:r>
              <a:rPr lang="en-ZA" sz="1200" kern="1200" dirty="0" smtClean="0">
                <a:solidFill>
                  <a:schemeClr val="tx1"/>
                </a:solidFill>
                <a:effectLst/>
                <a:latin typeface="+mn-lt"/>
                <a:ea typeface="ヒラギノ角ゴ Pro W3" charset="0"/>
                <a:cs typeface="+mn-cs"/>
              </a:rPr>
              <a:t>5. Handling Money Wisely</a:t>
            </a:r>
          </a:p>
          <a:p>
            <a:r>
              <a:rPr lang="en-ZA" sz="1200" kern="1200" dirty="0" smtClean="0">
                <a:solidFill>
                  <a:schemeClr val="tx1"/>
                </a:solidFill>
                <a:effectLst/>
                <a:latin typeface="+mn-lt"/>
                <a:ea typeface="ヒラギノ角ゴ Pro W3" charset="0"/>
                <a:cs typeface="+mn-cs"/>
              </a:rPr>
              <a:t>6. Becoming a Disciplemaker</a:t>
            </a:r>
          </a:p>
          <a:p>
            <a:r>
              <a:rPr lang="en-ZA" sz="1200" kern="1200" dirty="0" smtClean="0">
                <a:solidFill>
                  <a:schemeClr val="tx1"/>
                </a:solidFill>
                <a:effectLst/>
                <a:latin typeface="+mn-lt"/>
                <a:ea typeface="ヒラギノ角ゴ Pro W3" charset="0"/>
                <a:cs typeface="+mn-cs"/>
              </a:rPr>
              <a:t>7. Developing Spiritual Family</a:t>
            </a:r>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2A61D9-9C38-0441-B7D2-517A65B15471}" type="slidenum">
              <a:rPr lang="en-ZA">
                <a:latin typeface="Calibri" charset="0"/>
              </a:rPr>
              <a:pPr eaLnBrk="1" hangingPunct="1"/>
              <a:t>1</a:t>
            </a:fld>
            <a:endParaRPr lang="en-ZA">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dirty="0" smtClean="0"/>
              <a:t>Very special rims! O-Z Michelangelo rims.</a:t>
            </a:r>
          </a:p>
          <a:p>
            <a:pPr eaLnBrk="1" hangingPunct="1">
              <a:spcBef>
                <a:spcPct val="0"/>
              </a:spcBef>
            </a:pP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10</a:t>
            </a:fld>
            <a:endParaRPr lang="en-ZA" smtClean="0">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dirty="0" smtClean="0"/>
              <a:t>Our lives have spokes like the rim - different parts that need to be held together!</a:t>
            </a:r>
          </a:p>
          <a:p>
            <a:pPr eaLnBrk="1" hangingPunct="1">
              <a:spcBef>
                <a:spcPct val="0"/>
              </a:spcBef>
            </a:pP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11</a:t>
            </a:fld>
            <a:endParaRPr lang="en-ZA" smtClean="0">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dirty="0" smtClean="0"/>
              <a:t>We need to put Jesus at the center of our lives!</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12</a:t>
            </a:fld>
            <a:endParaRPr lang="en-ZA" smtClean="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dirty="0" smtClean="0"/>
              <a:t>We need to put Jesus at the center of our lives!</a:t>
            </a:r>
          </a:p>
          <a:p>
            <a:pPr eaLnBrk="1" hangingPunct="1">
              <a:spcBef>
                <a:spcPct val="0"/>
              </a:spcBef>
            </a:pP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13</a:t>
            </a:fld>
            <a:endParaRPr lang="en-ZA" smtClean="0">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b="0" kern="1200" dirty="0" smtClean="0">
                <a:solidFill>
                  <a:srgbClr val="FFFF00"/>
                </a:solidFill>
                <a:effectLst>
                  <a:outerShdw blurRad="38100" dist="38100" dir="2700000" algn="tl">
                    <a:srgbClr val="000000"/>
                  </a:outerShdw>
                </a:effectLst>
                <a:latin typeface="+mn-lt"/>
                <a:ea typeface="ヒラギノ角ゴ Pro W3" charset="0"/>
                <a:cs typeface="+mn-cs"/>
              </a:rPr>
              <a:t>Lordship is making Jesus the centre of my life</a:t>
            </a:r>
          </a:p>
          <a:p>
            <a:pPr eaLnBrk="1" hangingPunct="1">
              <a:spcBef>
                <a:spcPct val="0"/>
              </a:spcBef>
            </a:pPr>
            <a:endParaRPr lang="en-ZA" b="0"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14</a:t>
            </a:fld>
            <a:endParaRPr lang="en-ZA" smtClean="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dirty="0" smtClean="0"/>
              <a:t>Do you know how</a:t>
            </a:r>
            <a:r>
              <a:rPr lang="en-ZA" baseline="0" dirty="0" smtClean="0"/>
              <a:t> to catch a monkey? (1) </a:t>
            </a:r>
            <a:r>
              <a:rPr lang="en-US" sz="1200" kern="1200" dirty="0" smtClean="0">
                <a:solidFill>
                  <a:prstClr val="white"/>
                </a:solidFill>
                <a:latin typeface="+mn-lt"/>
                <a:ea typeface="ヒラギノ角ゴ Pro W3" charset="0"/>
                <a:cs typeface="Arial" pitchFamily="34" charset="0"/>
              </a:rPr>
              <a:t>Make a hole in the ground the size of a small hand.</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15</a:t>
            </a:fld>
            <a:endParaRPr lang="en-ZA" smtClean="0">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dirty="0" smtClean="0"/>
              <a:t>(2) </a:t>
            </a:r>
            <a:r>
              <a:rPr lang="en-US" sz="1200" kern="1200" dirty="0" smtClean="0">
                <a:solidFill>
                  <a:prstClr val="white"/>
                </a:solidFill>
                <a:latin typeface="+mn-lt"/>
                <a:ea typeface="ヒラギノ角ゴ Pro W3" charset="0"/>
                <a:cs typeface="Arial" pitchFamily="34" charset="0"/>
              </a:rPr>
              <a:t>Fill the hole with treats and wait for a monkey to arrive</a:t>
            </a:r>
            <a:r>
              <a:rPr lang="en-ZA" sz="1200" kern="1200" dirty="0" smtClean="0">
                <a:solidFill>
                  <a:schemeClr val="tx1"/>
                </a:solidFill>
                <a:latin typeface="+mn-lt"/>
                <a:ea typeface="ヒラギノ角ゴ Pro W3" charset="0"/>
                <a:cs typeface="+mn-cs"/>
              </a:rPr>
              <a:t>.</a:t>
            </a:r>
            <a:endParaRPr lang="en-US" sz="1200" kern="1200" dirty="0" smtClean="0">
              <a:solidFill>
                <a:prstClr val="white"/>
              </a:solidFill>
              <a:latin typeface="+mn-lt"/>
              <a:ea typeface="ヒラギノ角ゴ Pro W3" charset="0"/>
              <a:cs typeface="Arial" pitchFamily="34" charset="0"/>
            </a:endParaRPr>
          </a:p>
          <a:p>
            <a:pPr eaLnBrk="1" hangingPunct="1">
              <a:spcBef>
                <a:spcPct val="0"/>
              </a:spcBef>
            </a:pP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16</a:t>
            </a:fld>
            <a:endParaRPr lang="en-ZA" smtClean="0">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(3) </a:t>
            </a:r>
            <a:r>
              <a:rPr lang="en-US" sz="1200" kern="1200" dirty="0" smtClean="0">
                <a:solidFill>
                  <a:schemeClr val="tx1"/>
                </a:solidFill>
                <a:effectLst/>
                <a:latin typeface="+mn-lt"/>
                <a:ea typeface="ヒラギノ角ゴ Pro W3" charset="0"/>
                <a:cs typeface="+mn-cs"/>
              </a:rPr>
              <a:t>Watch the monkey grab the bait and refuse to let go!</a:t>
            </a:r>
            <a:endParaRPr lang="en-ZA" sz="1200" kern="1200" dirty="0" smtClean="0">
              <a:solidFill>
                <a:schemeClr val="tx1"/>
              </a:solidFill>
              <a:effectLst/>
              <a:latin typeface="+mn-lt"/>
              <a:ea typeface="ヒラギノ角ゴ Pro W3" charset="0"/>
              <a:cs typeface="+mn-cs"/>
            </a:endParaRPr>
          </a:p>
          <a:p>
            <a:pPr eaLnBrk="1" hangingPunct="1">
              <a:spcBef>
                <a:spcPct val="0"/>
              </a:spcBef>
            </a:pPr>
            <a:endParaRPr lang="en-ZA" dirty="0" smtClean="0"/>
          </a:p>
          <a:p>
            <a:pPr eaLnBrk="1" hangingPunct="1">
              <a:spcBef>
                <a:spcPct val="0"/>
              </a:spcBef>
            </a:pP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17</a:t>
            </a:fld>
            <a:endParaRPr lang="en-ZA" smtClean="0">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(3) </a:t>
            </a:r>
            <a:r>
              <a:rPr lang="en-US" sz="1200" kern="1200" dirty="0" smtClean="0">
                <a:solidFill>
                  <a:schemeClr val="tx1"/>
                </a:solidFill>
                <a:effectLst/>
                <a:latin typeface="+mn-lt"/>
                <a:ea typeface="ヒラギノ角ゴ Pro W3" charset="0"/>
                <a:cs typeface="+mn-cs"/>
              </a:rPr>
              <a:t>Watch the monkey grab the bait and refuse to let go!</a:t>
            </a:r>
            <a:endParaRPr lang="en-ZA" sz="1200" kern="1200" dirty="0" smtClean="0">
              <a:solidFill>
                <a:schemeClr val="tx1"/>
              </a:solidFill>
              <a:effectLst/>
              <a:latin typeface="+mn-lt"/>
              <a:ea typeface="ヒラギノ角ゴ Pro W3" charset="0"/>
              <a:cs typeface="+mn-cs"/>
            </a:endParaRPr>
          </a:p>
          <a:p>
            <a:pPr eaLnBrk="1" hangingPunct="1">
              <a:spcBef>
                <a:spcPct val="0"/>
              </a:spcBef>
            </a:pPr>
            <a:endParaRPr lang="en-ZA" dirty="0" smtClean="0"/>
          </a:p>
          <a:p>
            <a:pPr eaLnBrk="1" hangingPunct="1">
              <a:spcBef>
                <a:spcPct val="0"/>
              </a:spcBef>
            </a:pP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18</a:t>
            </a:fld>
            <a:endParaRPr lang="en-ZA" smtClean="0">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b="0" kern="1200" dirty="0" smtClean="0">
                <a:solidFill>
                  <a:srgbClr val="FFFF00"/>
                </a:solidFill>
                <a:effectLst>
                  <a:outerShdw blurRad="38100" dist="38100" dir="2700000" algn="tl">
                    <a:srgbClr val="000000"/>
                  </a:outerShdw>
                </a:effectLst>
                <a:latin typeface="+mn-lt"/>
                <a:ea typeface="ヒラギノ角ゴ Pro W3" charset="0"/>
                <a:cs typeface="+mn-cs"/>
              </a:rPr>
              <a:t>Lordship is a voluntary act</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19</a:t>
            </a:fld>
            <a:endParaRPr lang="en-ZA" smtClean="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mn-lt"/>
                <a:ea typeface="ヒラギノ角ゴ Pro W3" charset="0"/>
                <a:cs typeface="+mn-cs"/>
              </a:rPr>
              <a:t>Session 1 is all about Making Jeus Lord.</a:t>
            </a:r>
          </a:p>
          <a:p>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2</a:t>
            </a:fld>
            <a:endParaRPr lang="en-ZA">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Bef>
                <a:spcPts val="0"/>
              </a:spcBef>
              <a:spcAft>
                <a:spcPts val="0"/>
              </a:spcAft>
            </a:pPr>
            <a:r>
              <a:rPr lang="en-ZA" sz="1200" kern="1200" dirty="0" smtClean="0">
                <a:solidFill>
                  <a:prstClr val="white"/>
                </a:solidFill>
                <a:effectLst>
                  <a:outerShdw blurRad="50800" dist="38100" dir="2700000" algn="tl" rotWithShape="0">
                    <a:prstClr val="black"/>
                  </a:outerShdw>
                </a:effectLst>
                <a:latin typeface="DomBold BT" pitchFamily="66" charset="0"/>
                <a:ea typeface="ヒラギノ角ゴ Pro W3" charset="0"/>
                <a:cs typeface="+mn-cs"/>
              </a:rPr>
              <a:t>Salvation is a one time thing!</a:t>
            </a:r>
            <a:r>
              <a:rPr lang="en-ZA" sz="1200" kern="1200" baseline="0" dirty="0" smtClean="0">
                <a:solidFill>
                  <a:prstClr val="white"/>
                </a:solidFill>
                <a:effectLst>
                  <a:outerShdw blurRad="50800" dist="38100" dir="2700000" algn="tl" rotWithShape="0">
                    <a:prstClr val="black"/>
                  </a:outerShdw>
                </a:effectLst>
                <a:latin typeface="DomBold BT" pitchFamily="66" charset="0"/>
                <a:ea typeface="ヒラギノ角ゴ Pro W3" charset="0"/>
                <a:cs typeface="+mn-cs"/>
              </a:rPr>
              <a:t> </a:t>
            </a:r>
            <a:r>
              <a:rPr lang="en-ZA" sz="1200" kern="1200" dirty="0" smtClean="0">
                <a:solidFill>
                  <a:prstClr val="white"/>
                </a:solidFill>
                <a:effectLst>
                  <a:outerShdw blurRad="50800" dist="38100" dir="2700000" algn="tl" rotWithShape="0">
                    <a:prstClr val="black"/>
                  </a:outerShdw>
                </a:effectLst>
                <a:latin typeface="DomBold BT" pitchFamily="66" charset="0"/>
                <a:ea typeface="ヒラギノ角ゴ Pro W3" charset="0"/>
                <a:cs typeface="+mn-cs"/>
              </a:rPr>
              <a:t>Lordship is a daily thing!</a:t>
            </a:r>
            <a:r>
              <a:rPr lang="en-ZA" sz="1200" b="1" kern="1200" dirty="0" smtClean="0">
                <a:solidFill>
                  <a:prstClr val="black"/>
                </a:solidFill>
                <a:effectLst>
                  <a:outerShdw blurRad="50800" dist="38100" dir="2700000" algn="tl" rotWithShape="0">
                    <a:prstClr val="black"/>
                  </a:outerShdw>
                </a:effectLst>
                <a:latin typeface="DomBold BT" pitchFamily="66" charset="0"/>
                <a:ea typeface="ヒラギノ角ゴ Pro W3" charset="0"/>
                <a:cs typeface="+mn-cs"/>
              </a:rPr>
              <a:t> </a:t>
            </a:r>
            <a:r>
              <a:rPr lang="en-ZA" sz="1200" b="0" kern="1200" dirty="0" smtClean="0">
                <a:solidFill>
                  <a:srgbClr val="FFFF00"/>
                </a:solidFill>
                <a:effectLst>
                  <a:outerShdw blurRad="38100" dist="38100" dir="2700000" algn="tl">
                    <a:srgbClr val="000000"/>
                  </a:outerShdw>
                </a:effectLst>
                <a:latin typeface="+mn-lt"/>
                <a:ea typeface="ヒラギノ角ゴ Pro W3" charset="0"/>
                <a:cs typeface="+mn-cs"/>
              </a:rPr>
              <a:t>"If anyone would come after me, he must deny himself and take up his cross daily and follow me.” (</a:t>
            </a:r>
            <a:r>
              <a:rPr lang="en-ZA" sz="1200" b="0" kern="1200" dirty="0" smtClean="0">
                <a:solidFill>
                  <a:srgbClr val="00FF00"/>
                </a:solidFill>
                <a:effectLst>
                  <a:outerShdw blurRad="38100" dist="38100" dir="2700000" algn="tl">
                    <a:srgbClr val="000000"/>
                  </a:outerShdw>
                </a:effectLst>
                <a:latin typeface="+mn-lt"/>
                <a:ea typeface="ヒラギノ角ゴ Pro W3" charset="0"/>
                <a:cs typeface="+mn-cs"/>
              </a:rPr>
              <a:t>Luke 9:23)</a:t>
            </a:r>
          </a:p>
          <a:p>
            <a:endParaRPr lang="en-ZA" dirty="0" smtClean="0"/>
          </a:p>
          <a:p>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20</a:t>
            </a:fld>
            <a:endParaRPr lang="en-ZA">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dirty="0" smtClean="0"/>
              <a:t>Prayer</a:t>
            </a:r>
          </a:p>
          <a:p>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21</a:t>
            </a:fld>
            <a:endParaRPr lang="en-ZA">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mn-lt"/>
                <a:ea typeface="ヒラギノ角ゴ Pro W3" charset="0"/>
                <a:cs typeface="+mn-cs"/>
              </a:rPr>
              <a:t>Sharing: (1) Who has made the biggest influence on your life? (2) How did they influence you?</a:t>
            </a:r>
          </a:p>
          <a:p>
            <a:endParaRPr lang="en-ZA" dirty="0" smtClean="0"/>
          </a:p>
          <a:p>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3</a:t>
            </a:fld>
            <a:endParaRPr lang="en-ZA">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prstClr val="white"/>
                </a:solidFill>
                <a:latin typeface="+mn-lt"/>
                <a:ea typeface="ヒラギノ角ゴ Pro W3" charset="0"/>
                <a:cs typeface="+mn-cs"/>
              </a:rPr>
              <a:t>Read: Then Jesus came to them and said, "All authority in heaven and on earth has been given to me. Therefore go and make disciples of all nations.” </a:t>
            </a:r>
            <a:r>
              <a:rPr lang="en-ZA" sz="1200" kern="1200" dirty="0" smtClean="0">
                <a:solidFill>
                  <a:prstClr val="white"/>
                </a:solidFill>
                <a:latin typeface="DomBold BT" pitchFamily="66" charset="0"/>
                <a:ea typeface="ヒラギノ角ゴ Pro W3" charset="0"/>
                <a:cs typeface="+mn-cs"/>
              </a:rPr>
              <a:t>(Matthew 28:18-19)</a:t>
            </a:r>
            <a:endParaRPr lang="en-ZA" sz="1200" kern="1200" dirty="0" smtClean="0">
              <a:solidFill>
                <a:prstClr val="black"/>
              </a:solidFill>
              <a:latin typeface="DomBold BT" pitchFamily="66" charset="0"/>
              <a:ea typeface="ヒラギノ角ゴ Pro W3" charset="0"/>
              <a:cs typeface="+mn-cs"/>
            </a:endParaRPr>
          </a:p>
          <a:p>
            <a:pPr marL="0" indent="0" fontAlgn="auto">
              <a:spcBef>
                <a:spcPts val="0"/>
              </a:spcBef>
              <a:spcAft>
                <a:spcPts val="0"/>
              </a:spcAft>
              <a:buFont typeface="Arial" pitchFamily="34" charset="0"/>
              <a:buNone/>
            </a:pPr>
            <a:r>
              <a:rPr lang="en-ZA" dirty="0" smtClean="0"/>
              <a:t>Reflect: (1) </a:t>
            </a:r>
            <a:r>
              <a:rPr lang="en-ZA" sz="3200" kern="1200" dirty="0" smtClean="0">
                <a:solidFill>
                  <a:srgbClr val="FFFF00"/>
                </a:solidFill>
                <a:latin typeface="+mn-lt"/>
                <a:ea typeface="ヒラギノ角ゴ Pro W3" charset="0"/>
                <a:cs typeface="+mn-cs"/>
              </a:rPr>
              <a:t>How much authority has God given Jesus? (2) Where does Jesus have authority?(3) Does Jesus have authority over:</a:t>
            </a:r>
            <a:r>
              <a:rPr lang="en-ZA" sz="3200" kern="1200" baseline="0" dirty="0" smtClean="0">
                <a:solidFill>
                  <a:srgbClr val="FFFF00"/>
                </a:solidFill>
                <a:latin typeface="+mn-lt"/>
                <a:ea typeface="ヒラギノ角ゴ Pro W3" charset="0"/>
                <a:cs typeface="+mn-cs"/>
              </a:rPr>
              <a:t> </a:t>
            </a:r>
            <a:r>
              <a:rPr lang="en-ZA" sz="3200" kern="1200" dirty="0" smtClean="0">
                <a:solidFill>
                  <a:srgbClr val="FFFF00"/>
                </a:solidFill>
                <a:latin typeface="+mn-lt"/>
                <a:ea typeface="ヒラギノ角ゴ Pro W3" charset="0"/>
                <a:cs typeface="+mn-cs"/>
              </a:rPr>
              <a:t>The Police? Presidents? Satan? Angels? </a:t>
            </a:r>
          </a:p>
          <a:p>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4</a:t>
            </a:fld>
            <a:endParaRPr lang="en-ZA">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dirty="0" smtClean="0"/>
              <a:t>Read: “</a:t>
            </a:r>
            <a:r>
              <a:rPr lang="en-ZA" sz="1200" kern="1200" dirty="0" smtClean="0">
                <a:solidFill>
                  <a:prstClr val="white"/>
                </a:solidFill>
                <a:latin typeface="+mn-lt"/>
                <a:ea typeface="ヒラギノ角ゴ Pro W3" charset="0"/>
                <a:cs typeface="+mn-cs"/>
              </a:rPr>
              <a:t>God exalted him to the highest place and gave him the name that is above every name, that at the name of Jesus every knee should bow, in heaven and on earth and under the earth, and every tongue confess that Jesus Christ is Lord, to the glory of God the Father.“ (</a:t>
            </a:r>
            <a:r>
              <a:rPr lang="en-ZA" sz="1200" kern="1200" dirty="0" smtClean="0">
                <a:solidFill>
                  <a:prstClr val="white"/>
                </a:solidFill>
                <a:latin typeface="DomBold BT" pitchFamily="66" charset="0"/>
                <a:ea typeface="ヒラギノ角ゴ Pro W3" charset="0"/>
                <a:cs typeface="+mn-cs"/>
              </a:rPr>
              <a:t>Philippians 2:9-11</a:t>
            </a:r>
            <a:r>
              <a:rPr lang="en-ZA" sz="1200" kern="1200" dirty="0" smtClean="0">
                <a:solidFill>
                  <a:prstClr val="white"/>
                </a:solidFill>
                <a:latin typeface="+mn-lt"/>
                <a:ea typeface="ヒラギノ角ゴ Pro W3" charset="0"/>
                <a:cs typeface="+mn-cs"/>
              </a:rPr>
              <a:t>)</a:t>
            </a:r>
          </a:p>
          <a:p>
            <a:r>
              <a:rPr lang="en-ZA" sz="1200" kern="1200" dirty="0" smtClean="0">
                <a:solidFill>
                  <a:schemeClr val="tx1"/>
                </a:solidFill>
                <a:effectLst/>
                <a:latin typeface="+mn-lt"/>
                <a:ea typeface="ヒラギノ角ゴ Pro W3" charset="0"/>
                <a:cs typeface="+mn-cs"/>
              </a:rPr>
              <a:t>Reflect: (1) Who exalted Jesus? (Verse 9). (2) What did God give Jesus (Verse 9). (3) Who will one day bow before Jesus? (Verse 10). (4) What will every tongue confess? (verse 11)</a:t>
            </a:r>
            <a:endParaRPr lang="en-ZA" sz="1200" kern="1200" dirty="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5</a:t>
            </a:fld>
            <a:endParaRPr lang="en-ZA">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dirty="0" smtClean="0"/>
              <a:t>Read: “</a:t>
            </a:r>
            <a:r>
              <a:rPr lang="en-ZA" sz="1200" kern="1200" dirty="0" smtClean="0">
                <a:solidFill>
                  <a:prstClr val="white"/>
                </a:solidFill>
                <a:latin typeface="+mn-lt"/>
                <a:ea typeface="ヒラギノ角ゴ Pro W3" charset="0"/>
                <a:cs typeface="+mn-cs"/>
              </a:rPr>
              <a:t>For by him all things were created: things in heaven and on earth, visible and invisible, whether thrones or powers or rulers or authorities; all things were created by him and for him. He is before all things, and in him all things hold together. And he is the head of the body, the church; he is the beginning and the firstborn from among the dead, so that in everything he might have the supremacy.” (</a:t>
            </a:r>
            <a:r>
              <a:rPr lang="en-ZA" sz="1200" kern="1200" dirty="0" smtClean="0">
                <a:solidFill>
                  <a:prstClr val="white"/>
                </a:solidFill>
                <a:latin typeface="DomBold BT" pitchFamily="66" charset="0"/>
                <a:ea typeface="ヒラギノ角ゴ Pro W3" charset="0"/>
                <a:cs typeface="+mn-cs"/>
              </a:rPr>
              <a:t>Colossians  1:16-18</a:t>
            </a:r>
            <a:r>
              <a:rPr lang="en-ZA" sz="1200" kern="1200" dirty="0" smtClean="0">
                <a:solidFill>
                  <a:prstClr val="black"/>
                </a:solidFill>
                <a:latin typeface="DomBold BT" pitchFamily="66" charset="0"/>
                <a:ea typeface="ヒラギノ角ゴ Pro W3" charset="0"/>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prstClr val="black"/>
                </a:solidFill>
                <a:latin typeface="DomBold BT" pitchFamily="66" charset="0"/>
                <a:ea typeface="ヒラギノ角ゴ Pro W3" charset="0"/>
                <a:cs typeface="+mn-cs"/>
              </a:rPr>
              <a:t>Reflect: (1) </a:t>
            </a:r>
            <a:r>
              <a:rPr lang="en-ZA" sz="1200" kern="1200" dirty="0" smtClean="0">
                <a:solidFill>
                  <a:srgbClr val="FFFF00"/>
                </a:solidFill>
                <a:latin typeface="+mn-lt"/>
                <a:ea typeface="ヒラギノ角ゴ Pro W3" charset="0"/>
                <a:cs typeface="+mn-cs"/>
              </a:rPr>
              <a:t>What did Jesus create? (2) What holds together in Jesus?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ZA" sz="1200" kern="1200" dirty="0" smtClean="0">
              <a:solidFill>
                <a:prstClr val="white"/>
              </a:solidFill>
              <a:latin typeface="+mn-lt"/>
              <a:ea typeface="ヒラギノ角ゴ Pro W3" charset="0"/>
              <a:cs typeface="+mn-cs"/>
            </a:endParaRPr>
          </a:p>
          <a:p>
            <a:r>
              <a:rPr lang="en-ZA" dirty="0" smtClean="0"/>
              <a:t> </a:t>
            </a:r>
            <a:endParaRPr lang="en-ZA" dirty="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6</a:t>
            </a:fld>
            <a:endParaRPr lang="en-ZA">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dirty="0" smtClean="0"/>
              <a:t>You have probably heard a</a:t>
            </a:r>
            <a:r>
              <a:rPr lang="en-ZA" baseline="0" dirty="0" smtClean="0"/>
              <a:t> kid say: </a:t>
            </a:r>
            <a:r>
              <a:rPr lang="en-ZA" sz="1200" b="1" dirty="0" smtClean="0">
                <a:ln w="11430"/>
                <a:solidFill>
                  <a:srgbClr val="FFFF00"/>
                </a:solidFill>
                <a:effectLst>
                  <a:outerShdw blurRad="50800" dist="38100" dir="2700000" algn="tl" rotWithShape="0">
                    <a:prstClr val="black"/>
                  </a:outerShdw>
                </a:effectLst>
                <a:latin typeface="+mn-lt"/>
              </a:rPr>
              <a:t>“You are not the boss of me!’</a:t>
            </a:r>
            <a:endParaRPr lang="en-ZA" dirty="0" smtClean="0"/>
          </a:p>
        </p:txBody>
      </p:sp>
      <p:sp>
        <p:nvSpPr>
          <p:cNvPr id="4" name="Slide Number Placeholder 3"/>
          <p:cNvSpPr>
            <a:spLocks noGrp="1"/>
          </p:cNvSpPr>
          <p:nvPr>
            <p:ph type="sldNum" sz="quarter" idx="10"/>
          </p:nvPr>
        </p:nvSpPr>
        <p:spPr/>
        <p:txBody>
          <a:bodyPr/>
          <a:lstStyle/>
          <a:p>
            <a:fld id="{82F36F3E-D21B-4AFD-988D-8B0891AA3149}" type="slidenum">
              <a:rPr lang="en-ZA" smtClean="0">
                <a:solidFill>
                  <a:prstClr val="black"/>
                </a:solidFill>
                <a:latin typeface="Calibri"/>
              </a:rPr>
              <a:pPr/>
              <a:t>7</a:t>
            </a:fld>
            <a:endParaRPr lang="en-ZA">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dirty="0" smtClean="0"/>
              <a:t>Well,</a:t>
            </a:r>
            <a:r>
              <a:rPr lang="en-ZA" baseline="0" dirty="0" smtClean="0"/>
              <a:t> </a:t>
            </a:r>
            <a:r>
              <a:rPr lang="en-ZA" sz="1200" b="0" kern="1200" dirty="0" smtClean="0">
                <a:solidFill>
                  <a:srgbClr val="FFFF00"/>
                </a:solidFill>
                <a:effectLst>
                  <a:outerShdw blurRad="38100" dist="38100" dir="2700000" algn="tl">
                    <a:srgbClr val="000000"/>
                  </a:outerShdw>
                </a:effectLst>
                <a:latin typeface="+mn-lt"/>
                <a:ea typeface="ヒラギノ角ゴ Pro W3" charset="0"/>
                <a:cs typeface="+mn-cs"/>
              </a:rPr>
              <a:t>Lordship is letting Jesus be the boss of me</a:t>
            </a:r>
            <a:r>
              <a:rPr lang="en-ZA" sz="1200" b="0" kern="1200" dirty="0" smtClean="0">
                <a:solidFill>
                  <a:schemeClr val="tx1"/>
                </a:solidFill>
                <a:effectLst/>
                <a:latin typeface="+mn-lt"/>
                <a:ea typeface="ヒラギノ角ゴ Pro W3" charset="0"/>
                <a:cs typeface="+mn-cs"/>
              </a:rPr>
              <a:t>!</a:t>
            </a:r>
            <a:endParaRPr lang="en-ZA" sz="1200" b="0" kern="1200" dirty="0" smtClean="0">
              <a:solidFill>
                <a:srgbClr val="FFFF00"/>
              </a:solidFill>
              <a:effectLst>
                <a:outerShdw blurRad="38100" dist="38100" dir="2700000" algn="tl">
                  <a:srgbClr val="000000"/>
                </a:outerShdw>
              </a:effectLst>
              <a:latin typeface="+mn-lt"/>
              <a:ea typeface="ヒラギノ角ゴ Pro W3" charset="0"/>
              <a:cs typeface="+mn-cs"/>
            </a:endParaRP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8</a:t>
            </a:fld>
            <a:endParaRPr lang="en-ZA" smtClean="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dirty="0" smtClean="0"/>
              <a:t>These cars</a:t>
            </a:r>
            <a:r>
              <a:rPr lang="en-ZA" baseline="0" dirty="0" smtClean="0"/>
              <a:t> have something in common</a:t>
            </a:r>
            <a:r>
              <a:rPr lang="mr-IN" baseline="0" dirty="0" smtClean="0"/>
              <a:t>…</a:t>
            </a:r>
            <a:endParaRPr lang="en-ZA" dirty="0" smtClean="0"/>
          </a:p>
          <a:p>
            <a:pPr eaLnBrk="1" hangingPunct="1">
              <a:spcBef>
                <a:spcPct val="0"/>
              </a:spcBef>
            </a:pPr>
            <a:endParaRPr lang="en-Z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F1634-9B19-4D32-B121-252E24C4D865}" type="slidenum">
              <a:rPr lang="en-ZA" smtClean="0">
                <a:solidFill>
                  <a:prstClr val="black"/>
                </a:solidFill>
                <a:latin typeface="Calibri"/>
              </a:rPr>
              <a:pPr fontAlgn="base">
                <a:spcBef>
                  <a:spcPct val="0"/>
                </a:spcBef>
                <a:spcAft>
                  <a:spcPct val="0"/>
                </a:spcAft>
                <a:defRPr/>
              </a:pPr>
              <a:t>9</a:t>
            </a:fld>
            <a:endParaRPr lang="en-ZA" smtClean="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AD780538-E094-5D43-9025-114BAF19BE38}" type="datetimeFigureOut">
              <a:rPr lang="en-US"/>
              <a:pPr/>
              <a:t>17/08/05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CC89C4A2-BAD6-7144-BE15-3EFC0D91F5C0}" type="slidenum">
              <a:rPr lang="en-ZA"/>
              <a:pPr/>
              <a:t>‹#›</a:t>
            </a:fld>
            <a:endParaRPr lang="en-ZA"/>
          </a:p>
        </p:txBody>
      </p:sp>
    </p:spTree>
    <p:extLst>
      <p:ext uri="{BB962C8B-B14F-4D97-AF65-F5344CB8AC3E}">
        <p14:creationId xmlns:p14="http://schemas.microsoft.com/office/powerpoint/2010/main" val="356548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266A1320-2992-4A46-8F7C-CBFA33085292}" type="datetimeFigureOut">
              <a:rPr lang="en-US"/>
              <a:pPr/>
              <a:t>17/08/05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30FEC117-A4E5-914B-8807-E8670E154EF0}" type="slidenum">
              <a:rPr lang="en-ZA"/>
              <a:pPr/>
              <a:t>‹#›</a:t>
            </a:fld>
            <a:endParaRPr lang="en-ZA"/>
          </a:p>
        </p:txBody>
      </p:sp>
    </p:spTree>
    <p:extLst>
      <p:ext uri="{BB962C8B-B14F-4D97-AF65-F5344CB8AC3E}">
        <p14:creationId xmlns:p14="http://schemas.microsoft.com/office/powerpoint/2010/main" val="192757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E99F68D3-55B9-0F4B-963D-653294EC110B}" type="datetimeFigureOut">
              <a:rPr lang="en-US"/>
              <a:pPr/>
              <a:t>17/08/05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7EB6B734-CDEF-464A-B5D0-81CF04DAEA0D}" type="slidenum">
              <a:rPr lang="en-ZA"/>
              <a:pPr/>
              <a:t>‹#›</a:t>
            </a:fld>
            <a:endParaRPr lang="en-ZA"/>
          </a:p>
        </p:txBody>
      </p:sp>
    </p:spTree>
    <p:extLst>
      <p:ext uri="{BB962C8B-B14F-4D97-AF65-F5344CB8AC3E}">
        <p14:creationId xmlns:p14="http://schemas.microsoft.com/office/powerpoint/2010/main" val="446653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Z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ZA">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ZA">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ZA">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Z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C538AF4C-562C-1B4C-8C0E-7856E25087C5}" type="datetimeFigureOut">
              <a:rPr lang="en-US"/>
              <a:pPr/>
              <a:t>17/08/05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47B7CC63-59EF-FF42-8230-F65E60E93797}" type="slidenum">
              <a:rPr lang="en-ZA"/>
              <a:pPr/>
              <a:t>‹#›</a:t>
            </a:fld>
            <a:endParaRPr lang="en-ZA"/>
          </a:p>
        </p:txBody>
      </p:sp>
    </p:spTree>
    <p:extLst>
      <p:ext uri="{BB962C8B-B14F-4D97-AF65-F5344CB8AC3E}">
        <p14:creationId xmlns:p14="http://schemas.microsoft.com/office/powerpoint/2010/main" val="3695438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Z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3B6DC10-20DE-42DE-9239-2304524D51C4}" type="datetimeFigureOut">
              <a:rPr lang="en-US" smtClean="0">
                <a:solidFill>
                  <a:prstClr val="black">
                    <a:tint val="75000"/>
                  </a:prstClr>
                </a:solidFill>
                <a:latin typeface="Calibri"/>
              </a:rPr>
              <a:pPr/>
              <a:t>17/08/05</a:t>
            </a:fld>
            <a:endParaRPr lang="en-Z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Z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72093C7-EF37-43B5-B3DF-14BA0323A02D}" type="slidenum">
              <a:rPr lang="en-ZA" smtClean="0">
                <a:solidFill>
                  <a:prstClr val="black">
                    <a:tint val="75000"/>
                  </a:prstClr>
                </a:solidFill>
                <a:latin typeface="Calibri"/>
              </a:rPr>
              <a:pPr/>
              <a:t>‹#›</a:t>
            </a:fld>
            <a:endParaRPr lang="en-ZA">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BC3F5A3-EC17-0E49-9133-A1009C6D61A4}" type="datetimeFigureOut">
              <a:rPr lang="en-US"/>
              <a:pPr/>
              <a:t>17/08/05</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286111F5-DCFF-7542-9EC3-90375900DE06}" type="slidenum">
              <a:rPr lang="en-ZA"/>
              <a:pPr/>
              <a:t>‹#›</a:t>
            </a:fld>
            <a:endParaRPr lang="en-ZA"/>
          </a:p>
        </p:txBody>
      </p:sp>
    </p:spTree>
    <p:extLst>
      <p:ext uri="{BB962C8B-B14F-4D97-AF65-F5344CB8AC3E}">
        <p14:creationId xmlns:p14="http://schemas.microsoft.com/office/powerpoint/2010/main" val="394773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ACB637F6-C9EA-724E-8E36-CD74453B3E4E}" type="datetimeFigureOut">
              <a:rPr lang="en-US"/>
              <a:pPr/>
              <a:t>17/08/05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F9D595A6-9444-834F-86C2-22E368F07AFD}" type="slidenum">
              <a:rPr lang="en-ZA"/>
              <a:pPr/>
              <a:t>‹#›</a:t>
            </a:fld>
            <a:endParaRPr lang="en-ZA"/>
          </a:p>
        </p:txBody>
      </p:sp>
    </p:spTree>
    <p:extLst>
      <p:ext uri="{BB962C8B-B14F-4D97-AF65-F5344CB8AC3E}">
        <p14:creationId xmlns:p14="http://schemas.microsoft.com/office/powerpoint/2010/main" val="298053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573E57D9-2E7D-6547-8B00-6A51484D8CF1}" type="datetimeFigureOut">
              <a:rPr lang="en-US"/>
              <a:pPr/>
              <a:t>17/08/05</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A94D07A3-6B6D-6546-A6D2-A5D8CC2E47E9}" type="slidenum">
              <a:rPr lang="en-ZA"/>
              <a:pPr/>
              <a:t>‹#›</a:t>
            </a:fld>
            <a:endParaRPr lang="en-ZA"/>
          </a:p>
        </p:txBody>
      </p:sp>
    </p:spTree>
    <p:extLst>
      <p:ext uri="{BB962C8B-B14F-4D97-AF65-F5344CB8AC3E}">
        <p14:creationId xmlns:p14="http://schemas.microsoft.com/office/powerpoint/2010/main" val="92411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CAB43296-3897-0D4A-8A30-FF4EF9CCF274}" type="datetimeFigureOut">
              <a:rPr lang="en-US"/>
              <a:pPr/>
              <a:t>17/08/05</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FD63C602-03E5-9E4D-A535-7BBB0F445A66}" type="slidenum">
              <a:rPr lang="en-ZA"/>
              <a:pPr/>
              <a:t>‹#›</a:t>
            </a:fld>
            <a:endParaRPr lang="en-ZA"/>
          </a:p>
        </p:txBody>
      </p:sp>
    </p:spTree>
    <p:extLst>
      <p:ext uri="{BB962C8B-B14F-4D97-AF65-F5344CB8AC3E}">
        <p14:creationId xmlns:p14="http://schemas.microsoft.com/office/powerpoint/2010/main" val="389782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000714A-2D12-8142-BFCE-4695FC8489B9}" type="datetimeFigureOut">
              <a:rPr lang="en-US"/>
              <a:pPr/>
              <a:t>17/08/05</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FDCCC47C-79D3-EC41-B5E6-9E2BB129030E}" type="slidenum">
              <a:rPr lang="en-ZA"/>
              <a:pPr/>
              <a:t>‹#›</a:t>
            </a:fld>
            <a:endParaRPr lang="en-ZA"/>
          </a:p>
        </p:txBody>
      </p:sp>
    </p:spTree>
    <p:extLst>
      <p:ext uri="{BB962C8B-B14F-4D97-AF65-F5344CB8AC3E}">
        <p14:creationId xmlns:p14="http://schemas.microsoft.com/office/powerpoint/2010/main" val="30969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60D3EEF-F037-6D48-B3AC-2D18AB5FCB67}" type="datetimeFigureOut">
              <a:rPr lang="en-US"/>
              <a:pPr/>
              <a:t>17/08/05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DCB173FC-73EA-464E-899E-7C42BC2B6B44}" type="slidenum">
              <a:rPr lang="en-ZA"/>
              <a:pPr/>
              <a:t>‹#›</a:t>
            </a:fld>
            <a:endParaRPr lang="en-ZA"/>
          </a:p>
        </p:txBody>
      </p:sp>
    </p:spTree>
    <p:extLst>
      <p:ext uri="{BB962C8B-B14F-4D97-AF65-F5344CB8AC3E}">
        <p14:creationId xmlns:p14="http://schemas.microsoft.com/office/powerpoint/2010/main" val="135850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06204C6-7C69-5D4B-8491-1A4F80C592FB}" type="datetimeFigureOut">
              <a:rPr lang="en-US"/>
              <a:pPr/>
              <a:t>17/08/05</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2923AE69-AAB9-C54C-AED5-460D2242DA06}" type="slidenum">
              <a:rPr lang="en-ZA"/>
              <a:pPr/>
              <a:t>‹#›</a:t>
            </a:fld>
            <a:endParaRPr lang="en-ZA"/>
          </a:p>
        </p:txBody>
      </p:sp>
    </p:spTree>
    <p:extLst>
      <p:ext uri="{BB962C8B-B14F-4D97-AF65-F5344CB8AC3E}">
        <p14:creationId xmlns:p14="http://schemas.microsoft.com/office/powerpoint/2010/main" val="13207595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73B8802E-1AF1-6A49-82FE-CA9E06F7E0F3}" type="datetimeFigureOut">
              <a:rPr lang="en-US"/>
              <a:pPr/>
              <a:t>17/08/05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AC5860A0-163E-B54D-9E16-C6982F27B1B6}"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mj-cs"/>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B6DC10-20DE-42DE-9239-2304524D51C4}" type="datetimeFigureOut">
              <a:rPr lang="en-US" smtClean="0">
                <a:solidFill>
                  <a:prstClr val="black">
                    <a:tint val="75000"/>
                  </a:prstClr>
                </a:solidFill>
                <a:latin typeface="Calibri"/>
                <a:ea typeface="+mn-ea"/>
                <a:cs typeface="+mn-cs"/>
              </a:rPr>
              <a:pPr fontAlgn="auto">
                <a:spcBef>
                  <a:spcPts val="0"/>
                </a:spcBef>
                <a:spcAft>
                  <a:spcPts val="0"/>
                </a:spcAft>
              </a:pPr>
              <a:t>17/08/05</a:t>
            </a:fld>
            <a:endParaRPr lang="en-ZA">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ZA">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72093C7-EF37-43B5-B3DF-14BA0323A02D}" type="slidenum">
              <a:rPr lang="en-ZA" smtClean="0">
                <a:solidFill>
                  <a:prstClr val="black">
                    <a:tint val="75000"/>
                  </a:prstClr>
                </a:solidFill>
                <a:latin typeface="Calibri"/>
                <a:ea typeface="+mn-ea"/>
                <a:cs typeface="+mn-cs"/>
              </a:rPr>
              <a:pPr fontAlgn="auto">
                <a:spcBef>
                  <a:spcPts val="0"/>
                </a:spcBef>
                <a:spcAft>
                  <a:spcPts val="0"/>
                </a:spcAft>
              </a:pPr>
              <a:t>‹#›</a:t>
            </a:fld>
            <a:endParaRPr lang="en-ZA">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08465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671</Words>
  <Application>Microsoft Macintosh PowerPoint</Application>
  <PresentationFormat>On-screen Show (4:3)</PresentationFormat>
  <Paragraphs>54</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72</cp:revision>
  <dcterms:created xsi:type="dcterms:W3CDTF">2009-03-27T12:14:52Z</dcterms:created>
  <dcterms:modified xsi:type="dcterms:W3CDTF">2017-08-05T16:13:49Z</dcterms:modified>
</cp:coreProperties>
</file>