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779" r:id="rId1"/>
    <p:sldMasterId id="2147483793" r:id="rId2"/>
    <p:sldMasterId id="2147483796" r:id="rId3"/>
  </p:sldMasterIdLst>
  <p:notesMasterIdLst>
    <p:notesMasterId r:id="rId42"/>
  </p:notesMasterIdLst>
  <p:handoutMasterIdLst>
    <p:handoutMasterId r:id="rId43"/>
  </p:handoutMasterIdLst>
  <p:sldIdLst>
    <p:sldId id="456" r:id="rId4"/>
    <p:sldId id="458" r:id="rId5"/>
    <p:sldId id="459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489" r:id="rId35"/>
    <p:sldId id="490" r:id="rId36"/>
    <p:sldId id="491" r:id="rId37"/>
    <p:sldId id="492" r:id="rId38"/>
    <p:sldId id="493" r:id="rId39"/>
    <p:sldId id="494" r:id="rId40"/>
    <p:sldId id="495" r:id="rId41"/>
  </p:sldIdLst>
  <p:sldSz cx="9144000" cy="6858000" type="screen4x3"/>
  <p:notesSz cx="6858000" cy="9723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rgbClr val="000000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rgbClr val="000000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rgbClr val="000000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rgbClr val="000000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rgbClr val="000000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sz="3600" b="1" kern="1200">
        <a:solidFill>
          <a:srgbClr val="000000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sz="3600" b="1" kern="1200">
        <a:solidFill>
          <a:srgbClr val="000000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sz="3600" b="1" kern="1200">
        <a:solidFill>
          <a:srgbClr val="000000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sz="3600" b="1" kern="1200">
        <a:solidFill>
          <a:srgbClr val="000000"/>
        </a:solidFill>
        <a:latin typeface="Arial" charset="0"/>
        <a:ea typeface="ヒラギノ角ゴ Pro W3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C206"/>
    <a:srgbClr val="FFFFFF"/>
    <a:srgbClr val="000000"/>
    <a:srgbClr val="66FF33"/>
    <a:srgbClr val="FFFFCC"/>
    <a:srgbClr val="FF0000"/>
    <a:srgbClr val="FF66CC"/>
    <a:srgbClr val="FF99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9" autoAdjust="0"/>
    <p:restoredTop sz="85000" autoAdjust="0"/>
  </p:normalViewPr>
  <p:slideViewPr>
    <p:cSldViewPr snapToGrid="0">
      <p:cViewPr>
        <p:scale>
          <a:sx n="50" d="100"/>
          <a:sy n="50" d="100"/>
        </p:scale>
        <p:origin x="-1208" y="-704"/>
      </p:cViewPr>
      <p:guideLst>
        <p:guide orient="horz" pos="1157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None/>
              <a:defRPr sz="12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ooseprint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09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None/>
              <a:defRPr sz="12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ooseprint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09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None/>
              <a:defRPr sz="12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ooseprint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09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chemeClr val="tx1"/>
              </a:buClr>
              <a:buFont typeface="Monotype Sorts" charset="0"/>
              <a:buNone/>
              <a:defRPr sz="1200" 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ooseprint" charset="0"/>
              </a:defRPr>
            </a:lvl1pPr>
          </a:lstStyle>
          <a:p>
            <a:fld id="{B9FAD6CC-9AE3-6547-9336-FDF317109B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97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chemeClr val="tx1"/>
              </a:buClr>
              <a:buFont typeface="Monotype Sorts" charset="0"/>
              <a:buNone/>
              <a:defRPr sz="1200"/>
            </a:lvl1pPr>
          </a:lstStyle>
          <a:p>
            <a:fld id="{CF8DF314-3ECA-8B44-930A-BBC718F22AAC}" type="datetimeFigureOut">
              <a:rPr lang="en-US"/>
              <a:pPr/>
              <a:t>17/08/05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chemeClr val="tx1"/>
              </a:buClr>
              <a:buFont typeface="Monotype Sorts" charset="0"/>
              <a:buNone/>
              <a:defRPr sz="1200"/>
            </a:lvl1pPr>
          </a:lstStyle>
          <a:p>
            <a:fld id="{A36F99BA-D903-2542-85C8-DA369C6CDB08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3885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ZA" b="1" dirty="0" smtClean="0"/>
              <a:t>Session 5: </a:t>
            </a:r>
            <a:r>
              <a:rPr lang="en-ZA" dirty="0" smtClean="0"/>
              <a:t>This week we are looking at the fifth practise: Handling Money Wisely!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326187E4-3918-41A7-8A77-31240C9B9457}" type="slidenum">
              <a:rPr lang="en-ZA" smtClean="0"/>
              <a:pPr>
                <a:buClr>
                  <a:prstClr val="black"/>
                </a:buClr>
                <a:defRPr/>
              </a:pPr>
              <a:t>1</a:t>
            </a:fld>
            <a:endParaRPr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ZA" b="1" dirty="0" smtClean="0">
                <a:solidFill>
                  <a:srgbClr val="FF0000"/>
                </a:solidFill>
              </a:rPr>
              <a:t>Tell it to these Lotto winners: </a:t>
            </a:r>
            <a:r>
              <a:rPr lang="en-ZA" dirty="0" smtClean="0">
                <a:solidFill>
                  <a:srgbClr val="FFFF00"/>
                </a:solidFill>
              </a:rPr>
              <a:t>(1)</a:t>
            </a:r>
            <a:r>
              <a:rPr lang="en-ZA" baseline="0" dirty="0" smtClean="0">
                <a:solidFill>
                  <a:srgbClr val="FFFF00"/>
                </a:solidFill>
              </a:rPr>
              <a:t> </a:t>
            </a:r>
            <a:r>
              <a:rPr lang="en-ZA" dirty="0" smtClean="0">
                <a:solidFill>
                  <a:srgbClr val="FFFF00"/>
                </a:solidFill>
              </a:rPr>
              <a:t>Ken </a:t>
            </a:r>
            <a:r>
              <a:rPr lang="en-ZA" dirty="0" err="1" smtClean="0">
                <a:solidFill>
                  <a:srgbClr val="FFFF00"/>
                </a:solidFill>
              </a:rPr>
              <a:t>Proxmire</a:t>
            </a:r>
            <a:r>
              <a:rPr lang="en-ZA" dirty="0" smtClean="0">
                <a:solidFill>
                  <a:srgbClr val="FFFF00"/>
                </a:solidFill>
              </a:rPr>
              <a:t> won $1m, but filed for bankruptcy and works as a machinist.</a:t>
            </a:r>
            <a:r>
              <a:rPr lang="en-ZA" baseline="0" dirty="0" smtClean="0">
                <a:solidFill>
                  <a:srgbClr val="FFFF00"/>
                </a:solidFill>
              </a:rPr>
              <a:t> (2) </a:t>
            </a:r>
            <a:r>
              <a:rPr lang="en-ZA" dirty="0" smtClean="0">
                <a:solidFill>
                  <a:srgbClr val="FFFF00"/>
                </a:solidFill>
              </a:rPr>
              <a:t>Willie Hurt won $3.1m, spent his money on divorce and cocaine – is now broke! (3) Evelyn Adams won the lottery twice for $5.4m, today she lives in a trailer. (4) William Post won $16.2m, now lives on social security and food stamps.</a:t>
            </a:r>
            <a:r>
              <a:rPr lang="en-ZA" baseline="0" dirty="0" smtClean="0">
                <a:solidFill>
                  <a:srgbClr val="FFFF00"/>
                </a:solidFill>
              </a:rPr>
              <a:t> (5) </a:t>
            </a:r>
            <a:r>
              <a:rPr lang="en-ZA" dirty="0" err="1" smtClean="0">
                <a:solidFill>
                  <a:srgbClr val="FFFF00"/>
                </a:solidFill>
              </a:rPr>
              <a:t>Janita</a:t>
            </a:r>
            <a:r>
              <a:rPr lang="en-ZA" dirty="0" smtClean="0">
                <a:solidFill>
                  <a:srgbClr val="FFFF00"/>
                </a:solidFill>
              </a:rPr>
              <a:t> Lee won $18m, filed for bankruptcy 8 yrs later with $700 left!</a:t>
            </a:r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83B078CD-4B6A-4CA0-9C5B-0DE1E68678E6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May Say: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95000"/>
                    </a:prstClr>
                  </a:outerShdw>
                </a:effectLst>
                <a:latin typeface="Souvenir Lt BT" pitchFamily="18" charset="0"/>
              </a:rPr>
              <a:t>“If I was a millionaire I would be really, really happy!” </a:t>
            </a:r>
            <a:r>
              <a:rPr lang="en-US" b="0" baseline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95000"/>
                    </a:prstClr>
                  </a:outerShdw>
                </a:effectLst>
                <a:latin typeface="Souvenir Lt BT" pitchFamily="18" charset="0"/>
              </a:rPr>
              <a:t>Oh yeah?</a:t>
            </a:r>
            <a:endParaRPr lang="en-ZA" b="0" dirty="0" smtClean="0">
              <a:solidFill>
                <a:schemeClr val="tx2"/>
              </a:solidFill>
              <a:latin typeface="Souvenir Lt BT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83B078CD-4B6A-4CA0-9C5B-0DE1E68678E6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11</a:t>
            </a:fld>
            <a:endParaRPr lang="en-Z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200" b="1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Tell it to these rich guys: </a:t>
            </a:r>
            <a:r>
              <a:rPr lang="en-US" sz="1200" b="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“</a:t>
            </a:r>
            <a:r>
              <a:rPr lang="en-US" sz="12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I was happier doing a mechanic’s job.”</a:t>
            </a:r>
            <a:r>
              <a:rPr lang="en-US" sz="1200" baseline="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 (</a:t>
            </a:r>
            <a:r>
              <a:rPr lang="en-US" sz="1200" dirty="0" smtClean="0">
                <a:solidFill>
                  <a:srgbClr val="66FF33"/>
                </a:solidFill>
                <a:latin typeface="Maiandra GD" pitchFamily="34" charset="0"/>
                <a:cs typeface="Times New Roman" pitchFamily="18" charset="0"/>
              </a:rPr>
              <a:t>Henry Ford);</a:t>
            </a:r>
            <a:r>
              <a:rPr lang="en-ZA" sz="1200" dirty="0" smtClean="0">
                <a:solidFill>
                  <a:srgbClr val="66FF33"/>
                </a:solidFill>
                <a:latin typeface="Maiandra GD" pitchFamily="34" charset="0"/>
                <a:cs typeface="Times New Roman" pitchFamily="18" charset="0"/>
              </a:rPr>
              <a:t> </a:t>
            </a:r>
            <a:r>
              <a:rPr lang="en-US" sz="1200" b="0" i="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“I have made many millions, but they have brought me no happiness.”</a:t>
            </a:r>
            <a:r>
              <a:rPr lang="en-US" sz="1200" b="0" i="0" baseline="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 (</a:t>
            </a:r>
            <a:r>
              <a:rPr lang="en-US" sz="1200" b="0" i="0" dirty="0" smtClean="0">
                <a:solidFill>
                  <a:srgbClr val="66FF33"/>
                </a:solidFill>
                <a:latin typeface="Maiandra GD" pitchFamily="34" charset="0"/>
                <a:cs typeface="Times New Roman" pitchFamily="18" charset="0"/>
              </a:rPr>
              <a:t>John D Rockefeller) - </a:t>
            </a:r>
            <a:r>
              <a:rPr lang="en-US" sz="12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The wealth they dreamed would bring them happiness brought them nothing but misery.</a:t>
            </a:r>
            <a:r>
              <a:rPr lang="en-ZA" sz="1200" baseline="0" dirty="0" smtClean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2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We think we own our possessions, but too often they end up owning us!</a:t>
            </a:r>
            <a:endParaRPr lang="en-ZA" dirty="0" smtClean="0"/>
          </a:p>
          <a:p>
            <a:pPr algn="l" eaLnBrk="0" hangingPunct="0">
              <a:buFont typeface="Wingdings" pitchFamily="2" charset="2"/>
              <a:buNone/>
            </a:pPr>
            <a:endParaRPr lang="yo-NG" sz="1200" b="0" i="0" dirty="0" smtClean="0">
              <a:solidFill>
                <a:srgbClr val="66FF33"/>
              </a:solidFill>
              <a:latin typeface="Maiandra GD" pitchFamily="34" charset="0"/>
              <a:cs typeface="Times New Roman" pitchFamily="18" charset="0"/>
            </a:endParaRPr>
          </a:p>
          <a:p>
            <a:pPr algn="l" eaLnBrk="0" hangingPunct="0">
              <a:buFont typeface="Wingdings" pitchFamily="2" charset="2"/>
              <a:buNone/>
            </a:pPr>
            <a:endParaRPr lang="en-ZA" sz="1200" dirty="0" smtClean="0">
              <a:solidFill>
                <a:srgbClr val="66FF33"/>
              </a:solidFill>
              <a:latin typeface="Maiandra GD" pitchFamily="34" charset="0"/>
              <a:cs typeface="Times New Roman" pitchFamily="18" charset="0"/>
            </a:endParaRPr>
          </a:p>
          <a:p>
            <a:pPr algn="l" eaLnBrk="0" hangingPunct="0">
              <a:buFont typeface="Wingdings" pitchFamily="2" charset="2"/>
              <a:buNone/>
            </a:pPr>
            <a:endParaRPr lang="yo-NG" sz="1200" dirty="0" smtClean="0">
              <a:solidFill>
                <a:srgbClr val="66FF33"/>
              </a:solidFill>
              <a:latin typeface="Maiandra GD" pitchFamily="34" charset="0"/>
              <a:cs typeface="Times New Roman" pitchFamily="18" charset="0"/>
            </a:endParaRPr>
          </a:p>
          <a:p>
            <a:pPr eaLnBrk="1" hangingPunct="1"/>
            <a:endParaRPr lang="en-ZA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prstClr val="black"/>
              </a:buClr>
            </a:pPr>
            <a:fld id="{10BEEB3A-A4ED-41A3-9D3E-F4F73187131E}" type="slidenum">
              <a:rPr lang="yo-NG"/>
              <a:pPr>
                <a:buClr>
                  <a:prstClr val="black"/>
                </a:buClr>
              </a:pPr>
              <a:t>12</a:t>
            </a:fld>
            <a:endParaRPr lang="yo-N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May Say: </a:t>
            </a:r>
            <a:r>
              <a:rPr lang="en-US" sz="1200" dirty="0" smtClean="0">
                <a:solidFill>
                  <a:schemeClr val="tx2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dir="2700000" algn="tl" rotWithShape="0">
                    <a:prstClr val="black"/>
                  </a:outerShdw>
                </a:effectLst>
                <a:latin typeface="Souvenir Lt BT" pitchFamily="18" charset="0"/>
                <a:cs typeface="+mn-cs"/>
              </a:rPr>
              <a:t>“If I can just go shopping I’ll feel great!” Oh Yeah!</a:t>
            </a:r>
            <a:endParaRPr lang="en-US" sz="1200" dirty="0">
              <a:solidFill>
                <a:schemeClr val="tx2"/>
              </a:solidFill>
              <a:effectLst>
                <a:glow rad="139700">
                  <a:srgbClr val="000000">
                    <a:alpha val="40000"/>
                  </a:srgbClr>
                </a:glow>
                <a:outerShdw blurRad="50800" dist="38100" dir="2700000" algn="tl" rotWithShape="0">
                  <a:prstClr val="black"/>
                </a:outerShdw>
              </a:effectLst>
              <a:latin typeface="Souvenir Lt BT" pitchFamily="18" charset="0"/>
              <a:cs typeface="+mn-cs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83B078CD-4B6A-4CA0-9C5B-0DE1E68678E6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Buyers Remorse Hits! </a:t>
            </a:r>
            <a:r>
              <a:rPr lang="en-Z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unhappiness you feel after you have made the purchase.</a:t>
            </a:r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83B078CD-4B6A-4CA0-9C5B-0DE1E68678E6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14</a:t>
            </a:fld>
            <a:endParaRPr lang="en-Z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Bible says:</a:t>
            </a:r>
            <a:r>
              <a:rPr lang="en-Z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ZA" dirty="0" smtClean="0"/>
              <a:t>“Whoever loves money never has enough money; whoever loves wealth is never satisfied with his income.” (Eccl 5:10)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4C671D82-437C-4F69-A0C9-5E386FF228D6}" type="slidenum">
              <a:rPr lang="en-ZA" smtClean="0"/>
              <a:pPr>
                <a:buClr>
                  <a:prstClr val="black"/>
                </a:buClr>
                <a:defRPr/>
              </a:pPr>
              <a:t>15</a:t>
            </a:fld>
            <a:endParaRPr lang="en-Z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Z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 and Money:</a:t>
            </a:r>
            <a:r>
              <a:rPr lang="en-Z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ZA" sz="1200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dir="2700000" algn="tl" rotWithShape="0">
                    <a:prstClr val="black"/>
                  </a:outerShdw>
                </a:effectLst>
                <a:latin typeface="Souvenir Lt BT" pitchFamily="18" charset="0"/>
                <a:cs typeface="+mn-cs"/>
              </a:rPr>
              <a:t>So does God hate money and does he want us to be</a:t>
            </a:r>
            <a:r>
              <a:rPr lang="en-ZA" sz="1200" baseline="0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dir="2700000" algn="tl" rotWithShape="0">
                    <a:prstClr val="black"/>
                  </a:outerShdw>
                </a:effectLst>
                <a:latin typeface="Souvenir Lt BT" pitchFamily="18" charset="0"/>
                <a:cs typeface="+mn-cs"/>
              </a:rPr>
              <a:t> poor</a:t>
            </a:r>
            <a:r>
              <a:rPr lang="en-ZA" sz="1200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dir="2700000" algn="tl" rotWithShape="0">
                    <a:prstClr val="black"/>
                  </a:outerShdw>
                </a:effectLst>
                <a:latin typeface="Souvenir Lt BT" pitchFamily="18" charset="0"/>
                <a:cs typeface="+mn-cs"/>
              </a:rPr>
              <a:t>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4C671D82-437C-4F69-A0C9-5E386FF228D6}" type="slidenum">
              <a:rPr lang="en-ZA" smtClean="0"/>
              <a:pPr>
                <a:buClr>
                  <a:prstClr val="black"/>
                </a:buClr>
                <a:defRPr/>
              </a:pPr>
              <a:t>16</a:t>
            </a:fld>
            <a:endParaRPr lang="en-Z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3600" b="1" kern="1200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dir="2700000" algn="tl" rotWithShape="0">
                    <a:prstClr val="black"/>
                  </a:outerShdw>
                </a:effectLst>
                <a:latin typeface="Souvenir Lt BT" pitchFamily="18" charset="0"/>
                <a:ea typeface="+mn-ea"/>
                <a:cs typeface="+mn-cs"/>
              </a:rPr>
              <a:t>Blessed to be a Blessing: </a:t>
            </a:r>
            <a:r>
              <a:rPr lang="en-ZA" sz="3600" b="0" kern="1200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dir="2700000" algn="tl" rotWithShape="0">
                    <a:prstClr val="black"/>
                  </a:outerShdw>
                </a:effectLst>
                <a:latin typeface="Souvenir Lt BT" pitchFamily="18" charset="0"/>
                <a:ea typeface="+mn-ea"/>
                <a:cs typeface="+mn-cs"/>
              </a:rPr>
              <a:t>God wants to bless you – so you can be a blessing to others!</a:t>
            </a:r>
            <a:endParaRPr lang="en-ZA" sz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Souvenir Lt BT" pitchFamily="18" charset="0"/>
              <a:cs typeface="+mn-cs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F6C55CB4-B0E1-44A9-82A6-4DFA8CA1D800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17</a:t>
            </a:fld>
            <a:endParaRPr lang="en-Z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ZA" sz="1200" b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dir="2700000" algn="tl" rotWithShape="0">
                    <a:prstClr val="black"/>
                  </a:outerShdw>
                </a:effectLst>
                <a:latin typeface="Souvenir Lt BT" pitchFamily="18" charset="0"/>
                <a:cs typeface="+mn-cs"/>
              </a:rPr>
              <a:t>Godly Rich People: </a:t>
            </a:r>
            <a:r>
              <a:rPr lang="en-ZA" sz="1200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dir="2700000" algn="tl" rotWithShape="0">
                    <a:prstClr val="black"/>
                  </a:outerShdw>
                </a:effectLst>
                <a:latin typeface="Souvenir Lt BT" pitchFamily="18" charset="0"/>
                <a:cs typeface="+mn-cs"/>
              </a:rPr>
              <a:t>Many godly people in the Bible were rich: David, Solomon, Job!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4C671D82-437C-4F69-A0C9-5E386FF228D6}" type="slidenum">
              <a:rPr lang="en-ZA" smtClean="0"/>
              <a:pPr>
                <a:buClr>
                  <a:prstClr val="black"/>
                </a:buClr>
                <a:defRPr/>
              </a:pPr>
              <a:t>18</a:t>
            </a:fld>
            <a:endParaRPr lang="en-Z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About Money and the Root of Evil? But hang on, doesn’t the Bible say that money is the root of evil. (1 Timothy 6:10)</a:t>
            </a:r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4048916C-6CE4-4343-9FAC-23107EB91AD1}" type="slidenum">
              <a:rPr lang="en-ZA" smtClean="0"/>
              <a:pPr>
                <a:buClr>
                  <a:prstClr val="black"/>
                </a:buClr>
                <a:defRPr/>
              </a:pPr>
              <a:t>19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baseline="0" dirty="0" smtClean="0"/>
              <a:t>Discuss: </a:t>
            </a:r>
            <a:r>
              <a:rPr lang="en-ZA" sz="1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Souvenir Lt BT" pitchFamily="18" charset="0"/>
                <a:cs typeface="+mn-cs"/>
              </a:rPr>
              <a:t>If I gave you R1000 what would you do with it?</a:t>
            </a:r>
            <a:endParaRPr lang="en-ZA" sz="1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Souvenir Lt BT" pitchFamily="18" charset="0"/>
              <a:cs typeface="+mn-cs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E92BEEA9-9B7D-44DE-92B5-653D57F176A0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0" dirty="0" smtClean="0"/>
              <a:t>Actually it</a:t>
            </a:r>
            <a:r>
              <a:rPr lang="en-ZA" b="0" baseline="0" dirty="0" smtClean="0"/>
              <a:t> says that the </a:t>
            </a:r>
            <a:r>
              <a:rPr lang="en-ZA" b="0" dirty="0" smtClean="0"/>
              <a:t>LOVE OF money</a:t>
            </a:r>
            <a:r>
              <a:rPr lang="en-ZA" b="0" baseline="0" dirty="0" smtClean="0"/>
              <a:t> is the root of evil – and not money itself!.</a:t>
            </a:r>
            <a:endParaRPr lang="en-Z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4048916C-6CE4-4343-9FAC-23107EB91AD1}" type="slidenum">
              <a:rPr lang="en-ZA" smtClean="0"/>
              <a:pPr>
                <a:buClr>
                  <a:prstClr val="black"/>
                </a:buClr>
                <a:defRPr/>
              </a:pPr>
              <a:t>20</a:t>
            </a:fld>
            <a:endParaRPr lang="en-Z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ZA" b="0" dirty="0" smtClean="0"/>
              <a:t>We are going to look at three </a:t>
            </a:r>
            <a:r>
              <a:rPr lang="en-ZA" b="0" smtClean="0"/>
              <a:t>keys to </a:t>
            </a:r>
            <a:r>
              <a:rPr lang="en-ZA" b="0" baseline="0" dirty="0" smtClean="0"/>
              <a:t>handling money wisely!</a:t>
            </a:r>
            <a:endParaRPr lang="en-Z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326187E4-3918-41A7-8A77-31240C9B9457}" type="slidenum">
              <a:rPr lang="en-ZA" smtClean="0"/>
              <a:pPr>
                <a:buClr>
                  <a:prstClr val="black"/>
                </a:buClr>
                <a:defRPr/>
              </a:pPr>
              <a:t>21</a:t>
            </a:fld>
            <a:endParaRPr lang="en-Z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ZA" b="1" dirty="0" smtClean="0"/>
              <a:t>1. God Owns Every Thing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56242D4E-9B71-4BEE-B58F-C14C1C4419BB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22</a:t>
            </a:fld>
            <a:endParaRPr lang="en-Z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dirty="0" smtClean="0">
                <a:solidFill>
                  <a:schemeClr val="tx2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latin typeface="Souvenir Lt BT" pitchFamily="18" charset="0"/>
                <a:cs typeface="+mn-cs"/>
              </a:rPr>
              <a:t>The Bible says: </a:t>
            </a:r>
            <a:r>
              <a:rPr lang="en-ZA" sz="1200" dirty="0" smtClean="0">
                <a:solidFill>
                  <a:schemeClr val="tx2"/>
                </a:solidFill>
                <a:latin typeface="Souvenir Lt BT" pitchFamily="18" charset="0"/>
                <a:cs typeface="+mn-cs"/>
              </a:rPr>
              <a:t>“The earth is the Lord's, and everything in it, the world, and all who live in it.” (</a:t>
            </a:r>
            <a:r>
              <a:rPr lang="en-ZA" b="0" dirty="0" smtClean="0"/>
              <a:t>Psalm 24:1)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E5680449-4EC9-4832-955A-AA10F4C3C7CD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23</a:t>
            </a:fld>
            <a:endParaRPr lang="en-Z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ZA" dirty="0" smtClean="0"/>
              <a:t>There is a difference between a</a:t>
            </a:r>
            <a:r>
              <a:rPr lang="en-ZA" baseline="0" dirty="0" smtClean="0"/>
              <a:t> steward and an </a:t>
            </a:r>
            <a:r>
              <a:rPr lang="en-ZA" dirty="0" smtClean="0"/>
              <a:t>owner. The word steward</a:t>
            </a:r>
            <a:r>
              <a:rPr lang="en-ZA" baseline="0" dirty="0" smtClean="0"/>
              <a:t> is not a common word today, but it is an important word to know.</a:t>
            </a:r>
            <a:endParaRPr lang="en-ZA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8EE49417-6514-43ED-8C16-96B506731B76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24</a:t>
            </a:fld>
            <a:endParaRPr lang="en-Z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ZA" b="1" dirty="0" smtClean="0"/>
              <a:t>What is a Steward? </a:t>
            </a:r>
            <a:r>
              <a:rPr lang="en-ZA" dirty="0" smtClean="0"/>
              <a:t>A steward is someone who is hired to look after someone else's property. It could be a butler, a domestic worker, a maintenance guy (like Frank at church), a gardener, etc. In Harry Potter,</a:t>
            </a:r>
            <a:r>
              <a:rPr lang="en-ZA" baseline="0" dirty="0" smtClean="0"/>
              <a:t> </a:t>
            </a:r>
            <a:r>
              <a:rPr lang="en-ZA" baseline="0" dirty="0" err="1" smtClean="0"/>
              <a:t>Hagrid</a:t>
            </a:r>
            <a:r>
              <a:rPr lang="en-ZA" baseline="0" dirty="0" smtClean="0"/>
              <a:t> is a steward.</a:t>
            </a:r>
            <a:endParaRPr lang="en-ZA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53CE1EE7-782A-4690-983D-FA6C7A912AA3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25</a:t>
            </a:fld>
            <a:endParaRPr lang="en-Z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 smtClean="0"/>
              <a:t>We Are</a:t>
            </a:r>
            <a:r>
              <a:rPr lang="en-ZA" b="1" baseline="0" dirty="0" smtClean="0"/>
              <a:t> Stewards Not Owners! </a:t>
            </a:r>
            <a:r>
              <a:rPr lang="en-ZA" b="0" dirty="0" smtClean="0"/>
              <a:t>God is the owner of everything we have – we manage His property!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8EE49417-6514-43ED-8C16-96B506731B76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26</a:t>
            </a:fld>
            <a:endParaRPr lang="en-Z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Souvenir Lt BT" pitchFamily="18" charset="0"/>
              </a:rPr>
              <a:t>Two Ways to Handle Our Money: </a:t>
            </a:r>
            <a:r>
              <a:rPr lang="en-ZA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Souvenir Lt BT" pitchFamily="18" charset="0"/>
              </a:rPr>
              <a:t>(1) How much of God's money will I use for myself? or (2) How much of my money will I use for God.</a:t>
            </a:r>
            <a:endParaRPr lang="en-ZA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Souvenir Lt BT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ZA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Souvenir Lt BT" pitchFamily="18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B9002C39-D31F-41F1-8057-03CBB05DABA5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27</a:t>
            </a:fld>
            <a:endParaRPr lang="en-Z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Z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Playground 1:</a:t>
            </a:r>
            <a:r>
              <a:rPr lang="en-Z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ZA" sz="1200" dirty="0" smtClean="0">
                <a:solidFill>
                  <a:schemeClr val="tx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50800" dist="38100" dir="2700000" algn="tl" rotWithShape="0">
                    <a:prstClr val="black"/>
                  </a:outerShdw>
                </a:effectLst>
                <a:latin typeface="Souvenir Lt BT" pitchFamily="18" charset="0"/>
                <a:cs typeface="+mn-cs"/>
              </a:rPr>
              <a:t>We live on God’s playground. Everything exists to extend his kingdom on earth.</a:t>
            </a:r>
            <a:endParaRPr lang="en-ZA" sz="1200" dirty="0">
              <a:solidFill>
                <a:schemeClr val="tx1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50800" dist="38100" dir="2700000" algn="tl" rotWithShape="0">
                  <a:prstClr val="black"/>
                </a:outerShdw>
              </a:effectLst>
              <a:latin typeface="Souvenir Lt BT" pitchFamily="18" charset="0"/>
              <a:cs typeface="+mn-cs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CD5FC3C9-C69A-4C89-B8FD-771C0F948433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28</a:t>
            </a:fld>
            <a:endParaRPr lang="en-Z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Z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Playground 2:</a:t>
            </a:r>
            <a:r>
              <a:rPr lang="en-Z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ZA" sz="1200" dirty="0" smtClean="0">
                <a:solidFill>
                  <a:schemeClr val="tx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50800" dist="38100" dir="2700000" algn="tl" rotWithShape="0">
                    <a:prstClr val="black"/>
                  </a:outerShdw>
                </a:effectLst>
                <a:latin typeface="Souvenir Lt BT" pitchFamily="18" charset="0"/>
                <a:cs typeface="+mn-cs"/>
              </a:rPr>
              <a:t>The devil, greed and complacency breaks the equipment and it spoils our fun.</a:t>
            </a:r>
            <a:endParaRPr lang="en-ZA" sz="1200" dirty="0">
              <a:solidFill>
                <a:schemeClr val="tx1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50800" dist="38100" dir="2700000" algn="tl" rotWithShape="0">
                  <a:prstClr val="black"/>
                </a:outerShdw>
              </a:effectLst>
              <a:latin typeface="Souvenir Lt BT" pitchFamily="18" charset="0"/>
              <a:cs typeface="+mn-cs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E489CE04-E332-4E8C-8284-C7C0B8CC8D6E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29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 smtClean="0"/>
              <a:t>The Spender: </a:t>
            </a:r>
            <a:r>
              <a:rPr lang="en-ZA" b="0" dirty="0" smtClean="0"/>
              <a:t>There</a:t>
            </a:r>
            <a:r>
              <a:rPr lang="en-ZA" b="0" baseline="0" dirty="0" smtClean="0"/>
              <a:t> are</a:t>
            </a:r>
            <a:r>
              <a:rPr lang="en-ZA" dirty="0" smtClean="0"/>
              <a:t> two kinds of people in the world – for one money burns</a:t>
            </a:r>
            <a:r>
              <a:rPr lang="en-ZA" baseline="0" dirty="0" smtClean="0"/>
              <a:t> a hole their pocket and they have to spend it as soon as they get it. </a:t>
            </a:r>
            <a:endParaRPr lang="en-ZA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E92BEEA9-9B7D-44DE-92B5-653D57F176A0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3</a:t>
            </a:fld>
            <a:endParaRPr lang="en-Z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Z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Playground 3:</a:t>
            </a:r>
            <a:r>
              <a:rPr lang="en-Z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ZA" sz="1200" dirty="0" smtClean="0">
                <a:solidFill>
                  <a:schemeClr val="tx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50800" dist="38100" dir="2700000" algn="tl" rotWithShape="0">
                    <a:prstClr val="black"/>
                  </a:outerShdw>
                </a:effectLst>
                <a:latin typeface="Souvenir Lt BT" pitchFamily="18" charset="0"/>
                <a:cs typeface="+mn-cs"/>
              </a:rPr>
              <a:t>But we can defeat the devil, overcome our greed and rebuild the park.</a:t>
            </a:r>
            <a:endParaRPr lang="en-ZA" sz="1200" dirty="0">
              <a:solidFill>
                <a:schemeClr val="tx1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50800" dist="38100" dir="2700000" algn="tl" rotWithShape="0">
                  <a:prstClr val="black"/>
                </a:outerShdw>
              </a:effectLst>
              <a:latin typeface="Souvenir Lt BT" pitchFamily="18" charset="0"/>
              <a:cs typeface="+mn-cs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D5E1B1F7-4508-4C40-AB8D-54AF33621B52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30</a:t>
            </a:fld>
            <a:endParaRPr lang="en-Z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ZA" b="1" dirty="0" smtClean="0"/>
              <a:t>2. Give</a:t>
            </a:r>
            <a:r>
              <a:rPr lang="en-ZA" b="1" baseline="0" dirty="0" smtClean="0"/>
              <a:t> To God First</a:t>
            </a:r>
            <a:endParaRPr lang="en-ZA" b="1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DD758F9D-F56C-4895-BCD3-28EFD004380E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31</a:t>
            </a:fld>
            <a:endParaRPr lang="en-Z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dirty="0" smtClean="0">
                <a:solidFill>
                  <a:schemeClr val="tx2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latin typeface="Souvenir Lt BT" pitchFamily="18" charset="0"/>
                <a:cs typeface="+mn-cs"/>
              </a:rPr>
              <a:t>The Bible says: </a:t>
            </a:r>
            <a:r>
              <a:rPr lang="en-ZA" dirty="0" smtClean="0">
                <a:solidFill>
                  <a:schemeClr val="tx2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latin typeface="Souvenir Lt BT" pitchFamily="18" charset="0"/>
                <a:cs typeface="+mn-cs"/>
              </a:rPr>
              <a:t>“</a:t>
            </a:r>
            <a:r>
              <a:rPr lang="en-ZA" dirty="0" err="1" smtClean="0">
                <a:solidFill>
                  <a:schemeClr val="tx2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latin typeface="Souvenir Lt BT" pitchFamily="18" charset="0"/>
                <a:cs typeface="+mn-cs"/>
              </a:rPr>
              <a:t>Honor</a:t>
            </a:r>
            <a:r>
              <a:rPr lang="en-ZA" dirty="0" smtClean="0">
                <a:solidFill>
                  <a:schemeClr val="tx2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latin typeface="Souvenir Lt BT" pitchFamily="18" charset="0"/>
                <a:cs typeface="+mn-cs"/>
              </a:rPr>
              <a:t> the LORD with your wealth, with the </a:t>
            </a:r>
            <a:r>
              <a:rPr lang="en-ZA" dirty="0" err="1" smtClean="0">
                <a:solidFill>
                  <a:schemeClr val="tx2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latin typeface="Souvenir Lt BT" pitchFamily="18" charset="0"/>
                <a:cs typeface="+mn-cs"/>
              </a:rPr>
              <a:t>firstfruits</a:t>
            </a:r>
            <a:r>
              <a:rPr lang="en-ZA" dirty="0" smtClean="0">
                <a:solidFill>
                  <a:schemeClr val="tx2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latin typeface="Souvenir Lt BT" pitchFamily="18" charset="0"/>
                <a:cs typeface="+mn-cs"/>
              </a:rPr>
              <a:t> of all your crops; then your barns will be filled to overflowing.” (Proverbs 3:9)</a:t>
            </a:r>
            <a:endParaRPr lang="en-GB" dirty="0">
              <a:solidFill>
                <a:schemeClr val="tx2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latin typeface="Souvenir Lt BT" pitchFamily="18" charset="0"/>
              <a:cs typeface="+mn-cs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F6C55CB4-B0E1-44A9-82A6-4DFA8CA1D800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32</a:t>
            </a:fld>
            <a:endParaRPr lang="en-Z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1950" indent="-361950">
              <a:defRPr/>
            </a:pPr>
            <a:r>
              <a:rPr lang="en-ZA" b="1" dirty="0" smtClean="0"/>
              <a:t>Challenge:</a:t>
            </a:r>
            <a:r>
              <a:rPr lang="en-ZA" b="1" baseline="0" dirty="0" smtClean="0"/>
              <a:t> </a:t>
            </a:r>
            <a:r>
              <a:rPr lang="en-ZA" dirty="0" smtClean="0"/>
              <a:t>Are you giving what's right, or what's left? (2 Corinthians 8-9)</a:t>
            </a:r>
          </a:p>
          <a:p>
            <a:pPr>
              <a:spcBef>
                <a:spcPct val="0"/>
              </a:spcBef>
              <a:defRPr/>
            </a:pPr>
            <a:endParaRPr lang="en-ZA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DDD25D4F-D8DD-4DDC-ABA8-42CEA405321F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33</a:t>
            </a:fld>
            <a:endParaRPr lang="en-Z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ZA" b="1" dirty="0" smtClean="0"/>
              <a:t>3. Enjoy</a:t>
            </a:r>
            <a:r>
              <a:rPr lang="en-ZA" b="1" baseline="0" dirty="0" smtClean="0"/>
              <a:t> the </a:t>
            </a:r>
            <a:r>
              <a:rPr lang="en-ZA" b="1" dirty="0" smtClean="0"/>
              <a:t>Rest Wisely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DD758F9D-F56C-4895-BCD3-28EFD004380E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34</a:t>
            </a:fld>
            <a:endParaRPr lang="en-Z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baseline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Souvenir Lt BT" pitchFamily="18" charset="0"/>
              </a:rPr>
              <a:t>Spend Some…Wisely!</a:t>
            </a:r>
            <a:r>
              <a:rPr lang="en-ZA" baseline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Souvenir Lt BT" pitchFamily="18" charset="0"/>
              </a:rPr>
              <a:t> Is that really what I want to spend my money on. Is money controlling me? Is God cool with this purchase?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F6C55CB4-B0E1-44A9-82A6-4DFA8CA1D800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35</a:t>
            </a:fld>
            <a:endParaRPr lang="en-Z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Souvenir Lt BT" pitchFamily="18" charset="0"/>
              </a:rPr>
              <a:t>Give Some Away: </a:t>
            </a:r>
            <a:r>
              <a:rPr lang="en-ZA" dirty="0" smtClean="0">
                <a:solidFill>
                  <a:schemeClr val="tx2"/>
                </a:solidFill>
                <a:latin typeface="Souvenir Lt BT" pitchFamily="18" charset="0"/>
                <a:cs typeface="+mn-cs"/>
              </a:rPr>
              <a:t>Give to people who are in need!</a:t>
            </a:r>
            <a:endParaRPr lang="en-ZA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Souvenir Lt BT" pitchFamily="18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F6C55CB4-B0E1-44A9-82A6-4DFA8CA1D800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36</a:t>
            </a:fld>
            <a:endParaRPr lang="en-Z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 smtClean="0">
                <a:solidFill>
                  <a:schemeClr val="tx2"/>
                </a:solidFill>
                <a:latin typeface="Souvenir Lt BT" pitchFamily="18" charset="0"/>
                <a:cs typeface="+mn-cs"/>
              </a:rPr>
              <a:t>Put Some Away:</a:t>
            </a:r>
            <a:r>
              <a:rPr lang="en-ZA" dirty="0" smtClean="0">
                <a:solidFill>
                  <a:schemeClr val="tx2"/>
                </a:solidFill>
                <a:latin typeface="Souvenir Lt BT" pitchFamily="18" charset="0"/>
                <a:cs typeface="+mn-cs"/>
              </a:rPr>
              <a:t> Keep</a:t>
            </a:r>
            <a:r>
              <a:rPr lang="en-ZA" baseline="0" dirty="0" smtClean="0">
                <a:solidFill>
                  <a:schemeClr val="tx2"/>
                </a:solidFill>
                <a:latin typeface="Souvenir Lt BT" pitchFamily="18" charset="0"/>
                <a:cs typeface="+mn-cs"/>
              </a:rPr>
              <a:t> some for </a:t>
            </a:r>
            <a:r>
              <a:rPr lang="en-ZA" dirty="0" smtClean="0">
                <a:solidFill>
                  <a:schemeClr val="tx2"/>
                </a:solidFill>
                <a:latin typeface="Souvenir Lt BT" pitchFamily="18" charset="0"/>
                <a:cs typeface="+mn-cs"/>
              </a:rPr>
              <a:t>bigger purchases that you can’t afford right away! It is called delayed gratification!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F6C55CB4-B0E1-44A9-82A6-4DFA8CA1D800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37</a:t>
            </a:fld>
            <a:endParaRPr lang="en-Z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 smtClean="0">
                <a:solidFill>
                  <a:schemeClr val="tx2"/>
                </a:solidFill>
                <a:latin typeface="Souvenir Lt BT" pitchFamily="18" charset="0"/>
                <a:cs typeface="+mn-cs"/>
              </a:rPr>
              <a:t>Save Some:</a:t>
            </a:r>
            <a:r>
              <a:rPr lang="en-ZA" baseline="0" dirty="0" smtClean="0">
                <a:solidFill>
                  <a:schemeClr val="tx2"/>
                </a:solidFill>
                <a:latin typeface="Souvenir Lt BT" pitchFamily="18" charset="0"/>
                <a:cs typeface="+mn-cs"/>
              </a:rPr>
              <a:t> T</a:t>
            </a:r>
            <a:r>
              <a:rPr lang="en-ZA" dirty="0" smtClean="0">
                <a:solidFill>
                  <a:schemeClr val="tx2"/>
                </a:solidFill>
                <a:latin typeface="Souvenir Lt BT" pitchFamily="18" charset="0"/>
                <a:cs typeface="+mn-cs"/>
              </a:rPr>
              <a:t>o live on later!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F6C55CB4-B0E1-44A9-82A6-4DFA8CA1D800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38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 smtClean="0"/>
              <a:t>The</a:t>
            </a:r>
            <a:r>
              <a:rPr lang="en-ZA" b="1" baseline="0" dirty="0" smtClean="0"/>
              <a:t> </a:t>
            </a:r>
            <a:r>
              <a:rPr lang="en-ZA" b="1" dirty="0" smtClean="0"/>
              <a:t>Saver:</a:t>
            </a:r>
            <a:r>
              <a:rPr lang="en-ZA" baseline="0" dirty="0" smtClean="0"/>
              <a:t> For the other, money is something to put away and let it build into a sizeable amount so they can buy something they really want that costs more.</a:t>
            </a:r>
            <a:endParaRPr lang="en-ZA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E92BEEA9-9B7D-44DE-92B5-653D57F176A0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b="1" baseline="0" dirty="0" smtClean="0"/>
              <a:t>Discuss: </a:t>
            </a:r>
            <a:r>
              <a:rPr lang="en-ZA" b="0" baseline="0" dirty="0" smtClean="0"/>
              <a:t>So a</a:t>
            </a:r>
            <a:r>
              <a:rPr lang="en-ZA" baseline="0" dirty="0" smtClean="0"/>
              <a:t>re you a spender or a saver?</a:t>
            </a:r>
            <a:endParaRPr lang="en-ZA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E92BEEA9-9B7D-44DE-92B5-653D57F176A0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1" dirty="0" smtClean="0"/>
              <a:t>Money From the Sky: </a:t>
            </a:r>
            <a:r>
              <a:rPr lang="en-ZA" b="0" dirty="0" smtClean="0"/>
              <a:t>I grew up with a mom who believed that her ship would come in one day and we would be rich</a:t>
            </a:r>
            <a:r>
              <a:rPr lang="en-ZA" b="0" baseline="0" dirty="0" smtClean="0"/>
              <a:t> – she entered all kinds of competitions – </a:t>
            </a:r>
            <a:r>
              <a:rPr lang="en-ZA" b="0" baseline="0" dirty="0" err="1" smtClean="0"/>
              <a:t>Edgars</a:t>
            </a:r>
            <a:r>
              <a:rPr lang="en-ZA" b="0" baseline="0" dirty="0" smtClean="0"/>
              <a:t> use to run a luck draw competition that and a big payout – she never won a cent and we are still waiting for her ship to arrive in the Durban harbour!</a:t>
            </a:r>
            <a:endParaRPr lang="en-Z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491A99BE-CDD7-4F05-8DDF-D123BBFB0ADA}" type="slidenum">
              <a:rPr lang="en-ZA" smtClean="0"/>
              <a:pPr>
                <a:buClr>
                  <a:prstClr val="black"/>
                </a:buClr>
                <a:defRPr/>
              </a:pPr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1" dirty="0" smtClean="0"/>
              <a:t>Luck is not the Answer: </a:t>
            </a:r>
            <a:r>
              <a:rPr lang="en-ZA" b="0" dirty="0" smtClean="0"/>
              <a:t>You can’t live your life hoping that the roll of a dice will bring your wealth.</a:t>
            </a:r>
            <a:r>
              <a:rPr lang="en-ZA" b="0" baseline="0" dirty="0" smtClean="0"/>
              <a:t> </a:t>
            </a:r>
            <a:r>
              <a:rPr lang="en-ZA" b="0" dirty="0" smtClean="0"/>
              <a:t>We play a dice game at home called </a:t>
            </a:r>
            <a:r>
              <a:rPr lang="en-ZA" b="0" dirty="0" err="1" smtClean="0"/>
              <a:t>Farkle</a:t>
            </a:r>
            <a:r>
              <a:rPr lang="en-ZA" b="0" dirty="0" smtClean="0"/>
              <a:t> – and it is all about greed – you will either get</a:t>
            </a:r>
            <a:r>
              <a:rPr lang="en-ZA" b="0" baseline="0" dirty="0" smtClean="0"/>
              <a:t> a lot more points or go bust depending on whether you choose to roll</a:t>
            </a:r>
            <a:r>
              <a:rPr lang="en-ZA" b="0" dirty="0" smtClean="0"/>
              <a:t> again or stick. 95% of the time we end up with a </a:t>
            </a:r>
            <a:r>
              <a:rPr lang="en-ZA" b="0" dirty="0" err="1" smtClean="0"/>
              <a:t>Farkle</a:t>
            </a:r>
            <a:r>
              <a:rPr lang="en-ZA" b="0" dirty="0" smtClean="0"/>
              <a:t> – a bust!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C7B241FF-4C7F-4353-AC41-023A51104ABF}" type="slidenum">
              <a:rPr lang="en-ZA" smtClean="0"/>
              <a:pPr>
                <a:buClr>
                  <a:prstClr val="black"/>
                </a:buClr>
                <a:defRPr/>
              </a:pPr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1" dirty="0" smtClean="0"/>
              <a:t>Lotto is not the Answer: </a:t>
            </a:r>
            <a:r>
              <a:rPr lang="en-ZA" b="0" dirty="0" smtClean="0"/>
              <a:t>It has</a:t>
            </a:r>
            <a:r>
              <a:rPr lang="en-ZA" b="0" baseline="0" dirty="0" smtClean="0"/>
              <a:t> even less odds than playing dice!</a:t>
            </a:r>
            <a:endParaRPr lang="en-Z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prstClr val="black"/>
              </a:buClr>
              <a:defRPr/>
            </a:pPr>
            <a:fld id="{C7B241FF-4C7F-4353-AC41-023A51104ABF}" type="slidenum">
              <a:rPr lang="en-ZA" smtClean="0"/>
              <a:pPr>
                <a:buClr>
                  <a:prstClr val="black"/>
                </a:buClr>
                <a:defRPr/>
              </a:pPr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May Say: 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95000"/>
                    </a:prstClr>
                  </a:outerShdw>
                </a:effectLst>
                <a:latin typeface="Souvenir Lt BT" pitchFamily="18" charset="0"/>
              </a:rPr>
              <a:t>“If I won the Lotto I would never work another day in my life.” </a:t>
            </a:r>
            <a:r>
              <a:rPr lang="en-US" b="0" baseline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95000"/>
                    </a:prstClr>
                  </a:outerShdw>
                </a:effectLst>
                <a:latin typeface="Souvenir Lt BT" pitchFamily="18" charset="0"/>
              </a:rPr>
              <a:t>– Oh yeah?</a:t>
            </a:r>
            <a:endParaRPr lang="en-ZA" b="0" dirty="0" smtClean="0">
              <a:solidFill>
                <a:schemeClr val="tx2"/>
              </a:solidFill>
              <a:latin typeface="Souvenir Lt BT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prstClr val="black"/>
              </a:buClr>
              <a:defRPr/>
            </a:pPr>
            <a:fld id="{83B078CD-4B6A-4CA0-9C5B-0DE1E68678E6}" type="slidenum">
              <a:rPr lang="en-ZA"/>
              <a:pPr>
                <a:spcBef>
                  <a:spcPct val="0"/>
                </a:spcBef>
                <a:buClr>
                  <a:prstClr val="black"/>
                </a:buClr>
                <a:defRPr/>
              </a:pPr>
              <a:t>9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819400"/>
            <a:ext cx="7772400" cy="31242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 sz="3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79F78B-A31B-463D-B3A5-216056767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B1FE5-429F-425A-AB83-FE3DC1077000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61B4C-13AE-40F9-9321-6A1770F6B45E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3058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E6FD5-E2B0-4A9F-B2A3-654DB410AC09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EE4E4-84DD-48F8-98B0-C54A8CF3983B}" type="datetimeFigureOut">
              <a:rPr lang="en-US">
                <a:solidFill>
                  <a:srgbClr val="FFFF00"/>
                </a:solidFill>
              </a:rPr>
              <a:pPr>
                <a:defRPr/>
              </a:pPr>
              <a:t>17/08/05</a:t>
            </a:fld>
            <a:endParaRPr lang="en-ZA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6677-A388-4424-893C-E000FF9ADD95}" type="slidenum">
              <a:rPr lang="en-ZA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fld id="{0CFC1179-A2CB-47C7-B6AC-E683597100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17/08/05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fld id="{43DD9056-83DF-4886-8EBA-21708035621A}" type="slidenum">
              <a:rPr lang="en-ZA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fld id="{0C578C05-A1C8-4447-8F22-70289D7D0C7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4CB0D-BD80-48AA-82C2-8D64E9915F95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78C05-A1C8-4447-8F22-70289D7D0C79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30B41-127A-4F86-A118-5497BA43DAA5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28838"/>
            <a:ext cx="4038600" cy="3967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128838"/>
            <a:ext cx="4038600" cy="3967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C435-F292-46B9-8267-A75A83E0CD07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C6D2B-C623-4A0D-B00C-003A86FFE2DB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A63AB-A678-42FF-9226-26EEC85E706D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9307D-CC5B-4233-965A-29AB0B9132C1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806B-BF1F-4D6E-A450-A9FC3D767AE5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14751-B239-43FE-9DFE-5E329973F30A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28838"/>
            <a:ext cx="82296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  <a:ea typeface="+mn-ea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00"/>
              </a:solidFill>
              <a:ea typeface="+mn-ea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99FD340-5A08-427F-A1C6-9DF6ACBB3A0F}" type="slidenum">
              <a:rPr lang="en-US" altLang="en-US">
                <a:solidFill>
                  <a:srgbClr val="FFFF00"/>
                </a:solidFill>
                <a:ea typeface="+mn-ea"/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ooseprint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ooseprint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ooseprint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ooseprint" pitchFamily="2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ooseprint" pitchFamily="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ooseprint" pitchFamily="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ooseprint" pitchFamily="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ooseprin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buChar char="O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buChar char="O"/>
        <a:defRPr sz="32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buChar char="O"/>
        <a:defRPr sz="28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buChar char="O"/>
        <a:defRPr sz="2800" i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buChar char="O"/>
        <a:defRPr sz="2800" i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buChar char="O"/>
        <a:defRPr sz="2800" i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buChar char="O"/>
        <a:defRPr sz="2800" i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buChar char="O"/>
        <a:defRPr sz="2800" i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buChar char="O"/>
        <a:defRPr sz="2800" i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buClr>
                <a:prstClr val="black"/>
              </a:buClr>
              <a:defRPr/>
            </a:pPr>
            <a:fld id="{5314BA88-F4D9-4DBE-AF77-F90C0C8951B1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buClr>
                  <a:prstClr val="black"/>
                </a:buClr>
                <a:defRPr/>
              </a:pPr>
              <a:t>17/08/05</a:t>
            </a:fld>
            <a:endParaRPr lang="en-ZA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buClr>
                <a:prstClr val="black"/>
              </a:buClr>
              <a:defRPr/>
            </a:pPr>
            <a:endParaRPr lang="en-ZA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buClr>
                <a:prstClr val="black"/>
              </a:buClr>
              <a:defRPr/>
            </a:pPr>
            <a:fld id="{C71386CF-A9B2-4FF8-9393-A61FB6229FE1}" type="slidenum">
              <a:rPr lang="en-ZA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buClr>
                  <a:prstClr val="black"/>
                </a:buClr>
                <a:defRPr/>
              </a:pPr>
              <a:t>‹#›</a:t>
            </a:fld>
            <a:endParaRPr lang="en-ZA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latin typeface="Times New Roman"/>
              <a:ea typeface="+mn-ea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latin typeface="Times New Roman"/>
              <a:ea typeface="+mn-ea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FBBB7012-82CE-4F64-8CFC-4F1C22E112F4}" type="slidenum">
              <a:rPr lang="en-US">
                <a:latin typeface="Times New Roman"/>
                <a:ea typeface="+mn-ea"/>
              </a:rPr>
              <a:pPr>
                <a:defRPr/>
              </a:pPr>
              <a:t>‹#›</a:t>
            </a:fld>
            <a:endParaRPr lang="en-US">
              <a:latin typeface="Times New Roman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Beach">
  <a:themeElements>
    <a:clrScheme name="Beach 1">
      <a:dk1>
        <a:srgbClr val="003366"/>
      </a:dk1>
      <a:lt1>
        <a:srgbClr val="FFFF00"/>
      </a:lt1>
      <a:dk2>
        <a:srgbClr val="0099CC"/>
      </a:dk2>
      <a:lt2>
        <a:srgbClr val="FFFF00"/>
      </a:lt2>
      <a:accent1>
        <a:srgbClr val="33CCFF"/>
      </a:accent1>
      <a:accent2>
        <a:srgbClr val="003366"/>
      </a:accent2>
      <a:accent3>
        <a:srgbClr val="AACAE2"/>
      </a:accent3>
      <a:accent4>
        <a:srgbClr val="DADA00"/>
      </a:accent4>
      <a:accent5>
        <a:srgbClr val="ADE2FF"/>
      </a:accent5>
      <a:accent6>
        <a:srgbClr val="002D5C"/>
      </a:accent6>
      <a:hlink>
        <a:srgbClr val="0066FF"/>
      </a:hlink>
      <a:folHlink>
        <a:srgbClr val="33CCCC"/>
      </a:folHlink>
    </a:clrScheme>
    <a:fontScheme name="Beach">
      <a:majorFont>
        <a:latin typeface="Looseprint"/>
        <a:ea typeface=""/>
        <a:cs typeface=""/>
      </a:majorFont>
      <a:minorFont>
        <a:latin typeface="Loose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3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Monotype Sorts" pitchFamily="2" charset="2"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3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Monotype Sorts" pitchFamily="2" charset="2"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ch 1">
        <a:dk1>
          <a:srgbClr val="003366"/>
        </a:dk1>
        <a:lt1>
          <a:srgbClr val="FFFF00"/>
        </a:lt1>
        <a:dk2>
          <a:srgbClr val="0099CC"/>
        </a:dk2>
        <a:lt2>
          <a:srgbClr val="FFFF00"/>
        </a:lt2>
        <a:accent1>
          <a:srgbClr val="33CCFF"/>
        </a:accent1>
        <a:accent2>
          <a:srgbClr val="003366"/>
        </a:accent2>
        <a:accent3>
          <a:srgbClr val="AACAE2"/>
        </a:accent3>
        <a:accent4>
          <a:srgbClr val="DADA00"/>
        </a:accent4>
        <a:accent5>
          <a:srgbClr val="ADE2FF"/>
        </a:accent5>
        <a:accent6>
          <a:srgbClr val="002D5C"/>
        </a:accent6>
        <a:hlink>
          <a:srgbClr val="0066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Designs\Beach.pot</Template>
  <TotalTime>1726</TotalTime>
  <Words>1096</Words>
  <Application>Microsoft Macintosh PowerPoint</Application>
  <PresentationFormat>On-screen Show (4:3)</PresentationFormat>
  <Paragraphs>78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1_Beach</vt:lpstr>
      <vt:lpstr>4_Office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Baptist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Spiritually</dc:title>
  <dc:creator>Mark Tittley</dc:creator>
  <dc:description>Template Design from_x000d_Digital Artware™ vol. 1_x000d_©1998 Vicious Fishes Software™</dc:description>
  <cp:lastModifiedBy>Mark Tittley</cp:lastModifiedBy>
  <cp:revision>184</cp:revision>
  <dcterms:created xsi:type="dcterms:W3CDTF">2000-06-05T10:17:17Z</dcterms:created>
  <dcterms:modified xsi:type="dcterms:W3CDTF">2017-08-05T16:08:01Z</dcterms:modified>
</cp:coreProperties>
</file>