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6" r:id="rId2"/>
    <p:sldId id="277" r:id="rId3"/>
    <p:sldId id="287" r:id="rId4"/>
    <p:sldId id="288" r:id="rId5"/>
    <p:sldId id="286" r:id="rId6"/>
    <p:sldId id="289" r:id="rId7"/>
    <p:sldId id="278" r:id="rId8"/>
    <p:sldId id="290" r:id="rId9"/>
    <p:sldId id="281" r:id="rId10"/>
    <p:sldId id="293" r:id="rId11"/>
    <p:sldId id="294" r:id="rId12"/>
    <p:sldId id="291" r:id="rId13"/>
    <p:sldId id="292" r:id="rId14"/>
    <p:sldId id="282" r:id="rId15"/>
    <p:sldId id="297" r:id="rId16"/>
    <p:sldId id="298" r:id="rId17"/>
    <p:sldId id="283" r:id="rId18"/>
    <p:sldId id="299" r:id="rId19"/>
    <p:sldId id="300" r:id="rId20"/>
    <p:sldId id="301" r:id="rId21"/>
    <p:sldId id="302" r:id="rId22"/>
    <p:sldId id="284" r:id="rId23"/>
    <p:sldId id="303" r:id="rId24"/>
    <p:sldId id="304" r:id="rId25"/>
    <p:sldId id="285" r:id="rId26"/>
    <p:sldId id="305" r:id="rId27"/>
    <p:sldId id="279" r:id="rId28"/>
    <p:sldId id="280" r:id="rId29"/>
    <p:sldId id="306" r:id="rId30"/>
    <p:sldId id="309" r:id="rId31"/>
    <p:sldId id="311" r:id="rId32"/>
    <p:sldId id="312" r:id="rId33"/>
    <p:sldId id="310" r:id="rId34"/>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charset="0"/>
        <a:ea typeface="ヒラギノ角ゴ Pro W3" charset="0"/>
        <a:cs typeface="ヒラギノ角ゴ Pro W3" charset="0"/>
      </a:defRPr>
    </a:lvl1pPr>
    <a:lvl2pPr marL="457200" algn="l" rtl="0" fontAlgn="base">
      <a:spcBef>
        <a:spcPct val="0"/>
      </a:spcBef>
      <a:spcAft>
        <a:spcPct val="0"/>
      </a:spcAft>
      <a:defRPr sz="2400" b="1" kern="1200">
        <a:solidFill>
          <a:schemeClr val="tx1"/>
        </a:solidFill>
        <a:latin typeface="Times New Roman" charset="0"/>
        <a:ea typeface="ヒラギノ角ゴ Pro W3" charset="0"/>
        <a:cs typeface="ヒラギノ角ゴ Pro W3" charset="0"/>
      </a:defRPr>
    </a:lvl2pPr>
    <a:lvl3pPr marL="914400" algn="l" rtl="0" fontAlgn="base">
      <a:spcBef>
        <a:spcPct val="0"/>
      </a:spcBef>
      <a:spcAft>
        <a:spcPct val="0"/>
      </a:spcAft>
      <a:defRPr sz="2400" b="1" kern="1200">
        <a:solidFill>
          <a:schemeClr val="tx1"/>
        </a:solidFill>
        <a:latin typeface="Times New Roman" charset="0"/>
        <a:ea typeface="ヒラギノ角ゴ Pro W3" charset="0"/>
        <a:cs typeface="ヒラギノ角ゴ Pro W3" charset="0"/>
      </a:defRPr>
    </a:lvl3pPr>
    <a:lvl4pPr marL="1371600" algn="l" rtl="0" fontAlgn="base">
      <a:spcBef>
        <a:spcPct val="0"/>
      </a:spcBef>
      <a:spcAft>
        <a:spcPct val="0"/>
      </a:spcAft>
      <a:defRPr sz="2400" b="1" kern="1200">
        <a:solidFill>
          <a:schemeClr val="tx1"/>
        </a:solidFill>
        <a:latin typeface="Times New Roman" charset="0"/>
        <a:ea typeface="ヒラギノ角ゴ Pro W3" charset="0"/>
        <a:cs typeface="ヒラギノ角ゴ Pro W3" charset="0"/>
      </a:defRPr>
    </a:lvl4pPr>
    <a:lvl5pPr marL="1828800" algn="l" rtl="0" fontAlgn="base">
      <a:spcBef>
        <a:spcPct val="0"/>
      </a:spcBef>
      <a:spcAft>
        <a:spcPct val="0"/>
      </a:spcAft>
      <a:defRPr sz="2400" b="1" kern="1200">
        <a:solidFill>
          <a:schemeClr val="tx1"/>
        </a:solidFill>
        <a:latin typeface="Times New Roman" charset="0"/>
        <a:ea typeface="ヒラギノ角ゴ Pro W3" charset="0"/>
        <a:cs typeface="ヒラギノ角ゴ Pro W3" charset="0"/>
      </a:defRPr>
    </a:lvl5pPr>
    <a:lvl6pPr marL="2286000" algn="l" defTabSz="457200" rtl="0" eaLnBrk="1" latinLnBrk="0" hangingPunct="1">
      <a:defRPr sz="2400" b="1" kern="1200">
        <a:solidFill>
          <a:schemeClr val="tx1"/>
        </a:solidFill>
        <a:latin typeface="Times New Roman" charset="0"/>
        <a:ea typeface="ヒラギノ角ゴ Pro W3" charset="0"/>
        <a:cs typeface="ヒラギノ角ゴ Pro W3" charset="0"/>
      </a:defRPr>
    </a:lvl6pPr>
    <a:lvl7pPr marL="2743200" algn="l" defTabSz="457200" rtl="0" eaLnBrk="1" latinLnBrk="0" hangingPunct="1">
      <a:defRPr sz="2400" b="1" kern="1200">
        <a:solidFill>
          <a:schemeClr val="tx1"/>
        </a:solidFill>
        <a:latin typeface="Times New Roman" charset="0"/>
        <a:ea typeface="ヒラギノ角ゴ Pro W3" charset="0"/>
        <a:cs typeface="ヒラギノ角ゴ Pro W3" charset="0"/>
      </a:defRPr>
    </a:lvl7pPr>
    <a:lvl8pPr marL="3200400" algn="l" defTabSz="457200" rtl="0" eaLnBrk="1" latinLnBrk="0" hangingPunct="1">
      <a:defRPr sz="2400" b="1" kern="1200">
        <a:solidFill>
          <a:schemeClr val="tx1"/>
        </a:solidFill>
        <a:latin typeface="Times New Roman" charset="0"/>
        <a:ea typeface="ヒラギノ角ゴ Pro W3" charset="0"/>
        <a:cs typeface="ヒラギノ角ゴ Pro W3" charset="0"/>
      </a:defRPr>
    </a:lvl8pPr>
    <a:lvl9pPr marL="3657600" algn="l" defTabSz="457200" rtl="0" eaLnBrk="1" latinLnBrk="0" hangingPunct="1">
      <a:defRPr sz="2400" b="1" kern="1200">
        <a:solidFill>
          <a:schemeClr val="tx1"/>
        </a:solidFill>
        <a:latin typeface="Times New Roman"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6E3EDC-82D2-7743-BC02-B9A28C18EDEC}" type="slidenum">
              <a:rPr lang="en-US"/>
              <a:pPr>
                <a:defRPr/>
              </a:pPr>
              <a:t>‹#›</a:t>
            </a:fld>
            <a:endParaRPr lang="en-US"/>
          </a:p>
        </p:txBody>
      </p:sp>
    </p:spTree>
    <p:extLst>
      <p:ext uri="{BB962C8B-B14F-4D97-AF65-F5344CB8AC3E}">
        <p14:creationId xmlns:p14="http://schemas.microsoft.com/office/powerpoint/2010/main" val="85900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FCD638-B97B-424E-95DB-742D4DFD44A4}" type="slidenum">
              <a:rPr lang="en-US"/>
              <a:pPr>
                <a:defRPr/>
              </a:pPr>
              <a:t>‹#›</a:t>
            </a:fld>
            <a:endParaRPr lang="en-US"/>
          </a:p>
        </p:txBody>
      </p:sp>
    </p:spTree>
    <p:extLst>
      <p:ext uri="{BB962C8B-B14F-4D97-AF65-F5344CB8AC3E}">
        <p14:creationId xmlns:p14="http://schemas.microsoft.com/office/powerpoint/2010/main" val="365330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9895D5-97B0-9B4C-83DC-9BFEBAC0A054}" type="slidenum">
              <a:rPr lang="en-US"/>
              <a:pPr>
                <a:defRPr/>
              </a:pPr>
              <a:t>‹#›</a:t>
            </a:fld>
            <a:endParaRPr lang="en-US"/>
          </a:p>
        </p:txBody>
      </p:sp>
    </p:spTree>
    <p:extLst>
      <p:ext uri="{BB962C8B-B14F-4D97-AF65-F5344CB8AC3E}">
        <p14:creationId xmlns:p14="http://schemas.microsoft.com/office/powerpoint/2010/main" val="178400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276CBB-103B-544F-94C9-6E1376E820DB}" type="slidenum">
              <a:rPr lang="en-US"/>
              <a:pPr>
                <a:defRPr/>
              </a:pPr>
              <a:t>‹#›</a:t>
            </a:fld>
            <a:endParaRPr lang="en-US"/>
          </a:p>
        </p:txBody>
      </p:sp>
    </p:spTree>
    <p:extLst>
      <p:ext uri="{BB962C8B-B14F-4D97-AF65-F5344CB8AC3E}">
        <p14:creationId xmlns:p14="http://schemas.microsoft.com/office/powerpoint/2010/main" val="158839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B6B432-1A2D-7C4A-A329-438338EA4293}" type="slidenum">
              <a:rPr lang="en-US"/>
              <a:pPr>
                <a:defRPr/>
              </a:pPr>
              <a:t>‹#›</a:t>
            </a:fld>
            <a:endParaRPr lang="en-US"/>
          </a:p>
        </p:txBody>
      </p:sp>
    </p:spTree>
    <p:extLst>
      <p:ext uri="{BB962C8B-B14F-4D97-AF65-F5344CB8AC3E}">
        <p14:creationId xmlns:p14="http://schemas.microsoft.com/office/powerpoint/2010/main" val="416248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E93F3A-DFC3-6348-AC2D-64E9BD63683D}" type="slidenum">
              <a:rPr lang="en-US"/>
              <a:pPr>
                <a:defRPr/>
              </a:pPr>
              <a:t>‹#›</a:t>
            </a:fld>
            <a:endParaRPr lang="en-US"/>
          </a:p>
        </p:txBody>
      </p:sp>
    </p:spTree>
    <p:extLst>
      <p:ext uri="{BB962C8B-B14F-4D97-AF65-F5344CB8AC3E}">
        <p14:creationId xmlns:p14="http://schemas.microsoft.com/office/powerpoint/2010/main" val="348854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122C74-511E-7044-9EA4-977D1521BD94}" type="slidenum">
              <a:rPr lang="en-US"/>
              <a:pPr>
                <a:defRPr/>
              </a:pPr>
              <a:t>‹#›</a:t>
            </a:fld>
            <a:endParaRPr lang="en-US"/>
          </a:p>
        </p:txBody>
      </p:sp>
    </p:spTree>
    <p:extLst>
      <p:ext uri="{BB962C8B-B14F-4D97-AF65-F5344CB8AC3E}">
        <p14:creationId xmlns:p14="http://schemas.microsoft.com/office/powerpoint/2010/main" val="104801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CC088B-3191-4A4A-BD54-1E0E2DD3E802}" type="slidenum">
              <a:rPr lang="en-US"/>
              <a:pPr>
                <a:defRPr/>
              </a:pPr>
              <a:t>‹#›</a:t>
            </a:fld>
            <a:endParaRPr lang="en-US"/>
          </a:p>
        </p:txBody>
      </p:sp>
    </p:spTree>
    <p:extLst>
      <p:ext uri="{BB962C8B-B14F-4D97-AF65-F5344CB8AC3E}">
        <p14:creationId xmlns:p14="http://schemas.microsoft.com/office/powerpoint/2010/main" val="257009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1FE6D3-ED60-9343-B61D-374DE7DDD4F9}" type="slidenum">
              <a:rPr lang="en-US"/>
              <a:pPr>
                <a:defRPr/>
              </a:pPr>
              <a:t>‹#›</a:t>
            </a:fld>
            <a:endParaRPr lang="en-US"/>
          </a:p>
        </p:txBody>
      </p:sp>
    </p:spTree>
    <p:extLst>
      <p:ext uri="{BB962C8B-B14F-4D97-AF65-F5344CB8AC3E}">
        <p14:creationId xmlns:p14="http://schemas.microsoft.com/office/powerpoint/2010/main" val="277976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6BEE25-D22D-A846-9D32-18081F5F718B}" type="slidenum">
              <a:rPr lang="en-US"/>
              <a:pPr>
                <a:defRPr/>
              </a:pPr>
              <a:t>‹#›</a:t>
            </a:fld>
            <a:endParaRPr lang="en-US"/>
          </a:p>
        </p:txBody>
      </p:sp>
    </p:spTree>
    <p:extLst>
      <p:ext uri="{BB962C8B-B14F-4D97-AF65-F5344CB8AC3E}">
        <p14:creationId xmlns:p14="http://schemas.microsoft.com/office/powerpoint/2010/main" val="255874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1AE93A-0A97-7046-9016-D39011813C30}" type="slidenum">
              <a:rPr lang="en-US"/>
              <a:pPr>
                <a:defRPr/>
              </a:pPr>
              <a:t>‹#›</a:t>
            </a:fld>
            <a:endParaRPr lang="en-US"/>
          </a:p>
        </p:txBody>
      </p:sp>
    </p:spTree>
    <p:extLst>
      <p:ext uri="{BB962C8B-B14F-4D97-AF65-F5344CB8AC3E}">
        <p14:creationId xmlns:p14="http://schemas.microsoft.com/office/powerpoint/2010/main" val="14516676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smtClean="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smtClean="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smtClean="0">
                <a:cs typeface="+mn-cs"/>
              </a:defRPr>
            </a:lvl1pPr>
          </a:lstStyle>
          <a:p>
            <a:pPr>
              <a:defRPr/>
            </a:pPr>
            <a:fld id="{B3E0B0D4-65CD-3444-AC58-A2C55AA120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rgbClr val="FFFF00"/>
          </a:solidFill>
          <a:latin typeface="+mj-lt"/>
          <a:ea typeface="+mj-ea"/>
          <a:cs typeface="ヒラギノ角ゴ Pro W3" charset="0"/>
        </a:defRPr>
      </a:lvl1pPr>
      <a:lvl2pPr algn="ctr" rtl="0" eaLnBrk="0" fontAlgn="base" hangingPunct="0">
        <a:spcBef>
          <a:spcPct val="0"/>
        </a:spcBef>
        <a:spcAft>
          <a:spcPct val="0"/>
        </a:spcAft>
        <a:defRPr sz="4400" b="1">
          <a:solidFill>
            <a:srgbClr val="FFFF00"/>
          </a:solidFill>
          <a:latin typeface="Tempus Sans ITC" charset="0"/>
          <a:ea typeface="ヒラギノ角ゴ Pro W3" charset="0"/>
          <a:cs typeface="ヒラギノ角ゴ Pro W3" charset="0"/>
        </a:defRPr>
      </a:lvl2pPr>
      <a:lvl3pPr algn="ctr" rtl="0" eaLnBrk="0" fontAlgn="base" hangingPunct="0">
        <a:spcBef>
          <a:spcPct val="0"/>
        </a:spcBef>
        <a:spcAft>
          <a:spcPct val="0"/>
        </a:spcAft>
        <a:defRPr sz="4400" b="1">
          <a:solidFill>
            <a:srgbClr val="FFFF00"/>
          </a:solidFill>
          <a:latin typeface="Tempus Sans ITC" charset="0"/>
          <a:ea typeface="ヒラギノ角ゴ Pro W3" charset="0"/>
          <a:cs typeface="ヒラギノ角ゴ Pro W3" charset="0"/>
        </a:defRPr>
      </a:lvl3pPr>
      <a:lvl4pPr algn="ctr" rtl="0" eaLnBrk="0" fontAlgn="base" hangingPunct="0">
        <a:spcBef>
          <a:spcPct val="0"/>
        </a:spcBef>
        <a:spcAft>
          <a:spcPct val="0"/>
        </a:spcAft>
        <a:defRPr sz="4400" b="1">
          <a:solidFill>
            <a:srgbClr val="FFFF00"/>
          </a:solidFill>
          <a:latin typeface="Tempus Sans ITC" charset="0"/>
          <a:ea typeface="ヒラギノ角ゴ Pro W3" charset="0"/>
          <a:cs typeface="ヒラギノ角ゴ Pro W3" charset="0"/>
        </a:defRPr>
      </a:lvl4pPr>
      <a:lvl5pPr algn="ctr" rtl="0" eaLnBrk="0" fontAlgn="base" hangingPunct="0">
        <a:spcBef>
          <a:spcPct val="0"/>
        </a:spcBef>
        <a:spcAft>
          <a:spcPct val="0"/>
        </a:spcAft>
        <a:defRPr sz="4400" b="1">
          <a:solidFill>
            <a:srgbClr val="FFFF00"/>
          </a:solidFill>
          <a:latin typeface="Tempus Sans ITC" charset="0"/>
          <a:ea typeface="ヒラギノ角ゴ Pro W3" charset="0"/>
          <a:cs typeface="ヒラギノ角ゴ Pro W3" charset="0"/>
        </a:defRPr>
      </a:lvl5pPr>
      <a:lvl6pPr marL="457200" algn="ctr" rtl="0" fontAlgn="base">
        <a:spcBef>
          <a:spcPct val="0"/>
        </a:spcBef>
        <a:spcAft>
          <a:spcPct val="0"/>
        </a:spcAft>
        <a:defRPr sz="4400" b="1">
          <a:solidFill>
            <a:srgbClr val="FFFF00"/>
          </a:solidFill>
          <a:latin typeface="Tempus Sans ITC" charset="0"/>
          <a:ea typeface="ヒラギノ角ゴ Pro W3" charset="0"/>
        </a:defRPr>
      </a:lvl6pPr>
      <a:lvl7pPr marL="914400" algn="ctr" rtl="0" fontAlgn="base">
        <a:spcBef>
          <a:spcPct val="0"/>
        </a:spcBef>
        <a:spcAft>
          <a:spcPct val="0"/>
        </a:spcAft>
        <a:defRPr sz="4400" b="1">
          <a:solidFill>
            <a:srgbClr val="FFFF00"/>
          </a:solidFill>
          <a:latin typeface="Tempus Sans ITC" charset="0"/>
          <a:ea typeface="ヒラギノ角ゴ Pro W3" charset="0"/>
        </a:defRPr>
      </a:lvl7pPr>
      <a:lvl8pPr marL="1371600" algn="ctr" rtl="0" fontAlgn="base">
        <a:spcBef>
          <a:spcPct val="0"/>
        </a:spcBef>
        <a:spcAft>
          <a:spcPct val="0"/>
        </a:spcAft>
        <a:defRPr sz="4400" b="1">
          <a:solidFill>
            <a:srgbClr val="FFFF00"/>
          </a:solidFill>
          <a:latin typeface="Tempus Sans ITC" charset="0"/>
          <a:ea typeface="ヒラギノ角ゴ Pro W3" charset="0"/>
        </a:defRPr>
      </a:lvl8pPr>
      <a:lvl9pPr marL="1828800" algn="ctr" rtl="0" fontAlgn="base">
        <a:spcBef>
          <a:spcPct val="0"/>
        </a:spcBef>
        <a:spcAft>
          <a:spcPct val="0"/>
        </a:spcAft>
        <a:defRPr sz="4400" b="1">
          <a:solidFill>
            <a:srgbClr val="FFFF00"/>
          </a:solidFill>
          <a:latin typeface="Tempus Sans ITC" charset="0"/>
          <a:ea typeface="ヒラギノ角ゴ Pro W3" charset="0"/>
        </a:defRPr>
      </a:lvl9pPr>
    </p:titleStyle>
    <p:bodyStyle>
      <a:lvl1pPr marL="342900" indent="-342900" algn="l" rtl="0" eaLnBrk="0" fontAlgn="base" hangingPunct="0">
        <a:spcBef>
          <a:spcPct val="20000"/>
        </a:spcBef>
        <a:spcAft>
          <a:spcPct val="0"/>
        </a:spcAft>
        <a:buChar char="•"/>
        <a:defRPr sz="3200" b="1">
          <a:solidFill>
            <a:srgbClr val="FFFF00"/>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b="1">
          <a:solidFill>
            <a:srgbClr val="FFFF00"/>
          </a:solidFill>
          <a:latin typeface="+mn-lt"/>
          <a:ea typeface="+mn-ea"/>
        </a:defRPr>
      </a:lvl2pPr>
      <a:lvl3pPr marL="1143000" indent="-228600" algn="l" rtl="0" eaLnBrk="0" fontAlgn="base" hangingPunct="0">
        <a:spcBef>
          <a:spcPct val="20000"/>
        </a:spcBef>
        <a:spcAft>
          <a:spcPct val="0"/>
        </a:spcAft>
        <a:buChar char="•"/>
        <a:defRPr sz="2400" b="1">
          <a:solidFill>
            <a:srgbClr val="FFFF00"/>
          </a:solidFill>
          <a:latin typeface="+mn-lt"/>
          <a:ea typeface="+mn-ea"/>
        </a:defRPr>
      </a:lvl3pPr>
      <a:lvl4pPr marL="1600200" indent="-228600" algn="l" rtl="0" eaLnBrk="0" fontAlgn="base" hangingPunct="0">
        <a:spcBef>
          <a:spcPct val="20000"/>
        </a:spcBef>
        <a:spcAft>
          <a:spcPct val="0"/>
        </a:spcAft>
        <a:buChar char="–"/>
        <a:defRPr sz="2000" b="1">
          <a:solidFill>
            <a:srgbClr val="FFFF00"/>
          </a:solidFill>
          <a:latin typeface="+mn-lt"/>
          <a:ea typeface="+mn-ea"/>
        </a:defRPr>
      </a:lvl4pPr>
      <a:lvl5pPr marL="2057400" indent="-228600" algn="l" rtl="0" eaLnBrk="0" fontAlgn="base" hangingPunct="0">
        <a:spcBef>
          <a:spcPct val="20000"/>
        </a:spcBef>
        <a:spcAft>
          <a:spcPct val="0"/>
        </a:spcAft>
        <a:buChar char="»"/>
        <a:defRPr sz="2000" b="1">
          <a:solidFill>
            <a:srgbClr val="FFFF00"/>
          </a:solidFill>
          <a:latin typeface="+mn-lt"/>
          <a:ea typeface="+mn-ea"/>
        </a:defRPr>
      </a:lvl5pPr>
      <a:lvl6pPr marL="2514600" indent="-228600" algn="l" rtl="0" fontAlgn="base">
        <a:spcBef>
          <a:spcPct val="20000"/>
        </a:spcBef>
        <a:spcAft>
          <a:spcPct val="0"/>
        </a:spcAft>
        <a:buChar char="»"/>
        <a:defRPr sz="2000" b="1">
          <a:solidFill>
            <a:srgbClr val="FFFF00"/>
          </a:solidFill>
          <a:latin typeface="+mn-lt"/>
          <a:ea typeface="+mn-ea"/>
        </a:defRPr>
      </a:lvl6pPr>
      <a:lvl7pPr marL="2971800" indent="-228600" algn="l" rtl="0" fontAlgn="base">
        <a:spcBef>
          <a:spcPct val="20000"/>
        </a:spcBef>
        <a:spcAft>
          <a:spcPct val="0"/>
        </a:spcAft>
        <a:buChar char="»"/>
        <a:defRPr sz="2000" b="1">
          <a:solidFill>
            <a:srgbClr val="FFFF00"/>
          </a:solidFill>
          <a:latin typeface="+mn-lt"/>
          <a:ea typeface="+mn-ea"/>
        </a:defRPr>
      </a:lvl7pPr>
      <a:lvl8pPr marL="3429000" indent="-228600" algn="l" rtl="0" fontAlgn="base">
        <a:spcBef>
          <a:spcPct val="20000"/>
        </a:spcBef>
        <a:spcAft>
          <a:spcPct val="0"/>
        </a:spcAft>
        <a:buChar char="»"/>
        <a:defRPr sz="2000" b="1">
          <a:solidFill>
            <a:srgbClr val="FFFF00"/>
          </a:solidFill>
          <a:latin typeface="+mn-lt"/>
          <a:ea typeface="+mn-ea"/>
        </a:defRPr>
      </a:lvl8pPr>
      <a:lvl9pPr marL="3886200" indent="-228600" algn="l" rtl="0" fontAlgn="base">
        <a:spcBef>
          <a:spcPct val="20000"/>
        </a:spcBef>
        <a:spcAft>
          <a:spcPct val="0"/>
        </a:spcAft>
        <a:buChar char="»"/>
        <a:defRPr sz="2000" b="1">
          <a:solidFill>
            <a:srgbClr val="FFFF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ctrTitle"/>
          </p:nvPr>
        </p:nvSpPr>
        <p:spPr>
          <a:xfrm>
            <a:off x="685800" y="5199063"/>
            <a:ext cx="7772400" cy="1470025"/>
          </a:xfrm>
        </p:spPr>
        <p:txBody>
          <a:bodyPr/>
          <a:lstStyle/>
          <a:p>
            <a:pPr eaLnBrk="1" hangingPunct="1">
              <a:defRPr/>
            </a:pPr>
            <a:r>
              <a:rPr lang="en-ZA" smtClean="0">
                <a:cs typeface="+mj-cs"/>
              </a:rPr>
              <a:t>Moving in the Prophetic</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5" name="Picture 2" descr="unusualday"/>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title"/>
          </p:nvPr>
        </p:nvSpPr>
        <p:spPr>
          <a:xfrm>
            <a:off x="0" y="188913"/>
            <a:ext cx="9144000" cy="1143000"/>
          </a:xfrm>
        </p:spPr>
        <p:txBody>
          <a:bodyPr/>
          <a:lstStyle/>
          <a:p>
            <a:pPr eaLnBrk="1" hangingPunct="1">
              <a:defRPr/>
            </a:pPr>
            <a:r>
              <a:rPr lang="en-US" sz="4000" smtClean="0">
                <a:cs typeface="+mj-cs"/>
              </a:rPr>
              <a:t>Requirements for Moving Prophetically</a:t>
            </a:r>
          </a:p>
        </p:txBody>
      </p:sp>
      <p:sp>
        <p:nvSpPr>
          <p:cNvPr id="49156" name="Rectangle 4"/>
          <p:cNvSpPr>
            <a:spLocks noGrp="1" noChangeArrowheads="1"/>
          </p:cNvSpPr>
          <p:nvPr>
            <p:ph type="body" idx="1"/>
          </p:nvPr>
        </p:nvSpPr>
        <p:spPr>
          <a:xfrm>
            <a:off x="325438" y="5013325"/>
            <a:ext cx="8207375" cy="1655763"/>
          </a:xfrm>
        </p:spPr>
        <p:txBody>
          <a:bodyPr/>
          <a:lstStyle/>
          <a:p>
            <a:pPr eaLnBrk="1" hangingPunct="1">
              <a:lnSpc>
                <a:spcPct val="90000"/>
              </a:lnSpc>
              <a:buFontTx/>
              <a:buNone/>
              <a:defRPr/>
            </a:pPr>
            <a:r>
              <a:rPr lang="en-US" smtClean="0">
                <a:solidFill>
                  <a:srgbClr val="66FF33"/>
                </a:solidFill>
                <a:cs typeface="+mn-cs"/>
              </a:rPr>
              <a:t>2. Walking Close to God</a:t>
            </a:r>
          </a:p>
          <a:p>
            <a:pPr eaLnBrk="1" hangingPunct="1">
              <a:lnSpc>
                <a:spcPct val="90000"/>
              </a:lnSpc>
              <a:buFontTx/>
              <a:buNone/>
              <a:defRPr/>
            </a:pPr>
            <a:r>
              <a:rPr lang="en-US" smtClean="0">
                <a:cs typeface="+mn-cs"/>
              </a:rPr>
              <a:t>God reveals insights to prophets</a:t>
            </a:r>
          </a:p>
          <a:p>
            <a:pPr eaLnBrk="1" hangingPunct="1">
              <a:lnSpc>
                <a:spcPct val="90000"/>
              </a:lnSpc>
              <a:buFontTx/>
              <a:buNone/>
              <a:defRPr/>
            </a:pPr>
            <a:r>
              <a:rPr lang="en-US" smtClean="0">
                <a:cs typeface="+mn-cs"/>
              </a:rPr>
              <a:t>Amos 3:7</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9" name="Picture 2" descr="unusualday"/>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body" idx="1"/>
          </p:nvPr>
        </p:nvSpPr>
        <p:spPr>
          <a:xfrm>
            <a:off x="296863" y="4870450"/>
            <a:ext cx="8235950" cy="1511300"/>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buFontTx/>
              <a:buNone/>
              <a:defRPr/>
            </a:pPr>
            <a:r>
              <a:rPr lang="en-US" smtClean="0">
                <a:solidFill>
                  <a:srgbClr val="66FF33"/>
                </a:solidFill>
                <a:cs typeface="+mn-cs"/>
              </a:rPr>
              <a:t>3. Fearing God</a:t>
            </a:r>
          </a:p>
          <a:p>
            <a:pPr eaLnBrk="1" hangingPunct="1">
              <a:buFontTx/>
              <a:buNone/>
              <a:defRPr/>
            </a:pPr>
            <a:r>
              <a:rPr lang="en-US" smtClean="0">
                <a:cs typeface="+mn-cs"/>
              </a:rPr>
              <a:t>We must respect God and his Word </a:t>
            </a:r>
          </a:p>
          <a:p>
            <a:pPr eaLnBrk="1" hangingPunct="1">
              <a:buFontTx/>
              <a:buNone/>
              <a:defRPr/>
            </a:pPr>
            <a:r>
              <a:rPr lang="en-US" smtClean="0">
                <a:cs typeface="+mn-cs"/>
              </a:rPr>
              <a:t>Psalm 25:14</a:t>
            </a:r>
          </a:p>
        </p:txBody>
      </p:sp>
      <p:sp>
        <p:nvSpPr>
          <p:cNvPr id="50180" name="Rectangle 4"/>
          <p:cNvSpPr>
            <a:spLocks noGrp="1" noChangeArrowheads="1"/>
          </p:cNvSpPr>
          <p:nvPr>
            <p:ph type="title"/>
          </p:nvPr>
        </p:nvSpPr>
        <p:spPr>
          <a:xfrm>
            <a:off x="0" y="188913"/>
            <a:ext cx="9144000" cy="1143000"/>
          </a:xfrm>
        </p:spPr>
        <p:txBody>
          <a:bodyPr/>
          <a:lstStyle/>
          <a:p>
            <a:pPr eaLnBrk="1" hangingPunct="1">
              <a:defRPr/>
            </a:pPr>
            <a:r>
              <a:rPr lang="en-US" sz="4000" smtClean="0">
                <a:cs typeface="+mj-cs"/>
              </a:rPr>
              <a:t>Requirements for Moving Prophetically</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2" descr="unusualday"/>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Grp="1" noChangeArrowheads="1"/>
          </p:cNvSpPr>
          <p:nvPr>
            <p:ph type="body" idx="1"/>
          </p:nvPr>
        </p:nvSpPr>
        <p:spPr>
          <a:xfrm>
            <a:off x="296863" y="4870450"/>
            <a:ext cx="8235950" cy="1295400"/>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buFontTx/>
              <a:buNone/>
              <a:defRPr/>
            </a:pPr>
            <a:r>
              <a:rPr lang="en-US" smtClean="0">
                <a:solidFill>
                  <a:srgbClr val="66FF33"/>
                </a:solidFill>
                <a:cs typeface="+mn-cs"/>
              </a:rPr>
              <a:t>4. Humility</a:t>
            </a:r>
          </a:p>
          <a:p>
            <a:pPr eaLnBrk="1" hangingPunct="1">
              <a:buFontTx/>
              <a:buNone/>
              <a:defRPr/>
            </a:pPr>
            <a:r>
              <a:rPr lang="en-US" smtClean="0">
                <a:cs typeface="+mn-cs"/>
              </a:rPr>
              <a:t>We, like Agabus, are not infallible</a:t>
            </a:r>
          </a:p>
          <a:p>
            <a:pPr eaLnBrk="1" hangingPunct="1">
              <a:buFontTx/>
              <a:buNone/>
              <a:defRPr/>
            </a:pPr>
            <a:r>
              <a:rPr lang="en-US" smtClean="0">
                <a:cs typeface="+mn-cs"/>
              </a:rPr>
              <a:t>Acts 21:11, 27-36</a:t>
            </a:r>
          </a:p>
        </p:txBody>
      </p:sp>
      <p:sp>
        <p:nvSpPr>
          <p:cNvPr id="47110" name="Rectangle 6"/>
          <p:cNvSpPr>
            <a:spLocks noGrp="1" noChangeArrowheads="1"/>
          </p:cNvSpPr>
          <p:nvPr>
            <p:ph type="title"/>
          </p:nvPr>
        </p:nvSpPr>
        <p:spPr>
          <a:xfrm>
            <a:off x="0" y="188913"/>
            <a:ext cx="9144000" cy="1143000"/>
          </a:xfrm>
        </p:spPr>
        <p:txBody>
          <a:bodyPr/>
          <a:lstStyle/>
          <a:p>
            <a:pPr eaLnBrk="1" hangingPunct="1">
              <a:defRPr/>
            </a:pPr>
            <a:r>
              <a:rPr lang="en-US" sz="4000" smtClean="0">
                <a:cs typeface="+mj-cs"/>
              </a:rPr>
              <a:t>Requirements for Moving Prophetically</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2" descr="unusualday"/>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body" idx="1"/>
          </p:nvPr>
        </p:nvSpPr>
        <p:spPr>
          <a:xfrm>
            <a:off x="296863" y="4221163"/>
            <a:ext cx="8235950" cy="2636837"/>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0" indent="0" eaLnBrk="1" hangingPunct="1">
              <a:lnSpc>
                <a:spcPct val="90000"/>
              </a:lnSpc>
              <a:buFontTx/>
              <a:buNone/>
              <a:defRPr/>
            </a:pPr>
            <a:r>
              <a:rPr lang="en-US" smtClean="0">
                <a:solidFill>
                  <a:srgbClr val="66FF33"/>
                </a:solidFill>
                <a:cs typeface="+mn-cs"/>
              </a:rPr>
              <a:t>5. Connection to the Body</a:t>
            </a:r>
          </a:p>
          <a:p>
            <a:pPr marL="0" indent="0" eaLnBrk="1" hangingPunct="1">
              <a:lnSpc>
                <a:spcPct val="90000"/>
              </a:lnSpc>
              <a:buFontTx/>
              <a:buNone/>
              <a:defRPr/>
            </a:pPr>
            <a:r>
              <a:rPr lang="en-US" smtClean="0">
                <a:cs typeface="+mn-cs"/>
              </a:rPr>
              <a:t>The prophet functions within the body of Christ and not in isolation </a:t>
            </a:r>
          </a:p>
          <a:p>
            <a:pPr marL="0" indent="0" eaLnBrk="1" hangingPunct="1">
              <a:lnSpc>
                <a:spcPct val="90000"/>
              </a:lnSpc>
              <a:buFontTx/>
              <a:buNone/>
              <a:defRPr/>
            </a:pPr>
            <a:r>
              <a:rPr lang="en-US" smtClean="0">
                <a:cs typeface="+mn-cs"/>
              </a:rPr>
              <a:t>Paul said that </a:t>
            </a:r>
            <a:r>
              <a:rPr lang="ja-JP" altLang="en-US" smtClean="0">
                <a:latin typeface="Arial"/>
                <a:cs typeface="+mn-cs"/>
              </a:rPr>
              <a:t>“</a:t>
            </a:r>
            <a:r>
              <a:rPr lang="en-US" smtClean="0">
                <a:cs typeface="+mn-cs"/>
              </a:rPr>
              <a:t>we (plural) have the mind of Christ</a:t>
            </a:r>
            <a:r>
              <a:rPr lang="ja-JP" altLang="en-US" smtClean="0">
                <a:latin typeface="Arial"/>
                <a:cs typeface="+mn-cs"/>
              </a:rPr>
              <a:t>”</a:t>
            </a:r>
            <a:r>
              <a:rPr lang="en-US" smtClean="0">
                <a:cs typeface="+mn-cs"/>
              </a:rPr>
              <a:t> (1 Corinthians 2:16)</a:t>
            </a:r>
          </a:p>
        </p:txBody>
      </p:sp>
      <p:sp>
        <p:nvSpPr>
          <p:cNvPr id="48132" name="Rectangle 4"/>
          <p:cNvSpPr>
            <a:spLocks noGrp="1" noChangeArrowheads="1"/>
          </p:cNvSpPr>
          <p:nvPr>
            <p:ph type="title"/>
          </p:nvPr>
        </p:nvSpPr>
        <p:spPr>
          <a:xfrm>
            <a:off x="0" y="188913"/>
            <a:ext cx="9144000" cy="1143000"/>
          </a:xfrm>
        </p:spPr>
        <p:txBody>
          <a:bodyPr/>
          <a:lstStyle/>
          <a:p>
            <a:pPr eaLnBrk="1" hangingPunct="1">
              <a:defRPr/>
            </a:pPr>
            <a:r>
              <a:rPr lang="en-US" sz="4000" smtClean="0">
                <a:cs typeface="+mj-cs"/>
              </a:rPr>
              <a:t>Requirements for Moving Prophetically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4" descr="sun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p:nvPr>
        </p:nvSpPr>
        <p:spPr>
          <a:xfrm>
            <a:off x="685800" y="188913"/>
            <a:ext cx="7772400" cy="1143000"/>
          </a:xfrm>
        </p:spPr>
        <p:txBody>
          <a:bodyPr/>
          <a:lstStyle/>
          <a:p>
            <a:pPr eaLnBrk="1" hangingPunct="1">
              <a:defRPr/>
            </a:pPr>
            <a:r>
              <a:rPr lang="en-ZA" smtClean="0">
                <a:cs typeface="+mj-cs"/>
              </a:rPr>
              <a:t>Levels of Interpretation</a:t>
            </a:r>
            <a:endParaRPr lang="en-US" smtClean="0">
              <a:cs typeface="+mj-cs"/>
            </a:endParaRPr>
          </a:p>
        </p:txBody>
      </p:sp>
      <p:sp>
        <p:nvSpPr>
          <p:cNvPr id="36867" name="Rectangle 3"/>
          <p:cNvSpPr>
            <a:spLocks noGrp="1" noChangeArrowheads="1"/>
          </p:cNvSpPr>
          <p:nvPr>
            <p:ph type="body" idx="1"/>
          </p:nvPr>
        </p:nvSpPr>
        <p:spPr>
          <a:xfrm>
            <a:off x="328613" y="1474788"/>
            <a:ext cx="7772400" cy="5383212"/>
          </a:xfrm>
        </p:spPr>
        <p:txBody>
          <a:bodyPr/>
          <a:lstStyle/>
          <a:p>
            <a:pPr marL="0" indent="0" eaLnBrk="1" hangingPunct="1">
              <a:lnSpc>
                <a:spcPct val="80000"/>
              </a:lnSpc>
              <a:buFontTx/>
              <a:buNone/>
              <a:defRPr/>
            </a:pPr>
            <a:r>
              <a:rPr lang="en-US" smtClean="0">
                <a:solidFill>
                  <a:srgbClr val="66FF33"/>
                </a:solidFill>
                <a:cs typeface="+mn-cs"/>
              </a:rPr>
              <a:t>1. Impressions</a:t>
            </a:r>
          </a:p>
          <a:p>
            <a:pPr marL="0" indent="0" eaLnBrk="1" hangingPunct="1">
              <a:lnSpc>
                <a:spcPct val="80000"/>
              </a:lnSpc>
              <a:buFontTx/>
              <a:buNone/>
              <a:defRPr/>
            </a:pPr>
            <a:r>
              <a:rPr lang="en-US" smtClean="0">
                <a:cs typeface="+mn-cs"/>
              </a:rPr>
              <a:t>General revelations we put into our own words to exhort people</a:t>
            </a:r>
          </a:p>
          <a:p>
            <a:pPr marL="0" indent="0" eaLnBrk="1" hangingPunct="1">
              <a:lnSpc>
                <a:spcPct val="80000"/>
              </a:lnSpc>
              <a:buFontTx/>
              <a:buNone/>
              <a:defRPr/>
            </a:pPr>
            <a:endParaRPr lang="en-US" smtClean="0">
              <a:cs typeface="+mn-cs"/>
            </a:endParaRPr>
          </a:p>
          <a:p>
            <a:pPr marL="0" indent="0" eaLnBrk="1" hangingPunct="1">
              <a:lnSpc>
                <a:spcPct val="80000"/>
              </a:lnSpc>
              <a:buFontTx/>
              <a:buNone/>
              <a:defRPr/>
            </a:pPr>
            <a:r>
              <a:rPr lang="en-US" smtClean="0">
                <a:solidFill>
                  <a:srgbClr val="66FF33"/>
                </a:solidFill>
                <a:cs typeface="+mn-cs"/>
              </a:rPr>
              <a:t>2. Heart Visions</a:t>
            </a:r>
          </a:p>
          <a:p>
            <a:pPr marL="0" indent="0" eaLnBrk="1" hangingPunct="1">
              <a:lnSpc>
                <a:spcPct val="80000"/>
              </a:lnSpc>
              <a:buFontTx/>
              <a:buNone/>
              <a:defRPr/>
            </a:pPr>
            <a:r>
              <a:rPr lang="en-US" smtClean="0">
                <a:cs typeface="+mn-cs"/>
              </a:rPr>
              <a:t>Where we see things in our heart </a:t>
            </a:r>
          </a:p>
          <a:p>
            <a:pPr marL="0" indent="0" eaLnBrk="1" hangingPunct="1">
              <a:lnSpc>
                <a:spcPct val="80000"/>
              </a:lnSpc>
              <a:buFontTx/>
              <a:buNone/>
              <a:defRPr/>
            </a:pPr>
            <a:endParaRPr lang="en-US" smtClean="0">
              <a:cs typeface="+mn-cs"/>
            </a:endParaRPr>
          </a:p>
          <a:p>
            <a:pPr marL="0" indent="0" eaLnBrk="1" hangingPunct="1">
              <a:lnSpc>
                <a:spcPct val="80000"/>
              </a:lnSpc>
              <a:buFontTx/>
              <a:buNone/>
              <a:defRPr/>
            </a:pPr>
            <a:r>
              <a:rPr lang="en-US" smtClean="0">
                <a:solidFill>
                  <a:srgbClr val="66FF33"/>
                </a:solidFill>
                <a:cs typeface="+mn-cs"/>
              </a:rPr>
              <a:t>3. Open Visions</a:t>
            </a:r>
          </a:p>
          <a:p>
            <a:pPr marL="0" indent="0" eaLnBrk="1" hangingPunct="1">
              <a:lnSpc>
                <a:spcPct val="80000"/>
              </a:lnSpc>
              <a:buFontTx/>
              <a:buNone/>
              <a:defRPr/>
            </a:pPr>
            <a:r>
              <a:rPr lang="en-US" smtClean="0">
                <a:cs typeface="+mn-cs"/>
              </a:rPr>
              <a:t>Vivid and distinct visions </a:t>
            </a:r>
          </a:p>
          <a:p>
            <a:pPr marL="0" indent="0" eaLnBrk="1" hangingPunct="1">
              <a:lnSpc>
                <a:spcPct val="80000"/>
              </a:lnSpc>
              <a:buFontTx/>
              <a:buNone/>
              <a:defRPr/>
            </a:pPr>
            <a:r>
              <a:rPr lang="en-US" smtClean="0">
                <a:cs typeface="+mn-cs"/>
              </a:rPr>
              <a:t>Cornelius</a:t>
            </a:r>
            <a:r>
              <a:rPr lang="ja-JP" altLang="en-US" smtClean="0">
                <a:latin typeface="Arial"/>
                <a:cs typeface="+mn-cs"/>
              </a:rPr>
              <a:t>’</a:t>
            </a:r>
            <a:r>
              <a:rPr lang="en-US" smtClean="0">
                <a:cs typeface="+mn-cs"/>
              </a:rPr>
              <a:t> vision </a:t>
            </a:r>
          </a:p>
          <a:p>
            <a:pPr marL="0" indent="0" eaLnBrk="1" hangingPunct="1">
              <a:lnSpc>
                <a:spcPct val="80000"/>
              </a:lnSpc>
              <a:buFontTx/>
              <a:buNone/>
              <a:defRPr/>
            </a:pPr>
            <a:r>
              <a:rPr lang="en-US" smtClean="0">
                <a:cs typeface="+mn-cs"/>
              </a:rPr>
              <a:t>Acts 10:3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2" descr="sun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type="title"/>
          </p:nvPr>
        </p:nvSpPr>
        <p:spPr>
          <a:xfrm>
            <a:off x="685800" y="188913"/>
            <a:ext cx="7772400" cy="1143000"/>
          </a:xfrm>
        </p:spPr>
        <p:txBody>
          <a:bodyPr/>
          <a:lstStyle/>
          <a:p>
            <a:pPr eaLnBrk="1" hangingPunct="1">
              <a:defRPr/>
            </a:pPr>
            <a:r>
              <a:rPr lang="en-ZA" smtClean="0">
                <a:cs typeface="+mj-cs"/>
              </a:rPr>
              <a:t>Levels of Interpretation</a:t>
            </a:r>
            <a:endParaRPr lang="en-US" smtClean="0">
              <a:cs typeface="+mj-cs"/>
            </a:endParaRPr>
          </a:p>
        </p:txBody>
      </p:sp>
      <p:sp>
        <p:nvSpPr>
          <p:cNvPr id="53252" name="Rectangle 4"/>
          <p:cNvSpPr>
            <a:spLocks noGrp="1" noChangeArrowheads="1"/>
          </p:cNvSpPr>
          <p:nvPr>
            <p:ph type="body" idx="1"/>
          </p:nvPr>
        </p:nvSpPr>
        <p:spPr>
          <a:xfrm>
            <a:off x="328613" y="1474788"/>
            <a:ext cx="7772400" cy="4114800"/>
          </a:xfrm>
        </p:spPr>
        <p:txBody>
          <a:bodyPr/>
          <a:lstStyle/>
          <a:p>
            <a:pPr marL="0" indent="0" eaLnBrk="1" hangingPunct="1">
              <a:lnSpc>
                <a:spcPct val="80000"/>
              </a:lnSpc>
              <a:buFontTx/>
              <a:buNone/>
              <a:defRPr/>
            </a:pPr>
            <a:r>
              <a:rPr lang="en-US" smtClean="0">
                <a:solidFill>
                  <a:srgbClr val="66FF33"/>
                </a:solidFill>
                <a:cs typeface="+mn-cs"/>
              </a:rPr>
              <a:t>4. Dreams</a:t>
            </a:r>
          </a:p>
          <a:p>
            <a:pPr marL="0" indent="0" eaLnBrk="1" hangingPunct="1">
              <a:lnSpc>
                <a:spcPct val="80000"/>
              </a:lnSpc>
              <a:buFontTx/>
              <a:buNone/>
              <a:defRPr/>
            </a:pPr>
            <a:r>
              <a:rPr lang="en-US" smtClean="0">
                <a:cs typeface="+mn-cs"/>
              </a:rPr>
              <a:t>Sometimes a dream contains a special message from the Lord</a:t>
            </a:r>
          </a:p>
          <a:p>
            <a:pPr marL="0" indent="0" eaLnBrk="1" hangingPunct="1">
              <a:lnSpc>
                <a:spcPct val="80000"/>
              </a:lnSpc>
              <a:buFontTx/>
              <a:buNone/>
              <a:defRPr/>
            </a:pPr>
            <a:endParaRPr lang="en-US" smtClean="0">
              <a:cs typeface="+mn-cs"/>
            </a:endParaRPr>
          </a:p>
          <a:p>
            <a:pPr marL="0" indent="0" eaLnBrk="1" hangingPunct="1">
              <a:lnSpc>
                <a:spcPct val="80000"/>
              </a:lnSpc>
              <a:buFontTx/>
              <a:buNone/>
              <a:defRPr/>
            </a:pPr>
            <a:r>
              <a:rPr lang="en-US" smtClean="0">
                <a:solidFill>
                  <a:srgbClr val="66FF33"/>
                </a:solidFill>
                <a:cs typeface="+mn-cs"/>
              </a:rPr>
              <a:t>5. Trances</a:t>
            </a:r>
          </a:p>
          <a:p>
            <a:pPr marL="0" indent="0" eaLnBrk="1" hangingPunct="1">
              <a:lnSpc>
                <a:spcPct val="80000"/>
              </a:lnSpc>
              <a:buFontTx/>
              <a:buNone/>
              <a:defRPr/>
            </a:pPr>
            <a:r>
              <a:rPr lang="en-US" smtClean="0">
                <a:cs typeface="+mn-cs"/>
              </a:rPr>
              <a:t>Having a dream while we are still awake</a:t>
            </a:r>
          </a:p>
          <a:p>
            <a:pPr marL="0" indent="0" eaLnBrk="1" hangingPunct="1">
              <a:lnSpc>
                <a:spcPct val="80000"/>
              </a:lnSpc>
              <a:buFontTx/>
              <a:buNone/>
              <a:defRPr/>
            </a:pPr>
            <a:r>
              <a:rPr lang="en-US" smtClean="0">
                <a:cs typeface="+mn-cs"/>
              </a:rPr>
              <a:t>Acts 10:10</a:t>
            </a:r>
          </a:p>
          <a:p>
            <a:pPr marL="0" indent="0" eaLnBrk="1" hangingPunct="1">
              <a:lnSpc>
                <a:spcPct val="80000"/>
              </a:lnSpc>
              <a:buFontTx/>
              <a:buNone/>
              <a:defRPr/>
            </a:pPr>
            <a:endParaRPr lang="en-US" smtClean="0">
              <a:cs typeface="+mn-cs"/>
            </a:endParaRPr>
          </a:p>
          <a:p>
            <a:pPr marL="0" indent="0" eaLnBrk="1" hangingPunct="1">
              <a:lnSpc>
                <a:spcPct val="80000"/>
              </a:lnSpc>
              <a:buFontTx/>
              <a:buNone/>
              <a:defRPr/>
            </a:pPr>
            <a:r>
              <a:rPr lang="en-US" smtClean="0">
                <a:solidFill>
                  <a:srgbClr val="66FF33"/>
                </a:solidFill>
                <a:cs typeface="+mn-cs"/>
              </a:rPr>
              <a:t>6. Directive Revelation</a:t>
            </a:r>
          </a:p>
          <a:p>
            <a:pPr marL="0" indent="0" eaLnBrk="1" hangingPunct="1">
              <a:lnSpc>
                <a:spcPct val="80000"/>
              </a:lnSpc>
              <a:buFontTx/>
              <a:buNone/>
              <a:defRPr/>
            </a:pPr>
            <a:r>
              <a:rPr lang="en-US" smtClean="0">
                <a:cs typeface="+mn-cs"/>
              </a:rPr>
              <a:t>Paul</a:t>
            </a:r>
            <a:r>
              <a:rPr lang="ja-JP" altLang="en-US" smtClean="0">
                <a:latin typeface="Arial"/>
                <a:cs typeface="+mn-cs"/>
              </a:rPr>
              <a:t>’</a:t>
            </a:r>
            <a:r>
              <a:rPr lang="en-US" smtClean="0">
                <a:cs typeface="+mn-cs"/>
              </a:rPr>
              <a:t>s vision of the sheet filled with animals</a:t>
            </a:r>
          </a:p>
          <a:p>
            <a:pPr marL="0" indent="0" eaLnBrk="1" hangingPunct="1">
              <a:lnSpc>
                <a:spcPct val="80000"/>
              </a:lnSpc>
              <a:buFontTx/>
              <a:buNone/>
              <a:defRPr/>
            </a:pPr>
            <a:r>
              <a:rPr lang="en-US" smtClean="0">
                <a:cs typeface="+mn-cs"/>
              </a:rPr>
              <a:t>Acts 10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52">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25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25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5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2" descr="sun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noChangeArrowheads="1"/>
          </p:cNvSpPr>
          <p:nvPr>
            <p:ph type="title"/>
          </p:nvPr>
        </p:nvSpPr>
        <p:spPr>
          <a:xfrm>
            <a:off x="685800" y="188913"/>
            <a:ext cx="7772400" cy="1143000"/>
          </a:xfrm>
        </p:spPr>
        <p:txBody>
          <a:bodyPr/>
          <a:lstStyle/>
          <a:p>
            <a:pPr eaLnBrk="1" hangingPunct="1">
              <a:defRPr/>
            </a:pPr>
            <a:r>
              <a:rPr lang="en-ZA" smtClean="0">
                <a:cs typeface="+mj-cs"/>
              </a:rPr>
              <a:t>Levels of Interpretation</a:t>
            </a:r>
            <a:endParaRPr lang="en-US" smtClean="0">
              <a:cs typeface="+mj-cs"/>
            </a:endParaRPr>
          </a:p>
        </p:txBody>
      </p:sp>
      <p:sp>
        <p:nvSpPr>
          <p:cNvPr id="54276" name="Rectangle 4"/>
          <p:cNvSpPr>
            <a:spLocks noGrp="1" noChangeArrowheads="1"/>
          </p:cNvSpPr>
          <p:nvPr>
            <p:ph type="body" idx="1"/>
          </p:nvPr>
        </p:nvSpPr>
        <p:spPr>
          <a:xfrm>
            <a:off x="328613" y="1474788"/>
            <a:ext cx="7772400" cy="4114800"/>
          </a:xfrm>
        </p:spPr>
        <p:txBody>
          <a:bodyPr/>
          <a:lstStyle/>
          <a:p>
            <a:pPr marL="0" indent="0" eaLnBrk="1" hangingPunct="1">
              <a:lnSpc>
                <a:spcPct val="80000"/>
              </a:lnSpc>
              <a:buFontTx/>
              <a:buNone/>
              <a:defRPr/>
            </a:pPr>
            <a:r>
              <a:rPr lang="en-US" smtClean="0">
                <a:solidFill>
                  <a:srgbClr val="66FF33"/>
                </a:solidFill>
                <a:cs typeface="+mn-cs"/>
              </a:rPr>
              <a:t>7. The Lord</a:t>
            </a:r>
            <a:r>
              <a:rPr lang="ja-JP" altLang="en-US" smtClean="0">
                <a:solidFill>
                  <a:srgbClr val="66FF33"/>
                </a:solidFill>
                <a:latin typeface="Arial"/>
                <a:cs typeface="+mn-cs"/>
              </a:rPr>
              <a:t>’</a:t>
            </a:r>
            <a:r>
              <a:rPr lang="en-US" smtClean="0">
                <a:solidFill>
                  <a:srgbClr val="66FF33"/>
                </a:solidFill>
                <a:cs typeface="+mn-cs"/>
              </a:rPr>
              <a:t>s Audible Voice</a:t>
            </a:r>
          </a:p>
          <a:p>
            <a:pPr marL="0" indent="0" eaLnBrk="1" hangingPunct="1">
              <a:lnSpc>
                <a:spcPct val="80000"/>
              </a:lnSpc>
              <a:buFontTx/>
              <a:buNone/>
              <a:defRPr/>
            </a:pPr>
            <a:r>
              <a:rPr lang="en-US" smtClean="0">
                <a:cs typeface="+mn-cs"/>
              </a:rPr>
              <a:t>This is know to produce awe and terror</a:t>
            </a:r>
          </a:p>
          <a:p>
            <a:pPr marL="0" indent="0" eaLnBrk="1" hangingPunct="1">
              <a:lnSpc>
                <a:spcPct val="80000"/>
              </a:lnSpc>
              <a:buFontTx/>
              <a:buNone/>
              <a:defRPr/>
            </a:pPr>
            <a:r>
              <a:rPr lang="en-US" smtClean="0">
                <a:cs typeface="+mn-cs"/>
              </a:rPr>
              <a:t>Psalms 29:5</a:t>
            </a:r>
          </a:p>
          <a:p>
            <a:pPr marL="0" indent="0" eaLnBrk="1" hangingPunct="1">
              <a:lnSpc>
                <a:spcPct val="80000"/>
              </a:lnSpc>
              <a:buFontTx/>
              <a:buNone/>
              <a:defRPr/>
            </a:pPr>
            <a:endParaRPr lang="en-US" smtClean="0">
              <a:cs typeface="+mn-cs"/>
            </a:endParaRPr>
          </a:p>
          <a:p>
            <a:pPr marL="0" indent="0" eaLnBrk="1" hangingPunct="1">
              <a:lnSpc>
                <a:spcPct val="80000"/>
              </a:lnSpc>
              <a:buFontTx/>
              <a:buNone/>
              <a:defRPr/>
            </a:pPr>
            <a:r>
              <a:rPr lang="en-US" smtClean="0">
                <a:solidFill>
                  <a:srgbClr val="66FF33"/>
                </a:solidFill>
                <a:cs typeface="+mn-cs"/>
              </a:rPr>
              <a:t>8. Angelic Visitations</a:t>
            </a:r>
          </a:p>
          <a:p>
            <a:pPr marL="0" indent="0" eaLnBrk="1" hangingPunct="1">
              <a:lnSpc>
                <a:spcPct val="80000"/>
              </a:lnSpc>
              <a:buFontTx/>
              <a:buNone/>
              <a:defRPr/>
            </a:pPr>
            <a:r>
              <a:rPr lang="en-US" smtClean="0">
                <a:cs typeface="+mn-cs"/>
              </a:rPr>
              <a:t>Ministering spirits sent to serve believers</a:t>
            </a:r>
          </a:p>
          <a:p>
            <a:pPr marL="0" indent="0" eaLnBrk="1" hangingPunct="1">
              <a:lnSpc>
                <a:spcPct val="80000"/>
              </a:lnSpc>
              <a:buFontTx/>
              <a:buNone/>
              <a:defRPr/>
            </a:pPr>
            <a:r>
              <a:rPr lang="en-US" smtClean="0">
                <a:cs typeface="+mn-cs"/>
              </a:rPr>
              <a:t>Hebrews 1:14</a:t>
            </a:r>
          </a:p>
          <a:p>
            <a:pPr marL="0" indent="0" eaLnBrk="1" hangingPunct="1">
              <a:lnSpc>
                <a:spcPct val="80000"/>
              </a:lnSpc>
              <a:buFontTx/>
              <a:buNone/>
              <a:defRPr/>
            </a:pPr>
            <a:endParaRPr lang="en-US" smtClean="0">
              <a:cs typeface="+mn-cs"/>
            </a:endParaRPr>
          </a:p>
          <a:p>
            <a:pPr marL="0" indent="0" eaLnBrk="1" hangingPunct="1">
              <a:lnSpc>
                <a:spcPct val="80000"/>
              </a:lnSpc>
              <a:buFontTx/>
              <a:buNone/>
              <a:defRPr/>
            </a:pPr>
            <a:r>
              <a:rPr lang="en-US" smtClean="0">
                <a:solidFill>
                  <a:srgbClr val="66FF33"/>
                </a:solidFill>
                <a:cs typeface="+mn-cs"/>
              </a:rPr>
              <a:t>9. Divine Visitation</a:t>
            </a:r>
          </a:p>
          <a:p>
            <a:pPr marL="0" indent="0" eaLnBrk="1" hangingPunct="1">
              <a:lnSpc>
                <a:spcPct val="80000"/>
              </a:lnSpc>
              <a:buFontTx/>
              <a:buNone/>
              <a:defRPr/>
            </a:pPr>
            <a:r>
              <a:rPr lang="en-US" smtClean="0">
                <a:cs typeface="+mn-cs"/>
              </a:rPr>
              <a:t>Where the Lord himself visited a person</a:t>
            </a:r>
          </a:p>
          <a:p>
            <a:pPr marL="0" indent="0" eaLnBrk="1" hangingPunct="1">
              <a:lnSpc>
                <a:spcPct val="80000"/>
              </a:lnSpc>
              <a:buFontTx/>
              <a:buNone/>
              <a:defRPr/>
            </a:pPr>
            <a:r>
              <a:rPr lang="en-US" smtClean="0">
                <a:cs typeface="+mn-cs"/>
              </a:rPr>
              <a:t>Acts 23:11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7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276">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27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27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6" descr="journeytosouth"/>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type="title"/>
          </p:nvPr>
        </p:nvSpPr>
        <p:spPr>
          <a:xfrm>
            <a:off x="0" y="44450"/>
            <a:ext cx="9144000" cy="1143000"/>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ZA" smtClean="0">
                <a:cs typeface="+mj-cs"/>
              </a:rPr>
              <a:t>Stumbling Blocks to interpretation</a:t>
            </a:r>
            <a:endParaRPr lang="en-US" smtClean="0">
              <a:cs typeface="+mj-cs"/>
            </a:endParaRPr>
          </a:p>
        </p:txBody>
      </p:sp>
      <p:sp>
        <p:nvSpPr>
          <p:cNvPr id="37891" name="Rectangle 3"/>
          <p:cNvSpPr>
            <a:spLocks noGrp="1" noChangeArrowheads="1"/>
          </p:cNvSpPr>
          <p:nvPr>
            <p:ph type="body" idx="1"/>
          </p:nvPr>
        </p:nvSpPr>
        <p:spPr>
          <a:xfrm>
            <a:off x="323850" y="1474788"/>
            <a:ext cx="8496300" cy="5383212"/>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0" indent="0" eaLnBrk="1" hangingPunct="1">
              <a:lnSpc>
                <a:spcPct val="80000"/>
              </a:lnSpc>
              <a:buFontTx/>
              <a:buNone/>
              <a:defRPr/>
            </a:pPr>
            <a:r>
              <a:rPr lang="en-ZA" smtClean="0">
                <a:solidFill>
                  <a:srgbClr val="66FF33"/>
                </a:solidFill>
                <a:cs typeface="+mn-cs"/>
              </a:rPr>
              <a:t>1. Misunderstanding spiritual symbolism</a:t>
            </a:r>
          </a:p>
          <a:p>
            <a:pPr marL="0" indent="0" eaLnBrk="1" hangingPunct="1">
              <a:lnSpc>
                <a:spcPct val="80000"/>
              </a:lnSpc>
              <a:buFontTx/>
              <a:buNone/>
              <a:defRPr/>
            </a:pPr>
            <a:r>
              <a:rPr lang="en-ZA" smtClean="0">
                <a:cs typeface="+mn-cs"/>
              </a:rPr>
              <a:t>A symbol can have more than one meaning.</a:t>
            </a:r>
          </a:p>
          <a:p>
            <a:pPr marL="0" indent="0" eaLnBrk="1" hangingPunct="1">
              <a:lnSpc>
                <a:spcPct val="80000"/>
              </a:lnSpc>
              <a:buFontTx/>
              <a:buNone/>
              <a:defRPr/>
            </a:pPr>
            <a:r>
              <a:rPr lang="en-ZA" smtClean="0">
                <a:cs typeface="+mn-cs"/>
              </a:rPr>
              <a:t>A serpent referred to Satan and the Messiah.</a:t>
            </a:r>
          </a:p>
          <a:p>
            <a:pPr marL="0" indent="0" eaLnBrk="1" hangingPunct="1">
              <a:lnSpc>
                <a:spcPct val="80000"/>
              </a:lnSpc>
              <a:buFontTx/>
              <a:buNone/>
              <a:defRPr/>
            </a:pPr>
            <a:endParaRPr lang="en-ZA" smtClean="0">
              <a:solidFill>
                <a:srgbClr val="66FF33"/>
              </a:solidFill>
              <a:cs typeface="+mn-cs"/>
            </a:endParaRPr>
          </a:p>
          <a:p>
            <a:pPr marL="0" indent="0" eaLnBrk="1" hangingPunct="1">
              <a:lnSpc>
                <a:spcPct val="80000"/>
              </a:lnSpc>
              <a:buFontTx/>
              <a:buNone/>
              <a:defRPr/>
            </a:pPr>
            <a:r>
              <a:rPr lang="en-ZA" smtClean="0">
                <a:solidFill>
                  <a:srgbClr val="66FF33"/>
                </a:solidFill>
                <a:cs typeface="+mn-cs"/>
              </a:rPr>
              <a:t>2. Viewing revelation only from our present, personal perspective</a:t>
            </a:r>
          </a:p>
          <a:p>
            <a:pPr marL="0" indent="0" eaLnBrk="1" hangingPunct="1">
              <a:lnSpc>
                <a:spcPct val="80000"/>
              </a:lnSpc>
              <a:buFontTx/>
              <a:buNone/>
              <a:defRPr/>
            </a:pPr>
            <a:r>
              <a:rPr lang="en-ZA" smtClean="0">
                <a:cs typeface="+mn-cs"/>
              </a:rPr>
              <a:t>We must see things from God’s perspective.</a:t>
            </a:r>
          </a:p>
          <a:p>
            <a:pPr marL="0" indent="0" eaLnBrk="1" hangingPunct="1">
              <a:lnSpc>
                <a:spcPct val="80000"/>
              </a:lnSpc>
              <a:buFontTx/>
              <a:buNone/>
              <a:defRPr/>
            </a:pPr>
            <a:endParaRPr lang="en-ZA" smtClean="0">
              <a:cs typeface="+mn-cs"/>
            </a:endParaRPr>
          </a:p>
          <a:p>
            <a:pPr marL="0" indent="0" eaLnBrk="1" hangingPunct="1">
              <a:lnSpc>
                <a:spcPct val="80000"/>
              </a:lnSpc>
              <a:buFontTx/>
              <a:buNone/>
              <a:defRPr/>
            </a:pPr>
            <a:r>
              <a:rPr lang="en-ZA" smtClean="0">
                <a:solidFill>
                  <a:srgbClr val="66FF33"/>
                </a:solidFill>
                <a:cs typeface="+mn-cs"/>
              </a:rPr>
              <a:t>3. Seeing through fear rather than faith</a:t>
            </a:r>
          </a:p>
          <a:p>
            <a:pPr marL="0" indent="0" eaLnBrk="1" hangingPunct="1">
              <a:lnSpc>
                <a:spcPct val="80000"/>
              </a:lnSpc>
              <a:buFontTx/>
              <a:buNone/>
              <a:defRPr/>
            </a:pPr>
            <a:r>
              <a:rPr lang="en-ZA" smtClean="0">
                <a:cs typeface="+mn-cs"/>
              </a:rPr>
              <a:t>God sees the end and he is in total control. </a:t>
            </a:r>
          </a:p>
          <a:p>
            <a:pPr marL="0" indent="0" eaLnBrk="1" hangingPunct="1">
              <a:lnSpc>
                <a:spcPct val="80000"/>
              </a:lnSpc>
              <a:buFontTx/>
              <a:buNone/>
              <a:defRPr/>
            </a:pPr>
            <a:r>
              <a:rPr lang="en-ZA" smtClean="0">
                <a:cs typeface="+mn-cs"/>
              </a:rPr>
              <a:t>We must avoid sowing fear and division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89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7" name="Picture 2" descr="journeytosouth"/>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type="title"/>
          </p:nvPr>
        </p:nvSpPr>
        <p:spPr>
          <a:xfrm>
            <a:off x="0" y="44450"/>
            <a:ext cx="9144000" cy="1143000"/>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ZA" smtClean="0">
                <a:cs typeface="+mj-cs"/>
              </a:rPr>
              <a:t>Stumbling Blocks to interpretation</a:t>
            </a:r>
            <a:endParaRPr lang="en-US" smtClean="0">
              <a:cs typeface="+mj-cs"/>
            </a:endParaRPr>
          </a:p>
        </p:txBody>
      </p:sp>
      <p:sp>
        <p:nvSpPr>
          <p:cNvPr id="55300" name="Rectangle 4"/>
          <p:cNvSpPr>
            <a:spLocks noGrp="1" noChangeArrowheads="1"/>
          </p:cNvSpPr>
          <p:nvPr>
            <p:ph type="body" idx="1"/>
          </p:nvPr>
        </p:nvSpPr>
        <p:spPr>
          <a:xfrm>
            <a:off x="323850" y="2725738"/>
            <a:ext cx="8496300" cy="4132262"/>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0" indent="0" eaLnBrk="1" hangingPunct="1">
              <a:lnSpc>
                <a:spcPct val="80000"/>
              </a:lnSpc>
              <a:buFontTx/>
              <a:buNone/>
              <a:defRPr/>
            </a:pPr>
            <a:r>
              <a:rPr lang="en-ZA" smtClean="0">
                <a:solidFill>
                  <a:srgbClr val="66FF33"/>
                </a:solidFill>
                <a:cs typeface="+mn-cs"/>
              </a:rPr>
              <a:t>4. Majoring on Minors</a:t>
            </a:r>
          </a:p>
          <a:p>
            <a:pPr marL="0" indent="0" eaLnBrk="1" hangingPunct="1">
              <a:lnSpc>
                <a:spcPct val="80000"/>
              </a:lnSpc>
              <a:buFontTx/>
              <a:buNone/>
              <a:defRPr/>
            </a:pPr>
            <a:r>
              <a:rPr lang="en-ZA" smtClean="0">
                <a:cs typeface="+mn-cs"/>
              </a:rPr>
              <a:t>We must make not focus on side issues</a:t>
            </a:r>
          </a:p>
          <a:p>
            <a:pPr marL="0" indent="0" eaLnBrk="1" hangingPunct="1">
              <a:lnSpc>
                <a:spcPct val="80000"/>
              </a:lnSpc>
              <a:buFontTx/>
              <a:buNone/>
              <a:defRPr/>
            </a:pPr>
            <a:endParaRPr lang="en-ZA" smtClean="0">
              <a:cs typeface="+mn-cs"/>
            </a:endParaRPr>
          </a:p>
          <a:p>
            <a:pPr marL="0" indent="0" eaLnBrk="1" hangingPunct="1">
              <a:lnSpc>
                <a:spcPct val="80000"/>
              </a:lnSpc>
              <a:buFontTx/>
              <a:buNone/>
              <a:defRPr/>
            </a:pPr>
            <a:r>
              <a:rPr lang="en-ZA" smtClean="0">
                <a:solidFill>
                  <a:srgbClr val="66FF33"/>
                </a:solidFill>
                <a:cs typeface="+mn-cs"/>
              </a:rPr>
              <a:t>5. Prejudices</a:t>
            </a:r>
          </a:p>
          <a:p>
            <a:pPr marL="0" indent="0" eaLnBrk="1" hangingPunct="1">
              <a:lnSpc>
                <a:spcPct val="80000"/>
              </a:lnSpc>
              <a:buFontTx/>
              <a:buNone/>
              <a:defRPr/>
            </a:pPr>
            <a:r>
              <a:rPr lang="en-ZA" smtClean="0">
                <a:cs typeface="+mn-cs"/>
              </a:rPr>
              <a:t>We must not use prophecy to express prejudice</a:t>
            </a:r>
          </a:p>
          <a:p>
            <a:pPr marL="0" indent="0" eaLnBrk="1" hangingPunct="1">
              <a:lnSpc>
                <a:spcPct val="80000"/>
              </a:lnSpc>
              <a:buFontTx/>
              <a:buNone/>
              <a:defRPr/>
            </a:pPr>
            <a:endParaRPr lang="en-ZA" smtClean="0">
              <a:cs typeface="+mn-cs"/>
            </a:endParaRPr>
          </a:p>
          <a:p>
            <a:pPr marL="0" indent="0" eaLnBrk="1" hangingPunct="1">
              <a:lnSpc>
                <a:spcPct val="80000"/>
              </a:lnSpc>
              <a:buFontTx/>
              <a:buNone/>
              <a:defRPr/>
            </a:pPr>
            <a:r>
              <a:rPr lang="en-ZA" smtClean="0">
                <a:solidFill>
                  <a:srgbClr val="66FF33"/>
                </a:solidFill>
                <a:cs typeface="+mn-cs"/>
              </a:rPr>
              <a:t>6. Pet doctrines</a:t>
            </a:r>
          </a:p>
          <a:p>
            <a:pPr marL="0" indent="0" eaLnBrk="1" hangingPunct="1">
              <a:lnSpc>
                <a:spcPct val="80000"/>
              </a:lnSpc>
              <a:buFontTx/>
              <a:buNone/>
              <a:defRPr/>
            </a:pPr>
            <a:r>
              <a:rPr lang="en-ZA" smtClean="0">
                <a:cs typeface="+mn-cs"/>
              </a:rPr>
              <a:t>We must not use prophesy to establish doctrines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2" descr="journeytosouth"/>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noChangeArrowheads="1"/>
          </p:cNvSpPr>
          <p:nvPr>
            <p:ph type="title"/>
          </p:nvPr>
        </p:nvSpPr>
        <p:spPr>
          <a:xfrm>
            <a:off x="0" y="44450"/>
            <a:ext cx="9144000" cy="1143000"/>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ZA" smtClean="0">
                <a:cs typeface="+mj-cs"/>
              </a:rPr>
              <a:t>Stumbling Blocks to interpretation</a:t>
            </a:r>
            <a:endParaRPr lang="en-US" smtClean="0">
              <a:cs typeface="+mj-cs"/>
            </a:endParaRPr>
          </a:p>
        </p:txBody>
      </p:sp>
      <p:sp>
        <p:nvSpPr>
          <p:cNvPr id="56324" name="Rectangle 4"/>
          <p:cNvSpPr>
            <a:spLocks noGrp="1" noChangeArrowheads="1"/>
          </p:cNvSpPr>
          <p:nvPr>
            <p:ph type="body" idx="1"/>
          </p:nvPr>
        </p:nvSpPr>
        <p:spPr>
          <a:xfrm>
            <a:off x="323850" y="1574800"/>
            <a:ext cx="8496300" cy="5283200"/>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0" indent="0" eaLnBrk="1" hangingPunct="1">
              <a:lnSpc>
                <a:spcPct val="80000"/>
              </a:lnSpc>
              <a:buFontTx/>
              <a:buNone/>
              <a:defRPr/>
            </a:pPr>
            <a:r>
              <a:rPr lang="en-ZA" smtClean="0">
                <a:solidFill>
                  <a:srgbClr val="66FF33"/>
                </a:solidFill>
                <a:cs typeface="+mn-cs"/>
              </a:rPr>
              <a:t>7. Rejection</a:t>
            </a:r>
          </a:p>
          <a:p>
            <a:pPr marL="0" indent="0" eaLnBrk="1" hangingPunct="1">
              <a:lnSpc>
                <a:spcPct val="80000"/>
              </a:lnSpc>
              <a:buFontTx/>
              <a:buNone/>
              <a:defRPr/>
            </a:pPr>
            <a:r>
              <a:rPr lang="en-ZA" smtClean="0">
                <a:cs typeface="+mn-cs"/>
              </a:rPr>
              <a:t>Prophets are often rejected and must look for God’s acceptance.</a:t>
            </a:r>
          </a:p>
          <a:p>
            <a:pPr marL="0" indent="0" eaLnBrk="1" hangingPunct="1">
              <a:lnSpc>
                <a:spcPct val="80000"/>
              </a:lnSpc>
              <a:buFontTx/>
              <a:buNone/>
              <a:defRPr/>
            </a:pPr>
            <a:endParaRPr lang="en-ZA" smtClean="0">
              <a:cs typeface="+mn-cs"/>
            </a:endParaRPr>
          </a:p>
          <a:p>
            <a:pPr marL="0" indent="0" eaLnBrk="1" hangingPunct="1">
              <a:lnSpc>
                <a:spcPct val="80000"/>
              </a:lnSpc>
              <a:buFontTx/>
              <a:buNone/>
              <a:defRPr/>
            </a:pPr>
            <a:r>
              <a:rPr lang="en-ZA" smtClean="0">
                <a:solidFill>
                  <a:srgbClr val="66FF33"/>
                </a:solidFill>
                <a:cs typeface="+mn-cs"/>
              </a:rPr>
              <a:t>8. Bitterness</a:t>
            </a:r>
          </a:p>
          <a:p>
            <a:pPr marL="0" indent="0" eaLnBrk="1" hangingPunct="1">
              <a:lnSpc>
                <a:spcPct val="80000"/>
              </a:lnSpc>
              <a:buFontTx/>
              <a:buNone/>
              <a:defRPr/>
            </a:pPr>
            <a:r>
              <a:rPr lang="en-ZA" smtClean="0">
                <a:cs typeface="+mn-cs"/>
              </a:rPr>
              <a:t>We must watch out for unhealed wounds</a:t>
            </a:r>
          </a:p>
          <a:p>
            <a:pPr marL="0" indent="0" eaLnBrk="1" hangingPunct="1">
              <a:lnSpc>
                <a:spcPct val="80000"/>
              </a:lnSpc>
              <a:buFontTx/>
              <a:buNone/>
              <a:defRPr/>
            </a:pPr>
            <a:r>
              <a:rPr lang="en-ZA" smtClean="0">
                <a:cs typeface="+mn-cs"/>
              </a:rPr>
              <a:t>Leviticus 21:20</a:t>
            </a:r>
          </a:p>
          <a:p>
            <a:pPr marL="0" indent="0" eaLnBrk="1" hangingPunct="1">
              <a:lnSpc>
                <a:spcPct val="80000"/>
              </a:lnSpc>
              <a:buFontTx/>
              <a:buNone/>
              <a:defRPr/>
            </a:pPr>
            <a:endParaRPr lang="en-ZA" smtClean="0">
              <a:cs typeface="+mn-cs"/>
            </a:endParaRPr>
          </a:p>
          <a:p>
            <a:pPr marL="0" indent="0" eaLnBrk="1" hangingPunct="1">
              <a:lnSpc>
                <a:spcPct val="80000"/>
              </a:lnSpc>
              <a:buFontTx/>
              <a:buNone/>
              <a:defRPr/>
            </a:pPr>
            <a:r>
              <a:rPr lang="en-ZA" smtClean="0">
                <a:solidFill>
                  <a:srgbClr val="66FF33"/>
                </a:solidFill>
                <a:cs typeface="+mn-cs"/>
              </a:rPr>
              <a:t>9. Rebellion</a:t>
            </a:r>
          </a:p>
          <a:p>
            <a:pPr marL="0" indent="0" eaLnBrk="1" hangingPunct="1">
              <a:lnSpc>
                <a:spcPct val="80000"/>
              </a:lnSpc>
              <a:buFontTx/>
              <a:buNone/>
              <a:defRPr/>
            </a:pPr>
            <a:r>
              <a:rPr lang="en-ZA" smtClean="0">
                <a:cs typeface="+mn-cs"/>
              </a:rPr>
              <a:t>We must be careful of prophets who will not submit to men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32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24">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32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3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ZA" smtClean="0">
                <a:cs typeface="+mj-cs"/>
              </a:rPr>
              <a:t>Prophecy in the Bible</a:t>
            </a:r>
            <a:endParaRPr lang="en-US" smtClean="0">
              <a:cs typeface="+mj-cs"/>
            </a:endParaRPr>
          </a:p>
        </p:txBody>
      </p:sp>
      <p:sp>
        <p:nvSpPr>
          <p:cNvPr id="29699" name="Rectangle 3"/>
          <p:cNvSpPr>
            <a:spLocks noGrp="1" noChangeArrowheads="1"/>
          </p:cNvSpPr>
          <p:nvPr>
            <p:ph type="body" idx="1"/>
          </p:nvPr>
        </p:nvSpPr>
        <p:spPr>
          <a:xfrm>
            <a:off x="539750" y="2922588"/>
            <a:ext cx="8062913" cy="3675062"/>
          </a:xfrm>
        </p:spPr>
        <p:txBody>
          <a:bodyPr/>
          <a:lstStyle/>
          <a:p>
            <a:pPr marL="0" indent="0" eaLnBrk="1" hangingPunct="1">
              <a:buFontTx/>
              <a:buNone/>
              <a:defRPr/>
            </a:pPr>
            <a:r>
              <a:rPr lang="en-US" sz="3600" smtClean="0">
                <a:cs typeface="+mn-cs"/>
              </a:rPr>
              <a:t>God promised that in the last days there would be an out pouring of the Holy Spirit that sons and daughters would prophesy, and that old men would dream dreams.</a:t>
            </a:r>
          </a:p>
          <a:p>
            <a:pPr marL="0" indent="0" eaLnBrk="1" hangingPunct="1">
              <a:buFontTx/>
              <a:buNone/>
              <a:defRPr/>
            </a:pPr>
            <a:r>
              <a:rPr lang="en-US" sz="3600" smtClean="0">
                <a:cs typeface="+mn-cs"/>
              </a:rPr>
              <a:t>Acts 2:17-18</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Picture 2" descr="journeytosouth"/>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noChangeArrowheads="1"/>
          </p:cNvSpPr>
          <p:nvPr>
            <p:ph type="title"/>
          </p:nvPr>
        </p:nvSpPr>
        <p:spPr>
          <a:xfrm>
            <a:off x="0" y="44450"/>
            <a:ext cx="9144000" cy="1143000"/>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ZA" smtClean="0">
                <a:cs typeface="+mj-cs"/>
              </a:rPr>
              <a:t>Stumbling Blocks to interpretation</a:t>
            </a:r>
            <a:endParaRPr lang="en-US" smtClean="0">
              <a:cs typeface="+mj-cs"/>
            </a:endParaRPr>
          </a:p>
        </p:txBody>
      </p:sp>
      <p:sp>
        <p:nvSpPr>
          <p:cNvPr id="57348" name="Rectangle 4"/>
          <p:cNvSpPr>
            <a:spLocks noGrp="1" noChangeArrowheads="1"/>
          </p:cNvSpPr>
          <p:nvPr>
            <p:ph type="body" idx="1"/>
          </p:nvPr>
        </p:nvSpPr>
        <p:spPr>
          <a:xfrm>
            <a:off x="323850" y="2006600"/>
            <a:ext cx="8496300" cy="4851400"/>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0" indent="0" eaLnBrk="1" hangingPunct="1">
              <a:lnSpc>
                <a:spcPct val="80000"/>
              </a:lnSpc>
              <a:buFontTx/>
              <a:buNone/>
              <a:defRPr/>
            </a:pPr>
            <a:r>
              <a:rPr lang="en-ZA" smtClean="0">
                <a:solidFill>
                  <a:srgbClr val="66FF33"/>
                </a:solidFill>
                <a:cs typeface="+mn-cs"/>
              </a:rPr>
              <a:t>10. Unsanctified Mercy</a:t>
            </a:r>
          </a:p>
          <a:p>
            <a:pPr marL="0" indent="0" eaLnBrk="1" hangingPunct="1">
              <a:lnSpc>
                <a:spcPct val="80000"/>
              </a:lnSpc>
              <a:buFontTx/>
              <a:buNone/>
              <a:defRPr/>
            </a:pPr>
            <a:r>
              <a:rPr lang="en-ZA" smtClean="0">
                <a:cs typeface="+mn-cs"/>
              </a:rPr>
              <a:t>We must not have mercy for the things that God is judging</a:t>
            </a:r>
          </a:p>
          <a:p>
            <a:pPr marL="0" indent="0" eaLnBrk="1" hangingPunct="1">
              <a:lnSpc>
                <a:spcPct val="80000"/>
              </a:lnSpc>
              <a:buFontTx/>
              <a:buNone/>
              <a:defRPr/>
            </a:pPr>
            <a:endParaRPr lang="en-ZA" smtClean="0">
              <a:cs typeface="+mn-cs"/>
            </a:endParaRPr>
          </a:p>
          <a:p>
            <a:pPr marL="0" indent="0" eaLnBrk="1" hangingPunct="1">
              <a:lnSpc>
                <a:spcPct val="80000"/>
              </a:lnSpc>
              <a:buFontTx/>
              <a:buNone/>
              <a:defRPr/>
            </a:pPr>
            <a:r>
              <a:rPr lang="en-ZA" smtClean="0">
                <a:solidFill>
                  <a:srgbClr val="66FF33"/>
                </a:solidFill>
                <a:cs typeface="+mn-cs"/>
              </a:rPr>
              <a:t>11. The “Party Spirit”</a:t>
            </a:r>
          </a:p>
          <a:p>
            <a:pPr marL="0" indent="0" eaLnBrk="1" hangingPunct="1">
              <a:lnSpc>
                <a:spcPct val="80000"/>
              </a:lnSpc>
              <a:buFontTx/>
              <a:buNone/>
              <a:defRPr/>
            </a:pPr>
            <a:r>
              <a:rPr lang="en-ZA" smtClean="0">
                <a:cs typeface="+mn-cs"/>
              </a:rPr>
              <a:t>This is when we feel that what we share must fit into the party </a:t>
            </a:r>
          </a:p>
          <a:p>
            <a:pPr marL="0" indent="0" eaLnBrk="1" hangingPunct="1">
              <a:lnSpc>
                <a:spcPct val="80000"/>
              </a:lnSpc>
              <a:buFontTx/>
              <a:buNone/>
              <a:defRPr/>
            </a:pPr>
            <a:endParaRPr lang="en-ZA" smtClean="0">
              <a:cs typeface="+mn-cs"/>
            </a:endParaRPr>
          </a:p>
          <a:p>
            <a:pPr marL="0" indent="0" eaLnBrk="1" hangingPunct="1">
              <a:lnSpc>
                <a:spcPct val="80000"/>
              </a:lnSpc>
              <a:buFontTx/>
              <a:buNone/>
              <a:defRPr/>
            </a:pPr>
            <a:r>
              <a:rPr lang="en-ZA" smtClean="0">
                <a:solidFill>
                  <a:srgbClr val="66FF33"/>
                </a:solidFill>
                <a:cs typeface="+mn-cs"/>
              </a:rPr>
              <a:t>12. Failing to Submit to the Body</a:t>
            </a:r>
          </a:p>
          <a:p>
            <a:pPr marL="0" indent="0" eaLnBrk="1" hangingPunct="1">
              <a:lnSpc>
                <a:spcPct val="80000"/>
              </a:lnSpc>
              <a:buFontTx/>
              <a:buNone/>
              <a:defRPr/>
            </a:pPr>
            <a:r>
              <a:rPr lang="en-ZA" smtClean="0">
                <a:cs typeface="+mn-cs"/>
              </a:rPr>
              <a:t>This is refusing to submit to the body of Christ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4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Picture 2" descr="journeytosouth"/>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title"/>
          </p:nvPr>
        </p:nvSpPr>
        <p:spPr>
          <a:xfrm>
            <a:off x="0" y="44450"/>
            <a:ext cx="9144000" cy="1143000"/>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ZA" smtClean="0">
                <a:cs typeface="+mj-cs"/>
              </a:rPr>
              <a:t>Stumbling Blocks to interpretation</a:t>
            </a:r>
            <a:endParaRPr lang="en-US" smtClean="0">
              <a:cs typeface="+mj-cs"/>
            </a:endParaRPr>
          </a:p>
        </p:txBody>
      </p:sp>
      <p:sp>
        <p:nvSpPr>
          <p:cNvPr id="58372" name="Rectangle 4"/>
          <p:cNvSpPr>
            <a:spLocks noGrp="1" noChangeArrowheads="1"/>
          </p:cNvSpPr>
          <p:nvPr>
            <p:ph type="body" idx="1"/>
          </p:nvPr>
        </p:nvSpPr>
        <p:spPr>
          <a:xfrm>
            <a:off x="323850" y="4005263"/>
            <a:ext cx="8496300" cy="2852737"/>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0" indent="0" eaLnBrk="1" hangingPunct="1">
              <a:lnSpc>
                <a:spcPct val="80000"/>
              </a:lnSpc>
              <a:buFontTx/>
              <a:buNone/>
              <a:defRPr/>
            </a:pPr>
            <a:r>
              <a:rPr lang="en-ZA" smtClean="0">
                <a:solidFill>
                  <a:srgbClr val="66FF33"/>
                </a:solidFill>
                <a:cs typeface="+mn-cs"/>
              </a:rPr>
              <a:t>13. Using Natural Eyes Instead of the “Eyes of the Heart”</a:t>
            </a:r>
          </a:p>
          <a:p>
            <a:pPr marL="0" indent="0" eaLnBrk="1" hangingPunct="1">
              <a:lnSpc>
                <a:spcPct val="80000"/>
              </a:lnSpc>
              <a:buFontTx/>
              <a:buNone/>
              <a:defRPr/>
            </a:pPr>
            <a:r>
              <a:rPr lang="en-ZA" smtClean="0">
                <a:cs typeface="+mn-cs"/>
              </a:rPr>
              <a:t>What we see on the outside of a person is not always what is taking place on the inside. </a:t>
            </a:r>
          </a:p>
          <a:p>
            <a:pPr marL="0" indent="0" eaLnBrk="1" hangingPunct="1">
              <a:lnSpc>
                <a:spcPct val="80000"/>
              </a:lnSpc>
              <a:buFontTx/>
              <a:buNone/>
              <a:defRPr/>
            </a:pPr>
            <a:r>
              <a:rPr lang="en-ZA" smtClean="0">
                <a:cs typeface="+mn-cs"/>
              </a:rPr>
              <a:t>Even Samuel was fooled by appearances (1 Samuel 16:7).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3" name="Picture 4" descr="meditation"/>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title"/>
          </p:nvPr>
        </p:nvSpPr>
        <p:spPr>
          <a:xfrm>
            <a:off x="611188" y="260350"/>
            <a:ext cx="7772400" cy="1143000"/>
          </a:xfrm>
        </p:spPr>
        <p:txBody>
          <a:bodyPr/>
          <a:lstStyle/>
          <a:p>
            <a:pPr eaLnBrk="1" hangingPunct="1">
              <a:defRPr/>
            </a:pPr>
            <a:r>
              <a:rPr lang="en-ZA" smtClean="0">
                <a:cs typeface="+mj-cs"/>
              </a:rPr>
              <a:t>Preparing to Prophesy</a:t>
            </a:r>
            <a:endParaRPr lang="en-US" smtClean="0">
              <a:cs typeface="+mj-cs"/>
            </a:endParaRPr>
          </a:p>
        </p:txBody>
      </p:sp>
      <p:sp>
        <p:nvSpPr>
          <p:cNvPr id="38915" name="Rectangle 3"/>
          <p:cNvSpPr>
            <a:spLocks noGrp="1" noChangeArrowheads="1"/>
          </p:cNvSpPr>
          <p:nvPr>
            <p:ph type="body" idx="1"/>
          </p:nvPr>
        </p:nvSpPr>
        <p:spPr>
          <a:xfrm>
            <a:off x="323850" y="1916113"/>
            <a:ext cx="8424863" cy="4668837"/>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chor="ctr">
            <a:spAutoFit/>
          </a:bodyPr>
          <a:lstStyle/>
          <a:p>
            <a:pPr eaLnBrk="1" hangingPunct="1">
              <a:buFontTx/>
              <a:buNone/>
              <a:defRPr/>
            </a:pPr>
            <a:r>
              <a:rPr lang="en-US" smtClean="0">
                <a:solidFill>
                  <a:srgbClr val="66FF33"/>
                </a:solidFill>
                <a:cs typeface="+mn-cs"/>
              </a:rPr>
              <a:t>1. Prayer</a:t>
            </a:r>
          </a:p>
          <a:p>
            <a:pPr eaLnBrk="1" hangingPunct="1">
              <a:buFontTx/>
              <a:buNone/>
              <a:defRPr/>
            </a:pPr>
            <a:r>
              <a:rPr lang="en-US" smtClean="0">
                <a:cs typeface="+mn-cs"/>
              </a:rPr>
              <a:t>We must listen before we start to speak</a:t>
            </a:r>
          </a:p>
          <a:p>
            <a:pPr eaLnBrk="1" hangingPunct="1">
              <a:buFontTx/>
              <a:buNone/>
              <a:defRPr/>
            </a:pPr>
            <a:endParaRPr lang="en-US" smtClean="0">
              <a:cs typeface="+mn-cs"/>
            </a:endParaRPr>
          </a:p>
          <a:p>
            <a:pPr eaLnBrk="1" hangingPunct="1">
              <a:buFontTx/>
              <a:buNone/>
              <a:defRPr/>
            </a:pPr>
            <a:r>
              <a:rPr lang="en-US" smtClean="0">
                <a:solidFill>
                  <a:srgbClr val="66FF33"/>
                </a:solidFill>
                <a:cs typeface="+mn-cs"/>
              </a:rPr>
              <a:t>2. Meditation</a:t>
            </a:r>
          </a:p>
          <a:p>
            <a:pPr eaLnBrk="1" hangingPunct="1">
              <a:buFontTx/>
              <a:buNone/>
              <a:defRPr/>
            </a:pPr>
            <a:r>
              <a:rPr lang="en-US" smtClean="0">
                <a:cs typeface="+mn-cs"/>
              </a:rPr>
              <a:t>Reflecting on God</a:t>
            </a:r>
            <a:r>
              <a:rPr lang="ja-JP" altLang="en-US" smtClean="0">
                <a:latin typeface="Arial"/>
                <a:cs typeface="+mn-cs"/>
              </a:rPr>
              <a:t>’</a:t>
            </a:r>
            <a:r>
              <a:rPr lang="en-US" smtClean="0">
                <a:cs typeface="+mn-cs"/>
              </a:rPr>
              <a:t>s Word</a:t>
            </a:r>
          </a:p>
          <a:p>
            <a:pPr eaLnBrk="1" hangingPunct="1">
              <a:buFontTx/>
              <a:buNone/>
              <a:defRPr/>
            </a:pPr>
            <a:endParaRPr lang="en-US" smtClean="0">
              <a:cs typeface="+mn-cs"/>
            </a:endParaRPr>
          </a:p>
          <a:p>
            <a:pPr eaLnBrk="1" hangingPunct="1">
              <a:buFontTx/>
              <a:buNone/>
              <a:defRPr/>
            </a:pPr>
            <a:r>
              <a:rPr lang="en-US" smtClean="0">
                <a:solidFill>
                  <a:srgbClr val="66FF33"/>
                </a:solidFill>
                <a:cs typeface="+mn-cs"/>
              </a:rPr>
              <a:t>3. Waiting on God</a:t>
            </a:r>
          </a:p>
          <a:p>
            <a:pPr eaLnBrk="1" hangingPunct="1">
              <a:buFontTx/>
              <a:buNone/>
              <a:defRPr/>
            </a:pPr>
            <a:r>
              <a:rPr lang="en-US" smtClean="0">
                <a:cs typeface="+mn-cs"/>
              </a:rPr>
              <a:t>Spend time in a place of quietness and stillness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7" name="Picture 2" descr="meditation"/>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title"/>
          </p:nvPr>
        </p:nvSpPr>
        <p:spPr>
          <a:xfrm>
            <a:off x="611188" y="260350"/>
            <a:ext cx="7772400" cy="1143000"/>
          </a:xfrm>
        </p:spPr>
        <p:txBody>
          <a:bodyPr/>
          <a:lstStyle/>
          <a:p>
            <a:pPr eaLnBrk="1" hangingPunct="1">
              <a:defRPr/>
            </a:pPr>
            <a:r>
              <a:rPr lang="en-ZA" smtClean="0">
                <a:cs typeface="+mj-cs"/>
              </a:rPr>
              <a:t>Preparing to Prophesy</a:t>
            </a:r>
            <a:endParaRPr lang="en-US" smtClean="0">
              <a:cs typeface="+mj-cs"/>
            </a:endParaRPr>
          </a:p>
        </p:txBody>
      </p:sp>
      <p:sp>
        <p:nvSpPr>
          <p:cNvPr id="59396" name="Rectangle 4"/>
          <p:cNvSpPr>
            <a:spLocks noGrp="1" noChangeArrowheads="1"/>
          </p:cNvSpPr>
          <p:nvPr>
            <p:ph type="body" idx="1"/>
          </p:nvPr>
        </p:nvSpPr>
        <p:spPr>
          <a:xfrm>
            <a:off x="323850" y="1855788"/>
            <a:ext cx="8820150" cy="4668837"/>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chor="ctr">
            <a:spAutoFit/>
          </a:bodyPr>
          <a:lstStyle/>
          <a:p>
            <a:pPr eaLnBrk="1" hangingPunct="1">
              <a:buFontTx/>
              <a:buNone/>
              <a:defRPr/>
            </a:pPr>
            <a:r>
              <a:rPr lang="en-US" smtClean="0">
                <a:solidFill>
                  <a:srgbClr val="66FF33"/>
                </a:solidFill>
                <a:cs typeface="+mn-cs"/>
              </a:rPr>
              <a:t>4. Praying in Tongues</a:t>
            </a:r>
          </a:p>
          <a:p>
            <a:pPr eaLnBrk="1" hangingPunct="1">
              <a:buFontTx/>
              <a:buNone/>
              <a:defRPr/>
            </a:pPr>
            <a:r>
              <a:rPr lang="en-US" smtClean="0">
                <a:cs typeface="+mn-cs"/>
              </a:rPr>
              <a:t>Sometimes praying in the spirit is helpful</a:t>
            </a:r>
          </a:p>
          <a:p>
            <a:pPr eaLnBrk="1" hangingPunct="1">
              <a:buFontTx/>
              <a:buNone/>
              <a:defRPr/>
            </a:pPr>
            <a:endParaRPr lang="en-US" smtClean="0">
              <a:cs typeface="+mn-cs"/>
            </a:endParaRPr>
          </a:p>
          <a:p>
            <a:pPr eaLnBrk="1" hangingPunct="1">
              <a:buFontTx/>
              <a:buNone/>
              <a:defRPr/>
            </a:pPr>
            <a:r>
              <a:rPr lang="en-US" smtClean="0">
                <a:solidFill>
                  <a:srgbClr val="66FF33"/>
                </a:solidFill>
                <a:cs typeface="+mn-cs"/>
              </a:rPr>
              <a:t>5. Desire to Prophesy</a:t>
            </a:r>
          </a:p>
          <a:p>
            <a:pPr eaLnBrk="1" hangingPunct="1">
              <a:buFontTx/>
              <a:buNone/>
              <a:defRPr/>
            </a:pPr>
            <a:r>
              <a:rPr lang="en-US" smtClean="0">
                <a:cs typeface="+mn-cs"/>
              </a:rPr>
              <a:t>Make it your desire to prophesy</a:t>
            </a:r>
          </a:p>
          <a:p>
            <a:pPr eaLnBrk="1" hangingPunct="1">
              <a:buFontTx/>
              <a:buNone/>
              <a:defRPr/>
            </a:pPr>
            <a:endParaRPr lang="en-US" smtClean="0">
              <a:cs typeface="+mn-cs"/>
            </a:endParaRPr>
          </a:p>
          <a:p>
            <a:pPr eaLnBrk="1" hangingPunct="1">
              <a:buFontTx/>
              <a:buNone/>
              <a:defRPr/>
            </a:pPr>
            <a:r>
              <a:rPr lang="en-US" smtClean="0">
                <a:solidFill>
                  <a:srgbClr val="66FF33"/>
                </a:solidFill>
                <a:cs typeface="+mn-cs"/>
              </a:rPr>
              <a:t>6. Expectation</a:t>
            </a:r>
          </a:p>
          <a:p>
            <a:pPr eaLnBrk="1" hangingPunct="1">
              <a:buFontTx/>
              <a:buNone/>
              <a:defRPr/>
            </a:pPr>
            <a:r>
              <a:rPr lang="en-US" smtClean="0">
                <a:cs typeface="+mn-cs"/>
              </a:rPr>
              <a:t>Believe God will use you to speak prophetically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39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2" descr="meditation"/>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title"/>
          </p:nvPr>
        </p:nvSpPr>
        <p:spPr>
          <a:xfrm>
            <a:off x="611188" y="260350"/>
            <a:ext cx="7772400" cy="1143000"/>
          </a:xfrm>
        </p:spPr>
        <p:txBody>
          <a:bodyPr/>
          <a:lstStyle/>
          <a:p>
            <a:pPr eaLnBrk="1" hangingPunct="1">
              <a:defRPr/>
            </a:pPr>
            <a:r>
              <a:rPr lang="en-ZA" smtClean="0">
                <a:cs typeface="+mj-cs"/>
              </a:rPr>
              <a:t>Preparing to Prophesy</a:t>
            </a:r>
            <a:endParaRPr lang="en-US" smtClean="0">
              <a:cs typeface="+mj-cs"/>
            </a:endParaRPr>
          </a:p>
        </p:txBody>
      </p:sp>
      <p:sp>
        <p:nvSpPr>
          <p:cNvPr id="60420" name="Rectangle 4"/>
          <p:cNvSpPr>
            <a:spLocks noGrp="1" noChangeArrowheads="1"/>
          </p:cNvSpPr>
          <p:nvPr>
            <p:ph type="body" idx="1"/>
          </p:nvPr>
        </p:nvSpPr>
        <p:spPr>
          <a:xfrm>
            <a:off x="323850" y="4365625"/>
            <a:ext cx="8820150" cy="2332038"/>
          </a:xfrm>
          <a:effectLst>
            <a:outerShdw blurRad="63500" dist="35921" dir="2700000" algn="ctr" rotWithShape="0">
              <a:schemeClr val="tx1"/>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chor="ctr">
            <a:spAutoFit/>
          </a:bodyPr>
          <a:lstStyle/>
          <a:p>
            <a:pPr eaLnBrk="1" hangingPunct="1">
              <a:buFontTx/>
              <a:buNone/>
              <a:defRPr/>
            </a:pPr>
            <a:r>
              <a:rPr lang="en-US" smtClean="0">
                <a:solidFill>
                  <a:srgbClr val="66FF33"/>
                </a:solidFill>
                <a:cs typeface="+mn-cs"/>
              </a:rPr>
              <a:t>7. Do a Self Check</a:t>
            </a:r>
          </a:p>
          <a:p>
            <a:pPr eaLnBrk="1" hangingPunct="1">
              <a:buFontTx/>
              <a:buNone/>
              <a:defRPr/>
            </a:pPr>
            <a:r>
              <a:rPr lang="en-US" smtClean="0">
                <a:cs typeface="+mn-cs"/>
              </a:rPr>
              <a:t>How is my relationship with God</a:t>
            </a:r>
          </a:p>
          <a:p>
            <a:pPr eaLnBrk="1" hangingPunct="1">
              <a:buFontTx/>
              <a:buNone/>
              <a:defRPr/>
            </a:pPr>
            <a:r>
              <a:rPr lang="en-US" smtClean="0">
                <a:cs typeface="+mn-cs"/>
              </a:rPr>
              <a:t>How is my lifestyle?</a:t>
            </a:r>
          </a:p>
          <a:p>
            <a:pPr eaLnBrk="1" hangingPunct="1">
              <a:buFontTx/>
              <a:buNone/>
              <a:defRPr/>
            </a:pPr>
            <a:r>
              <a:rPr lang="en-US" smtClean="0">
                <a:cs typeface="+mn-cs"/>
              </a:rPr>
              <a:t>How is my prayer life?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4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4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5" name="Picture 5" descr="lastshaman"/>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a:xfrm>
            <a:off x="685800" y="115888"/>
            <a:ext cx="7772400" cy="1143000"/>
          </a:xfrm>
        </p:spPr>
        <p:txBody>
          <a:bodyPr/>
          <a:lstStyle/>
          <a:p>
            <a:pPr eaLnBrk="1" hangingPunct="1">
              <a:defRPr/>
            </a:pPr>
            <a:r>
              <a:rPr lang="en-ZA" smtClean="0">
                <a:cs typeface="+mj-cs"/>
              </a:rPr>
              <a:t>Sharing a Prophecy</a:t>
            </a:r>
            <a:endParaRPr lang="en-US" smtClean="0">
              <a:cs typeface="+mj-cs"/>
            </a:endParaRPr>
          </a:p>
        </p:txBody>
      </p:sp>
      <p:sp>
        <p:nvSpPr>
          <p:cNvPr id="39939" name="Rectangle 3"/>
          <p:cNvSpPr>
            <a:spLocks noGrp="1" noChangeArrowheads="1"/>
          </p:cNvSpPr>
          <p:nvPr>
            <p:ph type="body" idx="1"/>
          </p:nvPr>
        </p:nvSpPr>
        <p:spPr>
          <a:xfrm>
            <a:off x="323850" y="2347913"/>
            <a:ext cx="8424863" cy="4752975"/>
          </a:xfrm>
        </p:spPr>
        <p:txBody>
          <a:bodyPr/>
          <a:lstStyle/>
          <a:p>
            <a:pPr marL="0" indent="0" eaLnBrk="1" hangingPunct="1">
              <a:lnSpc>
                <a:spcPct val="80000"/>
              </a:lnSpc>
              <a:buFontTx/>
              <a:buNone/>
              <a:defRPr/>
            </a:pPr>
            <a:r>
              <a:rPr lang="en-US" sz="3000" smtClean="0">
                <a:solidFill>
                  <a:srgbClr val="66FF33"/>
                </a:solidFill>
                <a:cs typeface="+mn-cs"/>
              </a:rPr>
              <a:t>1. Consider the person you are ministering to</a:t>
            </a:r>
          </a:p>
          <a:p>
            <a:pPr marL="0" indent="0" eaLnBrk="1" hangingPunct="1">
              <a:lnSpc>
                <a:spcPct val="80000"/>
              </a:lnSpc>
              <a:buFontTx/>
              <a:buNone/>
              <a:defRPr/>
            </a:pPr>
            <a:r>
              <a:rPr lang="en-US" sz="3000" smtClean="0">
                <a:cs typeface="+mn-cs"/>
              </a:rPr>
              <a:t>We must not blurt out everything God shares with us.</a:t>
            </a:r>
          </a:p>
          <a:p>
            <a:pPr marL="0" indent="0" eaLnBrk="1" hangingPunct="1">
              <a:lnSpc>
                <a:spcPct val="80000"/>
              </a:lnSpc>
              <a:buFontTx/>
              <a:buNone/>
              <a:defRPr/>
            </a:pPr>
            <a:endParaRPr lang="en-US" sz="3000" smtClean="0">
              <a:cs typeface="+mn-cs"/>
            </a:endParaRPr>
          </a:p>
          <a:p>
            <a:pPr marL="0" indent="0" eaLnBrk="1" hangingPunct="1">
              <a:lnSpc>
                <a:spcPct val="80000"/>
              </a:lnSpc>
              <a:buFontTx/>
              <a:buNone/>
              <a:defRPr/>
            </a:pPr>
            <a:r>
              <a:rPr lang="en-US" sz="3000" smtClean="0">
                <a:solidFill>
                  <a:srgbClr val="66FF33"/>
                </a:solidFill>
                <a:cs typeface="+mn-cs"/>
              </a:rPr>
              <a:t>2. Avoid negativity and judgmentalism</a:t>
            </a:r>
          </a:p>
          <a:p>
            <a:pPr marL="0" indent="0" eaLnBrk="1" hangingPunct="1">
              <a:lnSpc>
                <a:spcPct val="80000"/>
              </a:lnSpc>
              <a:buFontTx/>
              <a:buNone/>
              <a:defRPr/>
            </a:pPr>
            <a:r>
              <a:rPr lang="en-US" sz="3000" smtClean="0">
                <a:cs typeface="+mn-cs"/>
              </a:rPr>
              <a:t>Watch out for being more prone to sharing judgment that encouragement.</a:t>
            </a:r>
          </a:p>
          <a:p>
            <a:pPr marL="0" indent="0" eaLnBrk="1" hangingPunct="1">
              <a:lnSpc>
                <a:spcPct val="80000"/>
              </a:lnSpc>
              <a:buFontTx/>
              <a:buNone/>
              <a:defRPr/>
            </a:pPr>
            <a:endParaRPr lang="en-US" sz="3000" smtClean="0">
              <a:cs typeface="+mn-cs"/>
            </a:endParaRPr>
          </a:p>
          <a:p>
            <a:pPr marL="0" indent="0" eaLnBrk="1" hangingPunct="1">
              <a:lnSpc>
                <a:spcPct val="80000"/>
              </a:lnSpc>
              <a:buFontTx/>
              <a:buNone/>
              <a:defRPr/>
            </a:pPr>
            <a:r>
              <a:rPr lang="en-US" sz="3000" smtClean="0">
                <a:solidFill>
                  <a:srgbClr val="66FF33"/>
                </a:solidFill>
                <a:cs typeface="+mn-cs"/>
              </a:rPr>
              <a:t>3. Make yourself available to share advice and counsel with the person.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2" descr="lastshaman"/>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Grp="1" noChangeArrowheads="1"/>
          </p:cNvSpPr>
          <p:nvPr>
            <p:ph type="title"/>
          </p:nvPr>
        </p:nvSpPr>
        <p:spPr>
          <a:xfrm>
            <a:off x="685800" y="115888"/>
            <a:ext cx="7772400" cy="1143000"/>
          </a:xfrm>
        </p:spPr>
        <p:txBody>
          <a:bodyPr/>
          <a:lstStyle/>
          <a:p>
            <a:pPr eaLnBrk="1" hangingPunct="1">
              <a:defRPr/>
            </a:pPr>
            <a:r>
              <a:rPr lang="en-ZA" smtClean="0">
                <a:cs typeface="+mj-cs"/>
              </a:rPr>
              <a:t>Sharing a Prophecy</a:t>
            </a:r>
            <a:endParaRPr lang="en-US" smtClean="0">
              <a:cs typeface="+mj-cs"/>
            </a:endParaRPr>
          </a:p>
        </p:txBody>
      </p:sp>
      <p:sp>
        <p:nvSpPr>
          <p:cNvPr id="61444" name="Rectangle 4"/>
          <p:cNvSpPr>
            <a:spLocks noGrp="1" noChangeArrowheads="1"/>
          </p:cNvSpPr>
          <p:nvPr>
            <p:ph type="body" idx="1"/>
          </p:nvPr>
        </p:nvSpPr>
        <p:spPr>
          <a:xfrm>
            <a:off x="323850" y="4868863"/>
            <a:ext cx="8424863" cy="1800225"/>
          </a:xfrm>
        </p:spPr>
        <p:txBody>
          <a:bodyPr/>
          <a:lstStyle/>
          <a:p>
            <a:pPr eaLnBrk="1" hangingPunct="1">
              <a:lnSpc>
                <a:spcPct val="80000"/>
              </a:lnSpc>
              <a:buFontTx/>
              <a:buNone/>
              <a:defRPr/>
            </a:pPr>
            <a:r>
              <a:rPr lang="en-US" sz="3000" smtClean="0">
                <a:solidFill>
                  <a:srgbClr val="66FF33"/>
                </a:solidFill>
                <a:cs typeface="+mn-cs"/>
              </a:rPr>
              <a:t>4. Avoid looking for natural clues as to what God is saying to the person.</a:t>
            </a:r>
          </a:p>
          <a:p>
            <a:pPr eaLnBrk="1" hangingPunct="1">
              <a:lnSpc>
                <a:spcPct val="80000"/>
              </a:lnSpc>
              <a:buFontTx/>
              <a:buNone/>
              <a:defRPr/>
            </a:pPr>
            <a:endParaRPr lang="en-US" sz="3000" smtClean="0">
              <a:solidFill>
                <a:srgbClr val="66FF33"/>
              </a:solidFill>
              <a:cs typeface="+mn-cs"/>
            </a:endParaRPr>
          </a:p>
          <a:p>
            <a:pPr eaLnBrk="1" hangingPunct="1">
              <a:lnSpc>
                <a:spcPct val="80000"/>
              </a:lnSpc>
              <a:buFontTx/>
              <a:buNone/>
              <a:defRPr/>
            </a:pPr>
            <a:r>
              <a:rPr lang="en-US" sz="3000" smtClean="0">
                <a:solidFill>
                  <a:srgbClr val="66FF33"/>
                </a:solidFill>
                <a:cs typeface="+mn-cs"/>
              </a:rPr>
              <a:t>5. Recording prophecy is a good idea.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3" name="Picture 6" descr="prophecy2LG"/>
          <p:cNvPicPr>
            <a:picLocks noChangeAspect="1" noChangeArrowheads="1"/>
          </p:cNvPicPr>
          <p:nvPr/>
        </p:nvPicPr>
        <p:blipFill>
          <a:blip r:embed="rId2">
            <a:extLst>
              <a:ext uri="{28A0092B-C50C-407E-A947-70E740481C1C}">
                <a14:useLocalDpi xmlns:a14="http://schemas.microsoft.com/office/drawing/2010/main" val="0"/>
              </a:ext>
            </a:extLst>
          </a:blip>
          <a:srcRect l="4353" t="5856" r="33888" b="5856"/>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685800" y="333375"/>
            <a:ext cx="7772400" cy="1143000"/>
          </a:xfrm>
        </p:spPr>
        <p:txBody>
          <a:bodyPr/>
          <a:lstStyle/>
          <a:p>
            <a:pPr eaLnBrk="1" hangingPunct="1">
              <a:defRPr/>
            </a:pPr>
            <a:r>
              <a:rPr lang="en-ZA" smtClean="0">
                <a:cs typeface="+mj-cs"/>
              </a:rPr>
              <a:t>Three Parts to a Prophecy</a:t>
            </a:r>
            <a:endParaRPr lang="en-US" smtClean="0">
              <a:cs typeface="+mj-cs"/>
            </a:endParaRPr>
          </a:p>
        </p:txBody>
      </p:sp>
      <p:sp>
        <p:nvSpPr>
          <p:cNvPr id="33796" name="Rectangle 4"/>
          <p:cNvSpPr>
            <a:spLocks noGrp="1" noChangeArrowheads="1"/>
          </p:cNvSpPr>
          <p:nvPr>
            <p:ph type="body" idx="1"/>
          </p:nvPr>
        </p:nvSpPr>
        <p:spPr>
          <a:xfrm>
            <a:off x="395288" y="3068638"/>
            <a:ext cx="8569325" cy="3744912"/>
          </a:xfrm>
        </p:spPr>
        <p:txBody>
          <a:bodyPr/>
          <a:lstStyle/>
          <a:p>
            <a:pPr marL="0" indent="0" eaLnBrk="1" hangingPunct="1">
              <a:spcAft>
                <a:spcPct val="75000"/>
              </a:spcAft>
              <a:buFontTx/>
              <a:buNone/>
              <a:defRPr/>
            </a:pPr>
            <a:r>
              <a:rPr lang="en-ZA" smtClean="0">
                <a:cs typeface="+mn-cs"/>
              </a:rPr>
              <a:t>1. The word of knowledge that opens up a situation.</a:t>
            </a:r>
          </a:p>
          <a:p>
            <a:pPr marL="0" indent="0" eaLnBrk="1" hangingPunct="1">
              <a:spcAft>
                <a:spcPct val="75000"/>
              </a:spcAft>
              <a:buFontTx/>
              <a:buNone/>
              <a:defRPr/>
            </a:pPr>
            <a:r>
              <a:rPr lang="en-ZA" smtClean="0">
                <a:cs typeface="+mn-cs"/>
              </a:rPr>
              <a:t>2. The word of prophecy that can speak to it.</a:t>
            </a:r>
          </a:p>
          <a:p>
            <a:pPr marL="0" indent="0" eaLnBrk="1" hangingPunct="1">
              <a:spcAft>
                <a:spcPct val="75000"/>
              </a:spcAft>
              <a:buFontTx/>
              <a:buNone/>
              <a:defRPr/>
            </a:pPr>
            <a:r>
              <a:rPr lang="en-ZA" smtClean="0">
                <a:cs typeface="+mn-cs"/>
              </a:rPr>
              <a:t>3. The word of wisdom that says what one can do about it.</a:t>
            </a:r>
            <a:endParaRPr lang="en-US"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7" name="Picture 6" descr="mistLG"/>
          <p:cNvPicPr>
            <a:picLocks noChangeAspect="1" noChangeArrowheads="1"/>
          </p:cNvPicPr>
          <p:nvPr/>
        </p:nvPicPr>
        <p:blipFill>
          <a:blip r:embed="rId2">
            <a:extLst>
              <a:ext uri="{28A0092B-C50C-407E-A947-70E740481C1C}">
                <a14:useLocalDpi xmlns:a14="http://schemas.microsoft.com/office/drawing/2010/main" val="0"/>
              </a:ext>
            </a:extLst>
          </a:blip>
          <a:srcRect t="25951"/>
          <a:stretch>
            <a:fillRect/>
          </a:stretch>
        </p:blipFill>
        <p:spPr bwMode="auto">
          <a:xfrm>
            <a:off x="0" y="0"/>
            <a:ext cx="916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title"/>
          </p:nvPr>
        </p:nvSpPr>
        <p:spPr>
          <a:xfrm>
            <a:off x="685800" y="188913"/>
            <a:ext cx="7772400" cy="1143000"/>
          </a:xfrm>
        </p:spPr>
        <p:txBody>
          <a:bodyPr/>
          <a:lstStyle/>
          <a:p>
            <a:pPr eaLnBrk="1" hangingPunct="1">
              <a:defRPr/>
            </a:pPr>
            <a:r>
              <a:rPr lang="en-ZA" smtClean="0">
                <a:cs typeface="+mj-cs"/>
              </a:rPr>
              <a:t>Characteristics of Prophecy</a:t>
            </a:r>
            <a:endParaRPr lang="en-US" smtClean="0">
              <a:cs typeface="+mj-cs"/>
            </a:endParaRPr>
          </a:p>
        </p:txBody>
      </p:sp>
      <p:sp>
        <p:nvSpPr>
          <p:cNvPr id="34820" name="Rectangle 4"/>
          <p:cNvSpPr>
            <a:spLocks noGrp="1" noChangeArrowheads="1"/>
          </p:cNvSpPr>
          <p:nvPr>
            <p:ph type="body" idx="1"/>
          </p:nvPr>
        </p:nvSpPr>
        <p:spPr>
          <a:xfrm>
            <a:off x="395288" y="2565400"/>
            <a:ext cx="8569325" cy="4292600"/>
          </a:xfrm>
        </p:spPr>
        <p:txBody>
          <a:bodyPr/>
          <a:lstStyle/>
          <a:p>
            <a:pPr marL="0" indent="0" eaLnBrk="1" hangingPunct="1">
              <a:buFontTx/>
              <a:buNone/>
              <a:defRPr/>
            </a:pPr>
            <a:r>
              <a:rPr lang="en-ZA" smtClean="0">
                <a:solidFill>
                  <a:srgbClr val="66FF33"/>
                </a:solidFill>
                <a:cs typeface="+mn-cs"/>
              </a:rPr>
              <a:t>1. Prophecy is incomplete</a:t>
            </a:r>
          </a:p>
          <a:p>
            <a:pPr marL="0" indent="0" eaLnBrk="1" hangingPunct="1">
              <a:buFontTx/>
              <a:buNone/>
              <a:defRPr/>
            </a:pPr>
            <a:r>
              <a:rPr lang="en-ZA" smtClean="0">
                <a:cs typeface="+mn-cs"/>
              </a:rPr>
              <a:t>We prophecy in part</a:t>
            </a:r>
          </a:p>
          <a:p>
            <a:pPr marL="0" indent="0" eaLnBrk="1" hangingPunct="1">
              <a:buFontTx/>
              <a:buNone/>
              <a:defRPr/>
            </a:pPr>
            <a:r>
              <a:rPr lang="en-ZA" smtClean="0">
                <a:cs typeface="+mn-cs"/>
              </a:rPr>
              <a:t>1 Corinthians 13:9</a:t>
            </a:r>
          </a:p>
          <a:p>
            <a:pPr marL="0" indent="0" eaLnBrk="1" hangingPunct="1">
              <a:buFontTx/>
              <a:buNone/>
              <a:defRPr/>
            </a:pPr>
            <a:endParaRPr lang="en-ZA" smtClean="0">
              <a:cs typeface="+mn-cs"/>
            </a:endParaRPr>
          </a:p>
          <a:p>
            <a:pPr marL="0" indent="0" eaLnBrk="1" hangingPunct="1">
              <a:buFontTx/>
              <a:buNone/>
              <a:defRPr/>
            </a:pPr>
            <a:r>
              <a:rPr lang="en-ZA" smtClean="0">
                <a:solidFill>
                  <a:srgbClr val="66FF33"/>
                </a:solidFill>
                <a:cs typeface="+mn-cs"/>
              </a:rPr>
              <a:t>2. Prophecy does not mean God condones sin</a:t>
            </a:r>
          </a:p>
          <a:p>
            <a:pPr marL="0" indent="0" eaLnBrk="1" hangingPunct="1">
              <a:buFontTx/>
              <a:buNone/>
              <a:defRPr/>
            </a:pPr>
            <a:r>
              <a:rPr lang="en-ZA" smtClean="0">
                <a:cs typeface="+mn-cs"/>
              </a:rPr>
              <a:t>A prophecy does not mean God overlooks sin in our life.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Picture 2" descr="mistLG"/>
          <p:cNvPicPr>
            <a:picLocks noChangeAspect="1" noChangeArrowheads="1"/>
          </p:cNvPicPr>
          <p:nvPr/>
        </p:nvPicPr>
        <p:blipFill>
          <a:blip r:embed="rId2">
            <a:extLst>
              <a:ext uri="{28A0092B-C50C-407E-A947-70E740481C1C}">
                <a14:useLocalDpi xmlns:a14="http://schemas.microsoft.com/office/drawing/2010/main" val="0"/>
              </a:ext>
            </a:extLst>
          </a:blip>
          <a:srcRect t="25951"/>
          <a:stretch>
            <a:fillRect/>
          </a:stretch>
        </p:blipFill>
        <p:spPr bwMode="auto">
          <a:xfrm>
            <a:off x="0" y="0"/>
            <a:ext cx="916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4"/>
          <p:cNvSpPr>
            <a:spLocks noGrp="1" noChangeArrowheads="1"/>
          </p:cNvSpPr>
          <p:nvPr>
            <p:ph type="body" idx="1"/>
          </p:nvPr>
        </p:nvSpPr>
        <p:spPr>
          <a:xfrm>
            <a:off x="395288" y="549275"/>
            <a:ext cx="8497887" cy="6048375"/>
          </a:xfrm>
        </p:spPr>
        <p:txBody>
          <a:bodyPr/>
          <a:lstStyle/>
          <a:p>
            <a:pPr marL="0" indent="0" eaLnBrk="1" hangingPunct="1">
              <a:lnSpc>
                <a:spcPct val="80000"/>
              </a:lnSpc>
              <a:buFontTx/>
              <a:buNone/>
              <a:defRPr/>
            </a:pPr>
            <a:r>
              <a:rPr lang="en-ZA" sz="3000" smtClean="0">
                <a:solidFill>
                  <a:srgbClr val="66FF33"/>
                </a:solidFill>
                <a:cs typeface="+mn-cs"/>
              </a:rPr>
              <a:t>3. Prophecies build from one word to another. </a:t>
            </a:r>
          </a:p>
          <a:p>
            <a:pPr marL="0" indent="0" eaLnBrk="1" hangingPunct="1">
              <a:lnSpc>
                <a:spcPct val="80000"/>
              </a:lnSpc>
              <a:buFontTx/>
              <a:buNone/>
              <a:defRPr/>
            </a:pPr>
            <a:r>
              <a:rPr lang="en-ZA" sz="3000" smtClean="0">
                <a:cs typeface="+mn-cs"/>
              </a:rPr>
              <a:t>He received the first word at age 75 (Genesis 12:1-5)</a:t>
            </a:r>
          </a:p>
          <a:p>
            <a:pPr marL="0" indent="0" eaLnBrk="1" hangingPunct="1">
              <a:lnSpc>
                <a:spcPct val="80000"/>
              </a:lnSpc>
              <a:buFontTx/>
              <a:buNone/>
              <a:defRPr/>
            </a:pPr>
            <a:r>
              <a:rPr lang="en-ZA" sz="3000" smtClean="0">
                <a:cs typeface="+mn-cs"/>
              </a:rPr>
              <a:t>The second word later (Genesis 12:7)</a:t>
            </a:r>
          </a:p>
          <a:p>
            <a:pPr marL="0" indent="0" eaLnBrk="1" hangingPunct="1">
              <a:lnSpc>
                <a:spcPct val="80000"/>
              </a:lnSpc>
              <a:buFontTx/>
              <a:buNone/>
              <a:defRPr/>
            </a:pPr>
            <a:r>
              <a:rPr lang="en-ZA" sz="3000" smtClean="0">
                <a:cs typeface="+mn-cs"/>
              </a:rPr>
              <a:t>The third word brought emphasis and instruction (Genesis 13:14-17)</a:t>
            </a:r>
          </a:p>
          <a:p>
            <a:pPr marL="0" indent="0" eaLnBrk="1" hangingPunct="1">
              <a:lnSpc>
                <a:spcPct val="80000"/>
              </a:lnSpc>
              <a:buFontTx/>
              <a:buNone/>
              <a:defRPr/>
            </a:pPr>
            <a:r>
              <a:rPr lang="en-ZA" sz="3000" smtClean="0">
                <a:cs typeface="+mn-cs"/>
              </a:rPr>
              <a:t>Then at 99 years he received a new word: ‘be blameless’ (Genesis 17:2-8)</a:t>
            </a:r>
          </a:p>
          <a:p>
            <a:pPr marL="0" indent="0" eaLnBrk="1" hangingPunct="1">
              <a:lnSpc>
                <a:spcPct val="80000"/>
              </a:lnSpc>
              <a:buFontTx/>
              <a:buNone/>
              <a:defRPr/>
            </a:pPr>
            <a:r>
              <a:rPr lang="en-ZA" sz="3000" smtClean="0">
                <a:cs typeface="+mn-cs"/>
              </a:rPr>
              <a:t>The final word was a test to sacrifice his son Isaac (Genesis 22:16-18).</a:t>
            </a:r>
          </a:p>
          <a:p>
            <a:pPr marL="0" indent="0" eaLnBrk="1" hangingPunct="1">
              <a:lnSpc>
                <a:spcPct val="80000"/>
              </a:lnSpc>
              <a:buFontTx/>
              <a:buNone/>
              <a:defRPr/>
            </a:pPr>
            <a:endParaRPr lang="en-ZA" sz="3000" smtClean="0">
              <a:cs typeface="+mn-cs"/>
            </a:endParaRPr>
          </a:p>
          <a:p>
            <a:pPr marL="0" indent="0" eaLnBrk="1" hangingPunct="1">
              <a:lnSpc>
                <a:spcPct val="80000"/>
              </a:lnSpc>
              <a:buFontTx/>
              <a:buNone/>
              <a:defRPr/>
            </a:pPr>
            <a:r>
              <a:rPr lang="en-ZA" sz="3000" smtClean="0">
                <a:solidFill>
                  <a:srgbClr val="66FF33"/>
                </a:solidFill>
                <a:cs typeface="+mn-cs"/>
              </a:rPr>
              <a:t>4. Prophecy is provisional and dependant on obedience</a:t>
            </a:r>
          </a:p>
          <a:p>
            <a:pPr marL="0" indent="0" eaLnBrk="1" hangingPunct="1">
              <a:lnSpc>
                <a:spcPct val="80000"/>
              </a:lnSpc>
              <a:buFontTx/>
              <a:buNone/>
              <a:defRPr/>
            </a:pPr>
            <a:r>
              <a:rPr lang="en-ZA" sz="3000" smtClean="0">
                <a:cs typeface="+mn-cs"/>
              </a:rPr>
              <a:t>Our response must be right, we must  have faith and  good lifestyle.</a:t>
            </a:r>
            <a:endParaRPr lang="en-US" sz="300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8">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46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46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ZA" smtClean="0">
                <a:cs typeface="+mj-cs"/>
              </a:rPr>
              <a:t>Prophecy in the Bible</a:t>
            </a:r>
            <a:endParaRPr lang="en-US" smtClean="0">
              <a:cs typeface="+mj-cs"/>
            </a:endParaRPr>
          </a:p>
        </p:txBody>
      </p:sp>
      <p:sp>
        <p:nvSpPr>
          <p:cNvPr id="43011" name="Rectangle 3"/>
          <p:cNvSpPr>
            <a:spLocks noGrp="1" noChangeArrowheads="1"/>
          </p:cNvSpPr>
          <p:nvPr>
            <p:ph type="body" idx="1"/>
          </p:nvPr>
        </p:nvSpPr>
        <p:spPr>
          <a:xfrm>
            <a:off x="395288" y="3346450"/>
            <a:ext cx="8062912" cy="3511550"/>
          </a:xfrm>
        </p:spPr>
        <p:txBody>
          <a:bodyPr/>
          <a:lstStyle/>
          <a:p>
            <a:pPr marL="0" indent="0" eaLnBrk="1" hangingPunct="1">
              <a:buFontTx/>
              <a:buNone/>
              <a:defRPr/>
            </a:pPr>
            <a:r>
              <a:rPr lang="en-US" sz="3600" smtClean="0">
                <a:cs typeface="+mn-cs"/>
              </a:rPr>
              <a:t>We are called to minister in the power of the Holy Spirit – not only with words, but with a demonstration of power </a:t>
            </a:r>
          </a:p>
          <a:p>
            <a:pPr marL="0" indent="0" eaLnBrk="1" hangingPunct="1">
              <a:buFontTx/>
              <a:buNone/>
              <a:defRPr/>
            </a:pPr>
            <a:r>
              <a:rPr lang="en-US" sz="3600" smtClean="0">
                <a:cs typeface="+mn-cs"/>
              </a:rPr>
              <a:t>1 Corinthians 2:4-5 </a:t>
            </a:r>
          </a:p>
          <a:p>
            <a:pPr marL="0" indent="0" eaLnBrk="1" hangingPunct="1">
              <a:buFontTx/>
              <a:buNone/>
              <a:defRPr/>
            </a:pPr>
            <a:r>
              <a:rPr lang="en-US" sz="3600" smtClean="0">
                <a:cs typeface="+mn-cs"/>
              </a:rPr>
              <a:t>1 Thessalonians 1:5</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crate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title"/>
          </p:nvPr>
        </p:nvSpPr>
        <p:spPr>
          <a:xfrm>
            <a:off x="685800" y="115888"/>
            <a:ext cx="7772400" cy="1143000"/>
          </a:xfrm>
        </p:spPr>
        <p:txBody>
          <a:bodyPr/>
          <a:lstStyle/>
          <a:p>
            <a:pPr eaLnBrk="1" hangingPunct="1">
              <a:defRPr/>
            </a:pPr>
            <a:r>
              <a:rPr lang="en-US" smtClean="0">
                <a:solidFill>
                  <a:srgbClr val="66FF33"/>
                </a:solidFill>
                <a:cs typeface="+mj-cs"/>
              </a:rPr>
              <a:t>Tests for Prophecy</a:t>
            </a:r>
          </a:p>
        </p:txBody>
      </p:sp>
      <p:sp>
        <p:nvSpPr>
          <p:cNvPr id="65540" name="Rectangle 4"/>
          <p:cNvSpPr>
            <a:spLocks noGrp="1" noChangeArrowheads="1"/>
          </p:cNvSpPr>
          <p:nvPr>
            <p:ph type="body" idx="1"/>
          </p:nvPr>
        </p:nvSpPr>
        <p:spPr>
          <a:xfrm>
            <a:off x="323850" y="1701800"/>
            <a:ext cx="8569325" cy="5040313"/>
          </a:xfrm>
        </p:spPr>
        <p:txBody>
          <a:bodyPr/>
          <a:lstStyle/>
          <a:p>
            <a:pPr marL="0" indent="0" eaLnBrk="1" hangingPunct="1">
              <a:lnSpc>
                <a:spcPct val="80000"/>
              </a:lnSpc>
              <a:buFontTx/>
              <a:buNone/>
              <a:defRPr/>
            </a:pPr>
            <a:r>
              <a:rPr lang="en-US" sz="3000" smtClean="0">
                <a:solidFill>
                  <a:srgbClr val="66FF33"/>
                </a:solidFill>
                <a:cs typeface="+mn-cs"/>
              </a:rPr>
              <a:t>1. Does it edify, exhort and comfort?</a:t>
            </a:r>
            <a:r>
              <a:rPr lang="en-US" sz="3000" smtClean="0">
                <a:cs typeface="+mn-cs"/>
              </a:rPr>
              <a:t> </a:t>
            </a:r>
          </a:p>
          <a:p>
            <a:pPr marL="0" indent="0" eaLnBrk="1" hangingPunct="1">
              <a:lnSpc>
                <a:spcPct val="80000"/>
              </a:lnSpc>
              <a:buFontTx/>
              <a:buNone/>
              <a:defRPr/>
            </a:pPr>
            <a:r>
              <a:rPr lang="en-US" sz="3000" smtClean="0">
                <a:cs typeface="+mn-cs"/>
              </a:rPr>
              <a:t>The true purpose of prophecy is to build up, admonish and stir up, encourage and release from pain and discomfort and to enable people to know and understand the heartbeat of their God for themselves</a:t>
            </a:r>
          </a:p>
          <a:p>
            <a:pPr marL="0" indent="0" eaLnBrk="1" hangingPunct="1">
              <a:lnSpc>
                <a:spcPct val="80000"/>
              </a:lnSpc>
              <a:buFontTx/>
              <a:buNone/>
              <a:defRPr/>
            </a:pPr>
            <a:endParaRPr lang="en-US" sz="3000" smtClean="0">
              <a:cs typeface="+mn-cs"/>
            </a:endParaRPr>
          </a:p>
          <a:p>
            <a:pPr marL="0" indent="0" eaLnBrk="1" hangingPunct="1">
              <a:lnSpc>
                <a:spcPct val="80000"/>
              </a:lnSpc>
              <a:buFontTx/>
              <a:buNone/>
              <a:defRPr/>
            </a:pPr>
            <a:r>
              <a:rPr lang="en-US" sz="3000" smtClean="0">
                <a:solidFill>
                  <a:srgbClr val="66FF33"/>
                </a:solidFill>
                <a:cs typeface="+mn-cs"/>
              </a:rPr>
              <a:t>2. What is the source of the prophecy?</a:t>
            </a:r>
          </a:p>
          <a:p>
            <a:pPr marL="0" indent="0" eaLnBrk="1" hangingPunct="1">
              <a:lnSpc>
                <a:spcPct val="80000"/>
              </a:lnSpc>
              <a:buFontTx/>
              <a:buNone/>
              <a:defRPr/>
            </a:pPr>
            <a:r>
              <a:rPr lang="en-US" sz="3000" smtClean="0">
                <a:cs typeface="+mn-cs"/>
              </a:rPr>
              <a:t>We must test the spirit </a:t>
            </a:r>
          </a:p>
          <a:p>
            <a:pPr marL="0" indent="0" eaLnBrk="1" hangingPunct="1">
              <a:lnSpc>
                <a:spcPct val="80000"/>
              </a:lnSpc>
              <a:buFontTx/>
              <a:buNone/>
              <a:defRPr/>
            </a:pPr>
            <a:r>
              <a:rPr lang="en-US" sz="3000" smtClean="0">
                <a:cs typeface="+mn-cs"/>
              </a:rPr>
              <a:t>Behind every prophecy there are three possible sources: the Spirit of God; the spirit of man or an evil spirit (1 John 4:1-3)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4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54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54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5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rate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p:cNvSpPr>
            <a:spLocks noGrp="1" noChangeArrowheads="1"/>
          </p:cNvSpPr>
          <p:nvPr>
            <p:ph type="title"/>
          </p:nvPr>
        </p:nvSpPr>
        <p:spPr>
          <a:xfrm>
            <a:off x="685800" y="115888"/>
            <a:ext cx="7772400" cy="1143000"/>
          </a:xfrm>
        </p:spPr>
        <p:txBody>
          <a:bodyPr/>
          <a:lstStyle/>
          <a:p>
            <a:pPr eaLnBrk="1" hangingPunct="1">
              <a:defRPr/>
            </a:pPr>
            <a:r>
              <a:rPr lang="en-US" smtClean="0">
                <a:solidFill>
                  <a:srgbClr val="66FF33"/>
                </a:solidFill>
                <a:cs typeface="+mj-cs"/>
              </a:rPr>
              <a:t>Tests for Prophecy</a:t>
            </a:r>
          </a:p>
        </p:txBody>
      </p:sp>
      <p:sp>
        <p:nvSpPr>
          <p:cNvPr id="68612" name="Rectangle 4"/>
          <p:cNvSpPr>
            <a:spLocks noGrp="1" noChangeArrowheads="1"/>
          </p:cNvSpPr>
          <p:nvPr>
            <p:ph type="body" idx="1"/>
          </p:nvPr>
        </p:nvSpPr>
        <p:spPr>
          <a:xfrm>
            <a:off x="323850" y="1917700"/>
            <a:ext cx="8569325" cy="5040313"/>
          </a:xfrm>
        </p:spPr>
        <p:txBody>
          <a:bodyPr/>
          <a:lstStyle/>
          <a:p>
            <a:pPr marL="0" indent="0" eaLnBrk="1" hangingPunct="1">
              <a:lnSpc>
                <a:spcPct val="80000"/>
              </a:lnSpc>
              <a:buFontTx/>
              <a:buNone/>
              <a:defRPr/>
            </a:pPr>
            <a:r>
              <a:rPr lang="en-US" sz="3000" smtClean="0">
                <a:solidFill>
                  <a:srgbClr val="66FF33"/>
                </a:solidFill>
                <a:cs typeface="+mn-cs"/>
              </a:rPr>
              <a:t>3. Does the prophecy conform to Scripture?</a:t>
            </a:r>
          </a:p>
          <a:p>
            <a:pPr marL="0" indent="0" eaLnBrk="1" hangingPunct="1">
              <a:lnSpc>
                <a:spcPct val="80000"/>
              </a:lnSpc>
              <a:buFontTx/>
              <a:buNone/>
              <a:defRPr/>
            </a:pPr>
            <a:r>
              <a:rPr lang="en-US" sz="3000" smtClean="0">
                <a:cs typeface="+mn-cs"/>
              </a:rPr>
              <a:t>We must build our lives on Scripture and not prophecy. </a:t>
            </a:r>
          </a:p>
          <a:p>
            <a:pPr marL="0" indent="0" eaLnBrk="1" hangingPunct="1">
              <a:lnSpc>
                <a:spcPct val="80000"/>
              </a:lnSpc>
              <a:buFontTx/>
              <a:buNone/>
              <a:defRPr/>
            </a:pPr>
            <a:r>
              <a:rPr lang="en-US" sz="3000" smtClean="0">
                <a:cs typeface="+mn-cs"/>
              </a:rPr>
              <a:t>Prophecy must not be used to establish a new doctrine </a:t>
            </a:r>
          </a:p>
          <a:p>
            <a:pPr marL="0" indent="0" eaLnBrk="1" hangingPunct="1">
              <a:lnSpc>
                <a:spcPct val="80000"/>
              </a:lnSpc>
              <a:buFontTx/>
              <a:buNone/>
              <a:defRPr/>
            </a:pPr>
            <a:r>
              <a:rPr lang="en-US" sz="3000" smtClean="0">
                <a:cs typeface="+mn-cs"/>
              </a:rPr>
              <a:t>Isaiah 8:20 </a:t>
            </a:r>
          </a:p>
          <a:p>
            <a:pPr marL="0" indent="0" eaLnBrk="1" hangingPunct="1">
              <a:lnSpc>
                <a:spcPct val="80000"/>
              </a:lnSpc>
              <a:buFontTx/>
              <a:buNone/>
              <a:defRPr/>
            </a:pPr>
            <a:endParaRPr lang="en-US" sz="3000" smtClean="0">
              <a:cs typeface="+mn-cs"/>
            </a:endParaRPr>
          </a:p>
          <a:p>
            <a:pPr marL="0" indent="0" eaLnBrk="1" hangingPunct="1">
              <a:lnSpc>
                <a:spcPct val="80000"/>
              </a:lnSpc>
              <a:buFontTx/>
              <a:buNone/>
              <a:defRPr/>
            </a:pPr>
            <a:r>
              <a:rPr lang="en-US" sz="3000" smtClean="0">
                <a:solidFill>
                  <a:srgbClr val="66FF33"/>
                </a:solidFill>
                <a:cs typeface="+mn-cs"/>
              </a:rPr>
              <a:t>4. Does the prophecy glorify the Lord Jesus? </a:t>
            </a:r>
          </a:p>
          <a:p>
            <a:pPr marL="0" indent="0" eaLnBrk="1" hangingPunct="1">
              <a:lnSpc>
                <a:spcPct val="80000"/>
              </a:lnSpc>
              <a:buFontTx/>
              <a:buNone/>
              <a:defRPr/>
            </a:pPr>
            <a:r>
              <a:rPr lang="en-US" sz="3000" smtClean="0">
                <a:cs typeface="+mn-cs"/>
              </a:rPr>
              <a:t>The prime ministry of the Holy Spirit is to bring glory to Jesus</a:t>
            </a:r>
          </a:p>
          <a:p>
            <a:pPr marL="0" indent="0" eaLnBrk="1" hangingPunct="1">
              <a:lnSpc>
                <a:spcPct val="80000"/>
              </a:lnSpc>
              <a:buFontTx/>
              <a:buNone/>
              <a:defRPr/>
            </a:pPr>
            <a:r>
              <a:rPr lang="en-US" sz="3000" smtClean="0">
                <a:cs typeface="+mn-cs"/>
              </a:rPr>
              <a:t>John 16:14 and 1 Corinthians 12:3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1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6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61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6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rate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title"/>
          </p:nvPr>
        </p:nvSpPr>
        <p:spPr>
          <a:xfrm>
            <a:off x="685800" y="115888"/>
            <a:ext cx="7772400" cy="1143000"/>
          </a:xfrm>
        </p:spPr>
        <p:txBody>
          <a:bodyPr/>
          <a:lstStyle/>
          <a:p>
            <a:pPr eaLnBrk="1" hangingPunct="1">
              <a:defRPr/>
            </a:pPr>
            <a:r>
              <a:rPr lang="en-US" smtClean="0">
                <a:solidFill>
                  <a:srgbClr val="66FF33"/>
                </a:solidFill>
                <a:cs typeface="+mj-cs"/>
              </a:rPr>
              <a:t>Tests for Prophecy</a:t>
            </a:r>
          </a:p>
        </p:txBody>
      </p:sp>
      <p:sp>
        <p:nvSpPr>
          <p:cNvPr id="69636" name="Rectangle 4"/>
          <p:cNvSpPr>
            <a:spLocks noGrp="1" noChangeArrowheads="1"/>
          </p:cNvSpPr>
          <p:nvPr>
            <p:ph type="body" idx="1"/>
          </p:nvPr>
        </p:nvSpPr>
        <p:spPr>
          <a:xfrm>
            <a:off x="323850" y="3141663"/>
            <a:ext cx="8569325" cy="3168650"/>
          </a:xfrm>
        </p:spPr>
        <p:txBody>
          <a:bodyPr/>
          <a:lstStyle/>
          <a:p>
            <a:pPr marL="0" indent="0" eaLnBrk="1" hangingPunct="1">
              <a:lnSpc>
                <a:spcPct val="80000"/>
              </a:lnSpc>
              <a:buFontTx/>
              <a:buNone/>
              <a:defRPr/>
            </a:pPr>
            <a:r>
              <a:rPr lang="en-US" sz="3000" smtClean="0">
                <a:solidFill>
                  <a:srgbClr val="66FF33"/>
                </a:solidFill>
                <a:cs typeface="+mn-cs"/>
              </a:rPr>
              <a:t>5. Does it leave us with a sense of peace</a:t>
            </a:r>
          </a:p>
          <a:p>
            <a:pPr marL="0" indent="0" eaLnBrk="1" hangingPunct="1">
              <a:lnSpc>
                <a:spcPct val="80000"/>
              </a:lnSpc>
              <a:buFontTx/>
              <a:buNone/>
              <a:defRPr/>
            </a:pPr>
            <a:r>
              <a:rPr lang="en-US" sz="3000" smtClean="0">
                <a:cs typeface="+mn-cs"/>
              </a:rPr>
              <a:t>The prophecy should fill us with peace</a:t>
            </a:r>
          </a:p>
          <a:p>
            <a:pPr marL="0" indent="0" eaLnBrk="1" hangingPunct="1">
              <a:lnSpc>
                <a:spcPct val="80000"/>
              </a:lnSpc>
              <a:buFontTx/>
              <a:buNone/>
              <a:defRPr/>
            </a:pPr>
            <a:r>
              <a:rPr lang="en-US" sz="3000" smtClean="0">
                <a:cs typeface="+mn-cs"/>
              </a:rPr>
              <a:t>Colossians 3:15</a:t>
            </a:r>
          </a:p>
          <a:p>
            <a:pPr marL="0" indent="0" eaLnBrk="1" hangingPunct="1">
              <a:lnSpc>
                <a:spcPct val="80000"/>
              </a:lnSpc>
              <a:buFontTx/>
              <a:buNone/>
              <a:defRPr/>
            </a:pPr>
            <a:endParaRPr lang="en-US" sz="3000" smtClean="0">
              <a:cs typeface="+mn-cs"/>
            </a:endParaRPr>
          </a:p>
          <a:p>
            <a:pPr marL="0" indent="0" eaLnBrk="1" hangingPunct="1">
              <a:lnSpc>
                <a:spcPct val="80000"/>
              </a:lnSpc>
              <a:buFontTx/>
              <a:buNone/>
              <a:defRPr/>
            </a:pPr>
            <a:r>
              <a:rPr lang="en-US" sz="3000" smtClean="0">
                <a:solidFill>
                  <a:srgbClr val="66FF33"/>
                </a:solidFill>
                <a:cs typeface="+mn-cs"/>
              </a:rPr>
              <a:t>6. Is it manipulative or controlling? </a:t>
            </a:r>
          </a:p>
          <a:p>
            <a:pPr marL="0" indent="0" eaLnBrk="1" hangingPunct="1">
              <a:lnSpc>
                <a:spcPct val="80000"/>
              </a:lnSpc>
              <a:buFontTx/>
              <a:buNone/>
              <a:defRPr/>
            </a:pPr>
            <a:r>
              <a:rPr lang="en-US" sz="3000" smtClean="0">
                <a:cs typeface="+mn-cs"/>
              </a:rPr>
              <a:t>Prophecy can be used to make people do what we want; to get them on our side in a situation; for dishonest gain or ulterior motive.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63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rate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Grp="1" noChangeArrowheads="1"/>
          </p:cNvSpPr>
          <p:nvPr>
            <p:ph type="title"/>
          </p:nvPr>
        </p:nvSpPr>
        <p:spPr>
          <a:xfrm>
            <a:off x="685800" y="115888"/>
            <a:ext cx="7772400" cy="1143000"/>
          </a:xfrm>
        </p:spPr>
        <p:txBody>
          <a:bodyPr/>
          <a:lstStyle/>
          <a:p>
            <a:pPr eaLnBrk="1" hangingPunct="1">
              <a:defRPr/>
            </a:pPr>
            <a:r>
              <a:rPr lang="en-US" smtClean="0">
                <a:solidFill>
                  <a:srgbClr val="66FF33"/>
                </a:solidFill>
                <a:cs typeface="+mj-cs"/>
              </a:rPr>
              <a:t>Tests for Prophecy</a:t>
            </a:r>
          </a:p>
        </p:txBody>
      </p:sp>
      <p:sp>
        <p:nvSpPr>
          <p:cNvPr id="66564" name="Rectangle 4"/>
          <p:cNvSpPr>
            <a:spLocks noGrp="1" noChangeArrowheads="1"/>
          </p:cNvSpPr>
          <p:nvPr>
            <p:ph type="body" idx="1"/>
          </p:nvPr>
        </p:nvSpPr>
        <p:spPr>
          <a:xfrm>
            <a:off x="323850" y="1701800"/>
            <a:ext cx="8569325" cy="5040313"/>
          </a:xfrm>
        </p:spPr>
        <p:txBody>
          <a:bodyPr/>
          <a:lstStyle/>
          <a:p>
            <a:pPr marL="0" indent="0" eaLnBrk="1" hangingPunct="1">
              <a:buFontTx/>
              <a:buNone/>
              <a:defRPr/>
            </a:pPr>
            <a:r>
              <a:rPr lang="en-US" smtClean="0">
                <a:solidFill>
                  <a:srgbClr val="66FF33"/>
                </a:solidFill>
                <a:cs typeface="+mn-cs"/>
              </a:rPr>
              <a:t>7. How do we handle negative prophecy?</a:t>
            </a:r>
            <a:r>
              <a:rPr lang="en-US" smtClean="0">
                <a:cs typeface="+mn-cs"/>
              </a:rPr>
              <a:t> </a:t>
            </a:r>
          </a:p>
          <a:p>
            <a:pPr marL="0" indent="0" eaLnBrk="1" hangingPunct="1">
              <a:buFontTx/>
              <a:buNone/>
              <a:defRPr/>
            </a:pPr>
            <a:r>
              <a:rPr lang="en-US" smtClean="0">
                <a:cs typeface="+mn-cs"/>
              </a:rPr>
              <a:t>Do you have an inner witness? Is it confirmed by Scripture and agreement with others. </a:t>
            </a:r>
          </a:p>
          <a:p>
            <a:pPr marL="0" indent="0" eaLnBrk="1" hangingPunct="1">
              <a:buFontTx/>
              <a:buNone/>
              <a:defRPr/>
            </a:pPr>
            <a:r>
              <a:rPr lang="en-US" smtClean="0">
                <a:cs typeface="+mn-cs"/>
              </a:rPr>
              <a:t>If there is not inner witness we must be more cautious. </a:t>
            </a:r>
          </a:p>
          <a:p>
            <a:pPr marL="0" indent="0" eaLnBrk="1" hangingPunct="1">
              <a:buFontTx/>
              <a:buNone/>
              <a:defRPr/>
            </a:pPr>
            <a:r>
              <a:rPr lang="en-US" smtClean="0">
                <a:cs typeface="+mn-cs"/>
              </a:rPr>
              <a:t>Try and discover if the source of the word is an evil spirit or from the person</a:t>
            </a:r>
            <a:r>
              <a:rPr lang="ja-JP" altLang="en-US" smtClean="0">
                <a:latin typeface="Arial"/>
                <a:cs typeface="+mn-cs"/>
              </a:rPr>
              <a:t>’</a:t>
            </a:r>
            <a:r>
              <a:rPr lang="en-US" smtClean="0">
                <a:cs typeface="+mn-cs"/>
              </a:rPr>
              <a:t>s human spirit? </a:t>
            </a:r>
          </a:p>
          <a:p>
            <a:pPr marL="0" indent="0" eaLnBrk="1" hangingPunct="1">
              <a:buFontTx/>
              <a:buNone/>
              <a:defRPr/>
            </a:pPr>
            <a:r>
              <a:rPr lang="en-US" smtClean="0">
                <a:cs typeface="+mn-cs"/>
              </a:rPr>
              <a:t>A prophecy must be good news even if the message is </a:t>
            </a:r>
            <a:r>
              <a:rPr lang="ja-JP" altLang="en-US" smtClean="0">
                <a:latin typeface="Arial"/>
                <a:cs typeface="+mn-cs"/>
              </a:rPr>
              <a:t>‘</a:t>
            </a:r>
            <a:r>
              <a:rPr lang="en-US" smtClean="0">
                <a:cs typeface="+mn-cs"/>
              </a:rPr>
              <a:t>repent</a:t>
            </a:r>
            <a:r>
              <a:rPr lang="ja-JP" altLang="en-US" smtClean="0">
                <a:latin typeface="Arial"/>
                <a:cs typeface="+mn-cs"/>
              </a:rPr>
              <a:t>’</a:t>
            </a:r>
            <a:r>
              <a:rPr lang="en-US" smtClean="0">
                <a:cs typeface="+mn-cs"/>
              </a:rPr>
              <a:t> (Revelation 2:2).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56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6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5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ZA" smtClean="0">
                <a:cs typeface="+mj-cs"/>
              </a:rPr>
              <a:t>Prophecy in the Bible</a:t>
            </a:r>
            <a:endParaRPr lang="en-US" smtClean="0">
              <a:cs typeface="+mj-cs"/>
            </a:endParaRPr>
          </a:p>
        </p:txBody>
      </p:sp>
      <p:sp>
        <p:nvSpPr>
          <p:cNvPr id="44035" name="Rectangle 3"/>
          <p:cNvSpPr>
            <a:spLocks noGrp="1" noChangeArrowheads="1"/>
          </p:cNvSpPr>
          <p:nvPr>
            <p:ph type="body" idx="1"/>
          </p:nvPr>
        </p:nvSpPr>
        <p:spPr>
          <a:xfrm>
            <a:off x="396875" y="3994150"/>
            <a:ext cx="8351838" cy="2819400"/>
          </a:xfrm>
        </p:spPr>
        <p:txBody>
          <a:bodyPr/>
          <a:lstStyle/>
          <a:p>
            <a:pPr marL="0" indent="0" eaLnBrk="1" hangingPunct="1">
              <a:buFontTx/>
              <a:buNone/>
              <a:defRPr/>
            </a:pPr>
            <a:r>
              <a:rPr lang="en-US" sz="3600" smtClean="0">
                <a:cs typeface="+mn-cs"/>
              </a:rPr>
              <a:t>Paul encouraged believers to specifically desire to prophesy </a:t>
            </a:r>
          </a:p>
          <a:p>
            <a:pPr marL="0" indent="0" eaLnBrk="1" hangingPunct="1">
              <a:buFontTx/>
              <a:buNone/>
              <a:defRPr/>
            </a:pPr>
            <a:r>
              <a:rPr lang="en-US" sz="3600" smtClean="0">
                <a:cs typeface="+mn-cs"/>
              </a:rPr>
              <a:t>1 Corinthians 14:1</a:t>
            </a:r>
          </a:p>
          <a:p>
            <a:pPr marL="0" indent="0" eaLnBrk="1" hangingPunct="1">
              <a:buFontTx/>
              <a:buNone/>
              <a:defRPr/>
            </a:pPr>
            <a:r>
              <a:rPr lang="en-US" sz="3600" smtClean="0">
                <a:cs typeface="+mn-cs"/>
              </a:rPr>
              <a:t>1 Thessalonians 5:19-21</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ZA" smtClean="0">
                <a:cs typeface="+mj-cs"/>
              </a:rPr>
              <a:t>Prophecy in the Bible</a:t>
            </a:r>
            <a:endParaRPr lang="en-US" smtClean="0">
              <a:cs typeface="+mj-cs"/>
            </a:endParaRPr>
          </a:p>
        </p:txBody>
      </p:sp>
      <p:sp>
        <p:nvSpPr>
          <p:cNvPr id="41987" name="Rectangle 3"/>
          <p:cNvSpPr>
            <a:spLocks noGrp="1" noChangeArrowheads="1"/>
          </p:cNvSpPr>
          <p:nvPr>
            <p:ph type="body" idx="1"/>
          </p:nvPr>
        </p:nvSpPr>
        <p:spPr>
          <a:xfrm>
            <a:off x="468313" y="3059113"/>
            <a:ext cx="8062912" cy="3798887"/>
          </a:xfrm>
        </p:spPr>
        <p:txBody>
          <a:bodyPr/>
          <a:lstStyle/>
          <a:p>
            <a:pPr marL="0" indent="0" eaLnBrk="1" hangingPunct="1">
              <a:buFontTx/>
              <a:buNone/>
              <a:defRPr/>
            </a:pPr>
            <a:r>
              <a:rPr lang="en-US" sz="3600" smtClean="0">
                <a:cs typeface="+mn-cs"/>
              </a:rPr>
              <a:t>Ephesians 4:11-12</a:t>
            </a:r>
          </a:p>
          <a:p>
            <a:pPr marL="0" indent="0" eaLnBrk="1" hangingPunct="1">
              <a:buFontTx/>
              <a:buNone/>
              <a:defRPr/>
            </a:pPr>
            <a:r>
              <a:rPr lang="en-US" sz="3600" baseline="30000" smtClean="0">
                <a:cs typeface="+mn-cs"/>
              </a:rPr>
              <a:t>11</a:t>
            </a:r>
            <a:r>
              <a:rPr lang="en-US" sz="3600" smtClean="0">
                <a:cs typeface="+mn-cs"/>
              </a:rPr>
              <a:t>He (Jesus) also gave apostles, prophets, missionaries, as well as pastors and teachers as gifts to his church. </a:t>
            </a:r>
            <a:r>
              <a:rPr lang="en-US" sz="3600" baseline="30000" smtClean="0">
                <a:cs typeface="+mn-cs"/>
              </a:rPr>
              <a:t>12</a:t>
            </a:r>
            <a:r>
              <a:rPr lang="en-US" sz="3600" smtClean="0">
                <a:cs typeface="+mn-cs"/>
              </a:rPr>
              <a:t>Their purpose is to prepare God's people, to serve, and to build up the body of Christ.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395288" y="901700"/>
            <a:ext cx="8458200" cy="5695950"/>
          </a:xfrm>
        </p:spPr>
        <p:txBody>
          <a:bodyPr/>
          <a:lstStyle/>
          <a:p>
            <a:pPr marL="0" indent="0" eaLnBrk="1" hangingPunct="1">
              <a:lnSpc>
                <a:spcPct val="80000"/>
              </a:lnSpc>
              <a:buFontTx/>
              <a:buNone/>
              <a:defRPr/>
            </a:pPr>
            <a:r>
              <a:rPr lang="en-US" smtClean="0">
                <a:cs typeface="+mn-cs"/>
              </a:rPr>
              <a:t>The prophetic ministry is listed as one of the primary ministries given to the local church</a:t>
            </a:r>
          </a:p>
          <a:p>
            <a:pPr marL="0" indent="0" eaLnBrk="1" hangingPunct="1">
              <a:lnSpc>
                <a:spcPct val="80000"/>
              </a:lnSpc>
              <a:buFontTx/>
              <a:buNone/>
              <a:defRPr/>
            </a:pPr>
            <a:endParaRPr lang="en-US" smtClean="0">
              <a:cs typeface="+mn-cs"/>
            </a:endParaRPr>
          </a:p>
          <a:p>
            <a:pPr marL="0" indent="0" eaLnBrk="1" hangingPunct="1">
              <a:lnSpc>
                <a:spcPct val="80000"/>
              </a:lnSpc>
              <a:buFontTx/>
              <a:buNone/>
              <a:defRPr/>
            </a:pPr>
            <a:r>
              <a:rPr lang="en-US" smtClean="0">
                <a:cs typeface="+mn-cs"/>
              </a:rPr>
              <a:t>They are tools to prepare God</a:t>
            </a:r>
            <a:r>
              <a:rPr lang="ja-JP" altLang="en-US" smtClean="0">
                <a:latin typeface="Arial"/>
                <a:cs typeface="+mn-cs"/>
              </a:rPr>
              <a:t>’</a:t>
            </a:r>
            <a:r>
              <a:rPr lang="en-US" smtClean="0">
                <a:cs typeface="+mn-cs"/>
              </a:rPr>
              <a:t>s people for ministry</a:t>
            </a:r>
          </a:p>
          <a:p>
            <a:pPr marL="0" indent="0" eaLnBrk="1" hangingPunct="1">
              <a:lnSpc>
                <a:spcPct val="80000"/>
              </a:lnSpc>
              <a:buFontTx/>
              <a:buNone/>
              <a:defRPr/>
            </a:pPr>
            <a:endParaRPr lang="en-US" smtClean="0">
              <a:cs typeface="+mn-cs"/>
            </a:endParaRPr>
          </a:p>
          <a:p>
            <a:pPr marL="0" indent="0" eaLnBrk="1" hangingPunct="1">
              <a:lnSpc>
                <a:spcPct val="80000"/>
              </a:lnSpc>
              <a:buFontTx/>
              <a:buNone/>
              <a:defRPr/>
            </a:pPr>
            <a:r>
              <a:rPr lang="en-US" smtClean="0">
                <a:cs typeface="+mn-cs"/>
              </a:rPr>
              <a:t>They are not toys given for our entertainment.</a:t>
            </a:r>
          </a:p>
          <a:p>
            <a:pPr marL="0" indent="0" eaLnBrk="1" hangingPunct="1">
              <a:lnSpc>
                <a:spcPct val="80000"/>
              </a:lnSpc>
              <a:buFontTx/>
              <a:buNone/>
              <a:defRPr/>
            </a:pPr>
            <a:endParaRPr lang="en-ZA" smtClean="0">
              <a:cs typeface="+mn-cs"/>
            </a:endParaRPr>
          </a:p>
          <a:p>
            <a:pPr marL="0" indent="0" eaLnBrk="1" hangingPunct="1">
              <a:lnSpc>
                <a:spcPct val="80000"/>
              </a:lnSpc>
              <a:buFontTx/>
              <a:buNone/>
              <a:defRPr/>
            </a:pPr>
            <a:r>
              <a:rPr lang="en-US" smtClean="0">
                <a:cs typeface="+mn-cs"/>
              </a:rPr>
              <a:t>It is God</a:t>
            </a:r>
            <a:r>
              <a:rPr lang="ja-JP" altLang="en-US" smtClean="0">
                <a:latin typeface="Arial"/>
                <a:cs typeface="+mn-cs"/>
              </a:rPr>
              <a:t>’</a:t>
            </a:r>
            <a:r>
              <a:rPr lang="en-US" smtClean="0">
                <a:cs typeface="+mn-cs"/>
              </a:rPr>
              <a:t>s desire that all believers prophesy (1 Corinthians 14:31) so he has given prophets to the church to equip God</a:t>
            </a:r>
            <a:r>
              <a:rPr lang="ja-JP" altLang="en-US" smtClean="0">
                <a:latin typeface="Arial"/>
                <a:cs typeface="+mn-cs"/>
              </a:rPr>
              <a:t>’</a:t>
            </a:r>
            <a:r>
              <a:rPr lang="en-US" smtClean="0">
                <a:cs typeface="+mn-cs"/>
              </a:rPr>
              <a:t>s people to move in the prophetic.</a:t>
            </a:r>
          </a:p>
          <a:p>
            <a:pPr marL="0" indent="0" eaLnBrk="1" hangingPunct="1">
              <a:lnSpc>
                <a:spcPct val="80000"/>
              </a:lnSpc>
              <a:buFontTx/>
              <a:buNone/>
              <a:defRPr/>
            </a:pPr>
            <a:endParaRPr lang="en-US"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3" name="Picture 5" descr="prophecy"/>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8"/>
          <p:cNvSpPr>
            <a:spLocks noGrp="1" noChangeArrowheads="1"/>
          </p:cNvSpPr>
          <p:nvPr>
            <p:ph type="title"/>
          </p:nvPr>
        </p:nvSpPr>
        <p:spPr/>
        <p:txBody>
          <a:bodyPr/>
          <a:lstStyle/>
          <a:p>
            <a:pPr eaLnBrk="1" hangingPunct="1">
              <a:defRPr/>
            </a:pPr>
            <a:r>
              <a:rPr lang="en-ZA" smtClean="0">
                <a:cs typeface="+mj-cs"/>
              </a:rPr>
              <a:t>Prophets in the Bible</a:t>
            </a:r>
            <a:endParaRPr lang="en-US" smtClean="0">
              <a:cs typeface="+mj-cs"/>
            </a:endParaRPr>
          </a:p>
        </p:txBody>
      </p:sp>
      <p:sp>
        <p:nvSpPr>
          <p:cNvPr id="32777" name="Rectangle 9"/>
          <p:cNvSpPr>
            <a:spLocks noGrp="1" noChangeArrowheads="1"/>
          </p:cNvSpPr>
          <p:nvPr>
            <p:ph type="body" idx="1"/>
          </p:nvPr>
        </p:nvSpPr>
        <p:spPr>
          <a:xfrm>
            <a:off x="469900" y="2270125"/>
            <a:ext cx="7773988" cy="4471988"/>
          </a:xfrm>
        </p:spPr>
        <p:txBody>
          <a:bodyPr/>
          <a:lstStyle/>
          <a:p>
            <a:pPr marL="0" indent="0" eaLnBrk="1" hangingPunct="1">
              <a:lnSpc>
                <a:spcPct val="90000"/>
              </a:lnSpc>
              <a:buFontTx/>
              <a:buNone/>
              <a:defRPr/>
            </a:pPr>
            <a:r>
              <a:rPr lang="en-US" smtClean="0">
                <a:cs typeface="+mn-cs"/>
              </a:rPr>
              <a:t>Abraham and Aaron were called prophets:</a:t>
            </a:r>
          </a:p>
          <a:p>
            <a:pPr marL="0" indent="0" eaLnBrk="1" hangingPunct="1">
              <a:lnSpc>
                <a:spcPct val="90000"/>
              </a:lnSpc>
              <a:buFontTx/>
              <a:buNone/>
              <a:defRPr/>
            </a:pPr>
            <a:r>
              <a:rPr lang="en-US" smtClean="0">
                <a:cs typeface="+mn-cs"/>
              </a:rPr>
              <a:t>Genesis 20:7</a:t>
            </a:r>
          </a:p>
          <a:p>
            <a:pPr marL="0" indent="0" eaLnBrk="1" hangingPunct="1">
              <a:lnSpc>
                <a:spcPct val="90000"/>
              </a:lnSpc>
              <a:buFontTx/>
              <a:buNone/>
              <a:defRPr/>
            </a:pPr>
            <a:r>
              <a:rPr lang="en-US" smtClean="0">
                <a:cs typeface="+mn-cs"/>
              </a:rPr>
              <a:t>Exodus 4:16, 7:1</a:t>
            </a:r>
          </a:p>
          <a:p>
            <a:pPr marL="0" indent="0" eaLnBrk="1" hangingPunct="1">
              <a:lnSpc>
                <a:spcPct val="90000"/>
              </a:lnSpc>
              <a:buFontTx/>
              <a:buNone/>
              <a:defRPr/>
            </a:pPr>
            <a:endParaRPr lang="en-US" smtClean="0">
              <a:cs typeface="+mn-cs"/>
            </a:endParaRPr>
          </a:p>
          <a:p>
            <a:pPr marL="0" indent="0" eaLnBrk="1" hangingPunct="1">
              <a:lnSpc>
                <a:spcPct val="90000"/>
              </a:lnSpc>
              <a:buFontTx/>
              <a:buNone/>
              <a:defRPr/>
            </a:pPr>
            <a:r>
              <a:rPr lang="en-US" smtClean="0">
                <a:cs typeface="+mn-cs"/>
              </a:rPr>
              <a:t>The Hebrew word is Nabi.</a:t>
            </a:r>
          </a:p>
          <a:p>
            <a:pPr marL="0" indent="0" eaLnBrk="1" hangingPunct="1">
              <a:lnSpc>
                <a:spcPct val="90000"/>
              </a:lnSpc>
              <a:buFontTx/>
              <a:buNone/>
              <a:defRPr/>
            </a:pPr>
            <a:endParaRPr lang="en-ZA" smtClean="0">
              <a:cs typeface="+mn-cs"/>
            </a:endParaRPr>
          </a:p>
          <a:p>
            <a:pPr marL="0" indent="0" eaLnBrk="1" hangingPunct="1">
              <a:lnSpc>
                <a:spcPct val="90000"/>
              </a:lnSpc>
              <a:buFontTx/>
              <a:buNone/>
              <a:defRPr/>
            </a:pPr>
            <a:r>
              <a:rPr lang="en-ZA" smtClean="0">
                <a:cs typeface="+mn-cs"/>
              </a:rPr>
              <a:t>A prophet is one who speaks for another, or one who lends his voice to another</a:t>
            </a:r>
            <a:endParaRPr lang="en-US"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Picture 2" descr="prophecy"/>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body" idx="1"/>
          </p:nvPr>
        </p:nvSpPr>
        <p:spPr>
          <a:xfrm>
            <a:off x="395288" y="620713"/>
            <a:ext cx="8350250" cy="6264275"/>
          </a:xfrm>
        </p:spPr>
        <p:txBody>
          <a:bodyPr/>
          <a:lstStyle/>
          <a:p>
            <a:pPr marL="0" indent="0" eaLnBrk="1" hangingPunct="1">
              <a:lnSpc>
                <a:spcPct val="90000"/>
              </a:lnSpc>
              <a:buFontTx/>
              <a:buNone/>
              <a:defRPr/>
            </a:pPr>
            <a:r>
              <a:rPr lang="en-US" sz="2800" smtClean="0">
                <a:cs typeface="+mn-cs"/>
              </a:rPr>
              <a:t>Biblical prophets called God's people to return to Him and walk in his ways: </a:t>
            </a:r>
          </a:p>
          <a:p>
            <a:pPr marL="0" indent="0" eaLnBrk="1" hangingPunct="1">
              <a:lnSpc>
                <a:spcPct val="90000"/>
              </a:lnSpc>
              <a:buFontTx/>
              <a:buNone/>
              <a:defRPr/>
            </a:pPr>
            <a:r>
              <a:rPr lang="en-US" sz="2800" smtClean="0">
                <a:cs typeface="+mn-cs"/>
              </a:rPr>
              <a:t>Moses: Deuteronomy 30:2</a:t>
            </a:r>
          </a:p>
          <a:p>
            <a:pPr marL="0" indent="0" eaLnBrk="1" hangingPunct="1">
              <a:lnSpc>
                <a:spcPct val="90000"/>
              </a:lnSpc>
              <a:buFontTx/>
              <a:buNone/>
              <a:defRPr/>
            </a:pPr>
            <a:r>
              <a:rPr lang="en-US" sz="2800" smtClean="0">
                <a:cs typeface="+mn-cs"/>
              </a:rPr>
              <a:t>Samuel: 1 Samuel 7:3</a:t>
            </a:r>
          </a:p>
          <a:p>
            <a:pPr marL="0" indent="0" eaLnBrk="1" hangingPunct="1">
              <a:lnSpc>
                <a:spcPct val="90000"/>
              </a:lnSpc>
              <a:buFontTx/>
              <a:buNone/>
              <a:defRPr/>
            </a:pPr>
            <a:r>
              <a:rPr lang="en-US" sz="2800" smtClean="0">
                <a:cs typeface="+mn-cs"/>
              </a:rPr>
              <a:t>Isaiah: Isaiah 44:22</a:t>
            </a:r>
          </a:p>
          <a:p>
            <a:pPr marL="0" indent="0" eaLnBrk="1" hangingPunct="1">
              <a:lnSpc>
                <a:spcPct val="90000"/>
              </a:lnSpc>
              <a:buFontTx/>
              <a:buNone/>
              <a:defRPr/>
            </a:pPr>
            <a:r>
              <a:rPr lang="en-US" sz="2800" smtClean="0">
                <a:cs typeface="+mn-cs"/>
              </a:rPr>
              <a:t>Jeremiah: Jeremiah 4:1</a:t>
            </a:r>
          </a:p>
          <a:p>
            <a:pPr marL="0" indent="0" eaLnBrk="1" hangingPunct="1">
              <a:lnSpc>
                <a:spcPct val="90000"/>
              </a:lnSpc>
              <a:buFontTx/>
              <a:buNone/>
              <a:defRPr/>
            </a:pPr>
            <a:r>
              <a:rPr lang="en-US" sz="2800" smtClean="0">
                <a:cs typeface="+mn-cs"/>
              </a:rPr>
              <a:t>Ezekiel: Ezekiel 14:6</a:t>
            </a:r>
          </a:p>
          <a:p>
            <a:pPr marL="0" indent="0" eaLnBrk="1" hangingPunct="1">
              <a:lnSpc>
                <a:spcPct val="90000"/>
              </a:lnSpc>
              <a:buFontTx/>
              <a:buNone/>
              <a:defRPr/>
            </a:pPr>
            <a:r>
              <a:rPr lang="en-US" sz="2800" smtClean="0">
                <a:cs typeface="+mn-cs"/>
              </a:rPr>
              <a:t>Hosea: Hosea 6:1</a:t>
            </a:r>
          </a:p>
          <a:p>
            <a:pPr marL="0" indent="0" eaLnBrk="1" hangingPunct="1">
              <a:lnSpc>
                <a:spcPct val="90000"/>
              </a:lnSpc>
              <a:buFontTx/>
              <a:buNone/>
              <a:defRPr/>
            </a:pPr>
            <a:r>
              <a:rPr lang="en-US" sz="2800" smtClean="0">
                <a:cs typeface="+mn-cs"/>
              </a:rPr>
              <a:t>Joel: Joel 2:12</a:t>
            </a:r>
          </a:p>
          <a:p>
            <a:pPr marL="0" indent="0" eaLnBrk="1" hangingPunct="1">
              <a:lnSpc>
                <a:spcPct val="90000"/>
              </a:lnSpc>
              <a:buFontTx/>
              <a:buNone/>
              <a:defRPr/>
            </a:pPr>
            <a:r>
              <a:rPr lang="en-US" sz="2800" smtClean="0">
                <a:cs typeface="+mn-cs"/>
              </a:rPr>
              <a:t>Amos: Amos 5:4</a:t>
            </a:r>
          </a:p>
          <a:p>
            <a:pPr marL="0" indent="0" eaLnBrk="1" hangingPunct="1">
              <a:lnSpc>
                <a:spcPct val="90000"/>
              </a:lnSpc>
              <a:buFontTx/>
              <a:buNone/>
              <a:defRPr/>
            </a:pPr>
            <a:r>
              <a:rPr lang="en-US" sz="2800" smtClean="0">
                <a:cs typeface="+mn-cs"/>
              </a:rPr>
              <a:t>Zechariah: Zechariah 1:3</a:t>
            </a:r>
          </a:p>
          <a:p>
            <a:pPr marL="0" indent="0" eaLnBrk="1" hangingPunct="1">
              <a:lnSpc>
                <a:spcPct val="90000"/>
              </a:lnSpc>
              <a:buFontTx/>
              <a:buNone/>
              <a:defRPr/>
            </a:pPr>
            <a:r>
              <a:rPr lang="en-US" sz="2800" smtClean="0">
                <a:cs typeface="+mn-cs"/>
              </a:rPr>
              <a:t>Malachi: Malachi 3:7</a:t>
            </a:r>
          </a:p>
          <a:p>
            <a:pPr marL="0" indent="0" eaLnBrk="1" hangingPunct="1">
              <a:lnSpc>
                <a:spcPct val="90000"/>
              </a:lnSpc>
              <a:buFontTx/>
              <a:buNone/>
              <a:defRPr/>
            </a:pPr>
            <a:r>
              <a:rPr lang="en-US" sz="2800" smtClean="0">
                <a:cs typeface="+mn-cs"/>
              </a:rPr>
              <a:t>Others: 2 Kings 17:13</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5" descr="unusualday"/>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type="title"/>
          </p:nvPr>
        </p:nvSpPr>
        <p:spPr>
          <a:xfrm>
            <a:off x="0" y="188913"/>
            <a:ext cx="9144000" cy="1143000"/>
          </a:xfrm>
        </p:spPr>
        <p:txBody>
          <a:bodyPr/>
          <a:lstStyle/>
          <a:p>
            <a:pPr eaLnBrk="1" hangingPunct="1">
              <a:defRPr/>
            </a:pPr>
            <a:r>
              <a:rPr lang="en-US" sz="4000" smtClean="0">
                <a:cs typeface="+mj-cs"/>
              </a:rPr>
              <a:t>Requirements for Moving Prophetically</a:t>
            </a:r>
          </a:p>
        </p:txBody>
      </p:sp>
      <p:sp>
        <p:nvSpPr>
          <p:cNvPr id="35844" name="Rectangle 4"/>
          <p:cNvSpPr>
            <a:spLocks noGrp="1" noChangeArrowheads="1"/>
          </p:cNvSpPr>
          <p:nvPr>
            <p:ph type="body" idx="1"/>
          </p:nvPr>
        </p:nvSpPr>
        <p:spPr>
          <a:xfrm>
            <a:off x="325438" y="4941888"/>
            <a:ext cx="8207375" cy="1727200"/>
          </a:xfrm>
        </p:spPr>
        <p:txBody>
          <a:bodyPr/>
          <a:lstStyle/>
          <a:p>
            <a:pPr eaLnBrk="1" hangingPunct="1">
              <a:lnSpc>
                <a:spcPct val="90000"/>
              </a:lnSpc>
              <a:buFontTx/>
              <a:buNone/>
              <a:defRPr/>
            </a:pPr>
            <a:r>
              <a:rPr lang="en-US" smtClean="0">
                <a:solidFill>
                  <a:srgbClr val="66FF33"/>
                </a:solidFill>
                <a:cs typeface="+mn-cs"/>
              </a:rPr>
              <a:t>1. Pure Motives</a:t>
            </a:r>
          </a:p>
          <a:p>
            <a:pPr eaLnBrk="1" hangingPunct="1">
              <a:lnSpc>
                <a:spcPct val="90000"/>
              </a:lnSpc>
              <a:buFontTx/>
              <a:buNone/>
              <a:defRPr/>
            </a:pPr>
            <a:r>
              <a:rPr lang="en-US" smtClean="0">
                <a:cs typeface="+mn-cs"/>
              </a:rPr>
              <a:t>We must be motivated by love </a:t>
            </a:r>
          </a:p>
          <a:p>
            <a:pPr eaLnBrk="1" hangingPunct="1">
              <a:lnSpc>
                <a:spcPct val="90000"/>
              </a:lnSpc>
              <a:buFontTx/>
              <a:buNone/>
              <a:defRPr/>
            </a:pPr>
            <a:r>
              <a:rPr lang="en-US" smtClean="0">
                <a:cs typeface="+mn-cs"/>
              </a:rPr>
              <a:t>1 Corinthians 13:4-7; 1 Timothy 1:5</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empus Sans ITC"/>
        <a:ea typeface="ヒラギノ角ゴ Pro W3"/>
        <a:cs typeface=""/>
      </a:majorFont>
      <a:minorFont>
        <a:latin typeface="Tempus Sans ITC"/>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ea typeface="ヒラギノ角ゴ Pro W3"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198</TotalTime>
  <Words>1589</Words>
  <Application>Microsoft Macintosh PowerPoint</Application>
  <PresentationFormat>On-screen Show (4:3)</PresentationFormat>
  <Paragraphs>223</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Times New Roman</vt:lpstr>
      <vt:lpstr>ヒラギノ角ゴ Pro W3</vt:lpstr>
      <vt:lpstr>Arial</vt:lpstr>
      <vt:lpstr>Tempus Sans ITC</vt:lpstr>
      <vt:lpstr>Calibri</vt:lpstr>
      <vt:lpstr>Default Design</vt:lpstr>
      <vt:lpstr>Moving in the Prophetic</vt:lpstr>
      <vt:lpstr>Prophecy in the Bible</vt:lpstr>
      <vt:lpstr>Prophecy in the Bible</vt:lpstr>
      <vt:lpstr>Prophecy in the Bible</vt:lpstr>
      <vt:lpstr>Prophecy in the Bible</vt:lpstr>
      <vt:lpstr>PowerPoint Presentation</vt:lpstr>
      <vt:lpstr>Prophets in the Bible</vt:lpstr>
      <vt:lpstr>PowerPoint Presentation</vt:lpstr>
      <vt:lpstr>Requirements for Moving Prophetically</vt:lpstr>
      <vt:lpstr>Requirements for Moving Prophetically</vt:lpstr>
      <vt:lpstr>Requirements for Moving Prophetically</vt:lpstr>
      <vt:lpstr>Requirements for Moving Prophetically</vt:lpstr>
      <vt:lpstr>Requirements for Moving Prophetically</vt:lpstr>
      <vt:lpstr>Levels of Interpretation</vt:lpstr>
      <vt:lpstr>Levels of Interpretation</vt:lpstr>
      <vt:lpstr>Levels of Interpretation</vt:lpstr>
      <vt:lpstr>Stumbling Blocks to interpretation</vt:lpstr>
      <vt:lpstr>Stumbling Blocks to interpretation</vt:lpstr>
      <vt:lpstr>Stumbling Blocks to interpretation</vt:lpstr>
      <vt:lpstr>Stumbling Blocks to interpretation</vt:lpstr>
      <vt:lpstr>Stumbling Blocks to interpretation</vt:lpstr>
      <vt:lpstr>Preparing to Prophesy</vt:lpstr>
      <vt:lpstr>Preparing to Prophesy</vt:lpstr>
      <vt:lpstr>Preparing to Prophesy</vt:lpstr>
      <vt:lpstr>Sharing a Prophecy</vt:lpstr>
      <vt:lpstr>Sharing a Prophecy</vt:lpstr>
      <vt:lpstr>Three Parts to a Prophecy</vt:lpstr>
      <vt:lpstr>Characteristics of Prophecy</vt:lpstr>
      <vt:lpstr>PowerPoint Presentation</vt:lpstr>
      <vt:lpstr>Tests for Prophecy</vt:lpstr>
      <vt:lpstr>Tests for Prophecy</vt:lpstr>
      <vt:lpstr>Tests for Prophecy</vt:lpstr>
      <vt:lpstr>Tests for Prophecy</vt:lpstr>
    </vt:vector>
  </TitlesOfParts>
  <Company>Sonlife Africa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15</cp:revision>
  <dcterms:created xsi:type="dcterms:W3CDTF">2002-06-09T14:00:57Z</dcterms:created>
  <dcterms:modified xsi:type="dcterms:W3CDTF">2017-08-05T10:31:10Z</dcterms:modified>
</cp:coreProperties>
</file>