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74" r:id="rId2"/>
    <p:sldMasterId id="2147483830" r:id="rId3"/>
  </p:sldMasterIdLst>
  <p:notesMasterIdLst>
    <p:notesMasterId r:id="rId41"/>
  </p:notesMasterIdLst>
  <p:sldIdLst>
    <p:sldId id="370" r:id="rId4"/>
    <p:sldId id="510" r:id="rId5"/>
    <p:sldId id="511" r:id="rId6"/>
    <p:sldId id="512" r:id="rId7"/>
    <p:sldId id="513" r:id="rId8"/>
    <p:sldId id="514" r:id="rId9"/>
    <p:sldId id="515" r:id="rId10"/>
    <p:sldId id="516" r:id="rId11"/>
    <p:sldId id="382" r:id="rId12"/>
    <p:sldId id="489" r:id="rId13"/>
    <p:sldId id="491" r:id="rId14"/>
    <p:sldId id="493" r:id="rId15"/>
    <p:sldId id="487" r:id="rId16"/>
    <p:sldId id="492" r:id="rId17"/>
    <p:sldId id="490" r:id="rId18"/>
    <p:sldId id="494" r:id="rId19"/>
    <p:sldId id="465" r:id="rId20"/>
    <p:sldId id="496" r:id="rId21"/>
    <p:sldId id="497" r:id="rId22"/>
    <p:sldId id="498" r:id="rId23"/>
    <p:sldId id="499" r:id="rId24"/>
    <p:sldId id="482" r:id="rId25"/>
    <p:sldId id="495" r:id="rId26"/>
    <p:sldId id="500" r:id="rId27"/>
    <p:sldId id="501" r:id="rId28"/>
    <p:sldId id="502" r:id="rId29"/>
    <p:sldId id="503" r:id="rId30"/>
    <p:sldId id="504" r:id="rId31"/>
    <p:sldId id="505" r:id="rId32"/>
    <p:sldId id="483" r:id="rId33"/>
    <p:sldId id="484" r:id="rId34"/>
    <p:sldId id="485" r:id="rId35"/>
    <p:sldId id="488" r:id="rId36"/>
    <p:sldId id="506" r:id="rId37"/>
    <p:sldId id="507" r:id="rId38"/>
    <p:sldId id="508" r:id="rId39"/>
    <p:sldId id="509" r:id="rId40"/>
  </p:sldIdLst>
  <p:sldSz cx="9144000" cy="6858000" type="screen4x3"/>
  <p:notesSz cx="6858000" cy="9144000"/>
  <p:defaultTextStyle>
    <a:defPPr>
      <a:defRPr lang="en-GB"/>
    </a:defPPr>
    <a:lvl1pPr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1pPr>
    <a:lvl2pPr marL="4572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2pPr>
    <a:lvl3pPr marL="9144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3pPr>
    <a:lvl4pPr marL="13716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4pPr>
    <a:lvl5pPr marL="1828800" algn="l" rtl="0" eaLnBrk="0" fontAlgn="base" hangingPunct="0">
      <a:spcBef>
        <a:spcPct val="0"/>
      </a:spcBef>
      <a:spcAft>
        <a:spcPct val="0"/>
      </a:spcAft>
      <a:defRPr sz="2400" b="1"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b="1"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b="1"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b="1"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b="1" kern="1200">
        <a:solidFill>
          <a:schemeClr val="tx1"/>
        </a:solidFill>
        <a:latin typeface="Times New Roman"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FF46"/>
    <a:srgbClr val="FEFEFE"/>
    <a:srgbClr val="66FFFF"/>
    <a:srgbClr val="FF9999"/>
    <a:srgbClr val="FFFF47"/>
    <a:srgbClr val="FFFF00"/>
    <a:srgbClr val="3399FF"/>
    <a:srgbClr val="0000FF"/>
    <a:srgbClr val="00CC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42" autoAdjust="0"/>
    <p:restoredTop sz="75895" autoAdjust="0"/>
  </p:normalViewPr>
  <p:slideViewPr>
    <p:cSldViewPr snapToGrid="0">
      <p:cViewPr varScale="1">
        <p:scale>
          <a:sx n="66" d="100"/>
          <a:sy n="66" d="100"/>
        </p:scale>
        <p:origin x="-112" y="-144"/>
      </p:cViewPr>
      <p:guideLst>
        <p:guide orient="horz" pos="2263"/>
        <p:guide pos="50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32"/>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tableStyles" Target="tableStyles.xml"/><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slide" Target="slides/slide37.xml"/><Relationship Id="rId41" Type="http://schemas.openxmlformats.org/officeDocument/2006/relationships/notesMaster" Target="notesMasters/notesMaster1.xml"/><Relationship Id="rId42" Type="http://schemas.openxmlformats.org/officeDocument/2006/relationships/printerSettings" Target="printerSettings/printerSettings1.bin"/><Relationship Id="rId43" Type="http://schemas.openxmlformats.org/officeDocument/2006/relationships/presProps" Target="presProps.xml"/><Relationship Id="rId44" Type="http://schemas.openxmlformats.org/officeDocument/2006/relationships/viewProps" Target="viewProps.xml"/><Relationship Id="rId4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Times New Roman" pitchFamily="18" charset="0"/>
                <a:ea typeface="+mn-ea"/>
                <a:cs typeface="+mn-cs"/>
              </a:defRPr>
            </a:lvl1pPr>
          </a:lstStyle>
          <a:p>
            <a:pPr>
              <a:defRPr/>
            </a:pPr>
            <a:endParaRPr lang="en-ZA"/>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cs typeface="+mn-cs"/>
              </a:defRPr>
            </a:lvl1pPr>
          </a:lstStyle>
          <a:p>
            <a:pPr>
              <a:defRPr/>
            </a:pPr>
            <a:fld id="{0642D86D-09AF-CB4E-B9DB-FE1B16AE6C6D}" type="datetimeFigureOut">
              <a:rPr lang="en-US"/>
              <a:pPr>
                <a:defRPr/>
              </a:pPr>
              <a:t>17/08/15</a:t>
            </a:fld>
            <a:endParaRPr lang="en-Z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ZA"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ZA"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Times New Roman" pitchFamily="18" charset="0"/>
                <a:ea typeface="+mn-ea"/>
                <a:cs typeface="+mn-cs"/>
              </a:defRPr>
            </a:lvl1pPr>
          </a:lstStyle>
          <a:p>
            <a:pPr>
              <a:defRPr/>
            </a:pPr>
            <a:endParaRPr lang="en-Z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cs typeface="+mn-cs"/>
              </a:defRPr>
            </a:lvl1pPr>
          </a:lstStyle>
          <a:p>
            <a:pPr>
              <a:defRPr/>
            </a:pPr>
            <a:fld id="{2E322D76-C47B-BE46-8DCA-64093CDB7315}" type="slidenum">
              <a:rPr lang="en-ZA"/>
              <a:pPr>
                <a:defRPr/>
              </a:pPr>
              <a:t>‹#›</a:t>
            </a:fld>
            <a:endParaRPr lang="en-ZA"/>
          </a:p>
        </p:txBody>
      </p:sp>
    </p:spTree>
    <p:extLst>
      <p:ext uri="{BB962C8B-B14F-4D97-AF65-F5344CB8AC3E}">
        <p14:creationId xmlns:p14="http://schemas.microsoft.com/office/powerpoint/2010/main" val="36272945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3pPr>
    <a:lvl4pPr marL="13716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4pPr>
    <a:lvl5pPr marL="1828800" algn="l"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13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Leading a Spirit-filled Ministry: </a:t>
            </a:r>
            <a:r>
              <a:rPr lang="en-ZA" sz="1200" kern="1200" dirty="0" smtClean="0">
                <a:solidFill>
                  <a:schemeClr val="tx1"/>
                </a:solidFill>
                <a:effectLst/>
                <a:latin typeface="+mn-lt"/>
                <a:ea typeface="ＭＳ Ｐゴシック" charset="0"/>
                <a:cs typeface="ＭＳ Ｐゴシック" charset="0"/>
              </a:rPr>
              <a:t>In our last session we looked at the New Testament to explore how God wants us to live filled with his Spirit and to experience His power in our lives. In this session we will explore how to lead a Spirit-filled ministry.</a:t>
            </a:r>
          </a:p>
          <a:p>
            <a:r>
              <a:rPr lang="en-ZA" sz="1200" kern="1200" dirty="0" smtClean="0">
                <a:solidFill>
                  <a:schemeClr val="tx1"/>
                </a:solidFill>
                <a:effectLst/>
                <a:latin typeface="+mn-lt"/>
                <a:ea typeface="ＭＳ Ｐゴシック" charset="0"/>
                <a:cs typeface="ＭＳ Ｐゴシック" charset="0"/>
              </a:rPr>
              <a:t> </a:t>
            </a:r>
          </a:p>
          <a:p>
            <a:pPr eaLnBrk="1" hangingPunct="1">
              <a:spcBef>
                <a:spcPct val="0"/>
              </a:spcBef>
            </a:pPr>
            <a:endParaRPr lang="en-ZA" dirty="0">
              <a:latin typeface="Calibri" charset="0"/>
            </a:endParaRPr>
          </a:p>
        </p:txBody>
      </p:sp>
      <p:sp>
        <p:nvSpPr>
          <p:cNvPr id="2713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97F75368-32F7-2A48-8D80-0C2DA9019B3B}" type="slidenum">
              <a:rPr lang="en-ZA" sz="1200"/>
              <a:pPr/>
              <a:t>1</a:t>
            </a:fld>
            <a:endParaRPr lang="en-ZA"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2. The </a:t>
            </a:r>
            <a:r>
              <a:rPr lang="en-US" sz="1200" b="1" u="sng" kern="1200" dirty="0" smtClean="0">
                <a:solidFill>
                  <a:schemeClr val="tx1"/>
                </a:solidFill>
                <a:effectLst/>
                <a:latin typeface="+mn-lt"/>
                <a:ea typeface="ＭＳ Ｐゴシック" charset="0"/>
                <a:cs typeface="ＭＳ Ｐゴシック" charset="0"/>
              </a:rPr>
              <a:t>HEALING</a:t>
            </a:r>
            <a:r>
              <a:rPr lang="en-US" sz="1200" b="1" kern="1200" dirty="0" smtClean="0">
                <a:solidFill>
                  <a:schemeClr val="tx1"/>
                </a:solidFill>
                <a:effectLst/>
                <a:latin typeface="+mn-lt"/>
                <a:ea typeface="ＭＳ Ｐゴシック" charset="0"/>
                <a:cs typeface="ＭＳ Ｐゴシック" charset="0"/>
              </a:rPr>
              <a:t> of the Lame Man (Acts 3 and 4): </a:t>
            </a:r>
            <a:r>
              <a:rPr lang="en-US" sz="1200" i="1" kern="1200" dirty="0" smtClean="0">
                <a:solidFill>
                  <a:schemeClr val="tx1"/>
                </a:solidFill>
                <a:effectLst/>
                <a:latin typeface="+mn-lt"/>
                <a:ea typeface="ＭＳ Ｐゴシック" charset="0"/>
                <a:cs typeface="ＭＳ Ｐゴシック" charset="0"/>
              </a:rPr>
              <a:t>When all the people saw him walking and praising God, they recognized him as the same man who used to sit begging at the temple gate called Beautiful, and they were filled with wonder and amazement at what had happened to him. (3:9-10) </a:t>
            </a:r>
            <a:r>
              <a:rPr lang="en-US" sz="1200" i="1" u="sng" kern="1200" dirty="0" smtClean="0">
                <a:solidFill>
                  <a:schemeClr val="tx1"/>
                </a:solidFill>
                <a:effectLst/>
                <a:latin typeface="+mn-lt"/>
                <a:ea typeface="ＭＳ Ｐゴシック" charset="0"/>
                <a:cs typeface="ＭＳ Ｐゴシック" charset="0"/>
              </a:rPr>
              <a:t>But many who heard the message believed, and the number of men grew to about five thousand</a:t>
            </a:r>
            <a:r>
              <a:rPr lang="en-US" sz="1200" i="1" kern="1200" dirty="0" smtClean="0">
                <a:solidFill>
                  <a:schemeClr val="tx1"/>
                </a:solidFill>
                <a:effectLst/>
                <a:latin typeface="+mn-lt"/>
                <a:ea typeface="ＭＳ Ｐゴシック" charset="0"/>
                <a:cs typeface="ＭＳ Ｐゴシック" charset="0"/>
              </a:rPr>
              <a:t>. (4:4)</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10</a:t>
            </a:fld>
            <a:endParaRPr lang="en-ZA"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3. The </a:t>
            </a:r>
            <a:r>
              <a:rPr lang="en-US" sz="1200" b="1" u="sng" kern="1200" dirty="0" smtClean="0">
                <a:solidFill>
                  <a:schemeClr val="tx1"/>
                </a:solidFill>
                <a:effectLst/>
                <a:latin typeface="+mn-lt"/>
                <a:ea typeface="ＭＳ Ｐゴシック" charset="0"/>
                <a:cs typeface="ＭＳ Ｐゴシック" charset="0"/>
              </a:rPr>
              <a:t>DEATH</a:t>
            </a:r>
            <a:r>
              <a:rPr lang="en-US" sz="1200" b="1" kern="1200" dirty="0" smtClean="0">
                <a:solidFill>
                  <a:schemeClr val="tx1"/>
                </a:solidFill>
                <a:effectLst/>
                <a:latin typeface="+mn-lt"/>
                <a:ea typeface="ＭＳ Ｐゴシック" charset="0"/>
                <a:cs typeface="ＭＳ Ｐゴシック" charset="0"/>
              </a:rPr>
              <a:t> of Ananias and Other Miracles (Acts 5): </a:t>
            </a:r>
            <a:r>
              <a:rPr lang="en-US" sz="1200" i="1" kern="1200" dirty="0" smtClean="0">
                <a:solidFill>
                  <a:schemeClr val="tx1"/>
                </a:solidFill>
                <a:effectLst/>
                <a:latin typeface="+mn-lt"/>
                <a:ea typeface="ＭＳ Ｐゴシック" charset="0"/>
                <a:cs typeface="ＭＳ Ｐゴシック" charset="0"/>
              </a:rPr>
              <a:t>When Ananias heard this, he fell down and died. And great fear seized all who heard what had happened. (5) The apostles performed many miraculous signs and wonders among the people. (12) </a:t>
            </a:r>
            <a:r>
              <a:rPr lang="en-US" sz="1200" i="1" u="sng" kern="1200" dirty="0" smtClean="0">
                <a:solidFill>
                  <a:schemeClr val="tx1"/>
                </a:solidFill>
                <a:effectLst/>
                <a:latin typeface="+mn-lt"/>
                <a:ea typeface="ＭＳ Ｐゴシック" charset="0"/>
                <a:cs typeface="ＭＳ Ｐゴシック" charset="0"/>
              </a:rPr>
              <a:t>More and more men and women believed in the Lord and were added to their number</a:t>
            </a:r>
            <a:r>
              <a:rPr lang="en-US" sz="1200" i="1" kern="1200" dirty="0" smtClean="0">
                <a:solidFill>
                  <a:schemeClr val="tx1"/>
                </a:solidFill>
                <a:effectLst/>
                <a:latin typeface="+mn-lt"/>
                <a:ea typeface="ＭＳ Ｐゴシック" charset="0"/>
                <a:cs typeface="ＭＳ Ｐゴシック" charset="0"/>
              </a:rPr>
              <a:t>. (14-15).</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11</a:t>
            </a:fld>
            <a:endParaRPr lang="en-ZA"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4.</a:t>
            </a:r>
            <a:r>
              <a:rPr lang="en-US" sz="1200" b="1" kern="1200" baseline="0" dirty="0" smtClean="0">
                <a:solidFill>
                  <a:schemeClr val="tx1"/>
                </a:solidFill>
                <a:effectLst/>
                <a:latin typeface="+mn-lt"/>
                <a:ea typeface="ＭＳ Ｐゴシック" charset="0"/>
                <a:cs typeface="ＭＳ Ｐゴシック" charset="0"/>
              </a:rPr>
              <a:t> </a:t>
            </a:r>
            <a:r>
              <a:rPr lang="en-US" sz="1200" b="1" kern="1200" dirty="0" smtClean="0">
                <a:solidFill>
                  <a:schemeClr val="tx1"/>
                </a:solidFill>
                <a:effectLst/>
                <a:latin typeface="+mn-lt"/>
                <a:ea typeface="ＭＳ Ｐゴシック" charset="0"/>
                <a:cs typeface="ＭＳ Ｐゴシック" charset="0"/>
              </a:rPr>
              <a:t>The </a:t>
            </a:r>
            <a:r>
              <a:rPr lang="en-US" sz="1200" b="1" u="sng" kern="1200" dirty="0" smtClean="0">
                <a:solidFill>
                  <a:schemeClr val="tx1"/>
                </a:solidFill>
                <a:effectLst/>
                <a:latin typeface="+mn-lt"/>
                <a:ea typeface="ＭＳ Ｐゴシック" charset="0"/>
                <a:cs typeface="ＭＳ Ｐゴシック" charset="0"/>
              </a:rPr>
              <a:t>MIRACULOUS</a:t>
            </a:r>
            <a:r>
              <a:rPr lang="en-US" sz="1200" b="1" kern="1200" dirty="0" smtClean="0">
                <a:solidFill>
                  <a:schemeClr val="tx1"/>
                </a:solidFill>
                <a:effectLst/>
                <a:latin typeface="+mn-lt"/>
                <a:ea typeface="ＭＳ Ｐゴシック" charset="0"/>
                <a:cs typeface="ＭＳ Ｐゴシック" charset="0"/>
              </a:rPr>
              <a:t> Signs Performed by Philip (Acts 8): </a:t>
            </a:r>
            <a:r>
              <a:rPr lang="en-US" sz="1200" i="1" kern="1200" dirty="0" smtClean="0">
                <a:solidFill>
                  <a:schemeClr val="tx1"/>
                </a:solidFill>
                <a:effectLst/>
                <a:latin typeface="+mn-lt"/>
                <a:ea typeface="ＭＳ Ｐゴシック" charset="0"/>
                <a:cs typeface="ＭＳ Ｐゴシック" charset="0"/>
              </a:rPr>
              <a:t>Philip went down to a city in Samaria and proclaimed the Christ there. When the crowds heard Philip and saw the miraculous signs he did, </a:t>
            </a:r>
            <a:r>
              <a:rPr lang="en-US" sz="1200" i="1" u="sng" kern="1200" dirty="0" smtClean="0">
                <a:solidFill>
                  <a:schemeClr val="tx1"/>
                </a:solidFill>
                <a:effectLst/>
                <a:latin typeface="+mn-lt"/>
                <a:ea typeface="ＭＳ Ｐゴシック" charset="0"/>
                <a:cs typeface="ＭＳ Ｐゴシック" charset="0"/>
              </a:rPr>
              <a:t>they all paid close attention to what he said</a:t>
            </a:r>
            <a:r>
              <a:rPr lang="en-US" sz="1200" i="1" kern="1200" dirty="0" smtClean="0">
                <a:solidFill>
                  <a:schemeClr val="tx1"/>
                </a:solidFill>
                <a:effectLst/>
                <a:latin typeface="+mn-lt"/>
                <a:ea typeface="ＭＳ Ｐゴシック" charset="0"/>
                <a:cs typeface="ＭＳ Ｐゴシック" charset="0"/>
              </a:rPr>
              <a:t>. With shrieks, evil spirits came out of many, and many paralytics and cripples were healed. So there was great joy in that city. (5-8)</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12</a:t>
            </a:fld>
            <a:endParaRPr lang="en-ZA"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5. The </a:t>
            </a:r>
            <a:r>
              <a:rPr lang="en-US" sz="1200" b="1" u="sng" kern="1200" dirty="0" smtClean="0">
                <a:solidFill>
                  <a:schemeClr val="tx1"/>
                </a:solidFill>
                <a:effectLst/>
                <a:latin typeface="+mn-lt"/>
                <a:ea typeface="ＭＳ Ｐゴシック" charset="0"/>
                <a:cs typeface="ＭＳ Ｐゴシック" charset="0"/>
              </a:rPr>
              <a:t>HEALING</a:t>
            </a:r>
            <a:r>
              <a:rPr lang="en-US" sz="1200" b="1" kern="1200" dirty="0" smtClean="0">
                <a:solidFill>
                  <a:schemeClr val="tx1"/>
                </a:solidFill>
                <a:effectLst/>
                <a:latin typeface="+mn-lt"/>
                <a:ea typeface="ＭＳ Ｐゴシック" charset="0"/>
                <a:cs typeface="ＭＳ Ｐゴシック" charset="0"/>
              </a:rPr>
              <a:t> of the Paralytic Man (Acts 9): </a:t>
            </a:r>
            <a:r>
              <a:rPr lang="en-US" sz="1200" i="1" kern="1200" dirty="0" smtClean="0">
                <a:solidFill>
                  <a:schemeClr val="tx1"/>
                </a:solidFill>
                <a:effectLst/>
                <a:latin typeface="+mn-lt"/>
                <a:ea typeface="ＭＳ Ｐゴシック" charset="0"/>
                <a:cs typeface="ＭＳ Ｐゴシック" charset="0"/>
              </a:rPr>
              <a:t>There he found a man named Aeneas, a paralytic who had been bedridden for eight years. "Aeneas," Peter said to him, "Jesus Christ heals you. Get up and take care of your mat." Immediately Aeneas got up. </a:t>
            </a:r>
            <a:r>
              <a:rPr lang="en-US" sz="1200" i="1" u="sng" kern="1200" dirty="0" smtClean="0">
                <a:solidFill>
                  <a:schemeClr val="tx1"/>
                </a:solidFill>
                <a:effectLst/>
                <a:latin typeface="+mn-lt"/>
                <a:ea typeface="ＭＳ Ｐゴシック" charset="0"/>
                <a:cs typeface="ＭＳ Ｐゴシック" charset="0"/>
              </a:rPr>
              <a:t>All those who lived in </a:t>
            </a:r>
            <a:r>
              <a:rPr lang="en-US" sz="1200" i="1" u="sng" kern="1200" dirty="0" err="1" smtClean="0">
                <a:solidFill>
                  <a:schemeClr val="tx1"/>
                </a:solidFill>
                <a:effectLst/>
                <a:latin typeface="+mn-lt"/>
                <a:ea typeface="ＭＳ Ｐゴシック" charset="0"/>
                <a:cs typeface="ＭＳ Ｐゴシック" charset="0"/>
              </a:rPr>
              <a:t>Lydda</a:t>
            </a:r>
            <a:r>
              <a:rPr lang="en-US" sz="1200" i="1" u="sng" kern="1200" dirty="0" smtClean="0">
                <a:solidFill>
                  <a:schemeClr val="tx1"/>
                </a:solidFill>
                <a:effectLst/>
                <a:latin typeface="+mn-lt"/>
                <a:ea typeface="ＭＳ Ｐゴシック" charset="0"/>
                <a:cs typeface="ＭＳ Ｐゴシック" charset="0"/>
              </a:rPr>
              <a:t> and Sharon saw him and turned to the Lord. </a:t>
            </a:r>
            <a:r>
              <a:rPr lang="en-US" sz="1200" i="1" kern="1200" dirty="0" smtClean="0">
                <a:solidFill>
                  <a:schemeClr val="tx1"/>
                </a:solidFill>
                <a:effectLst/>
                <a:latin typeface="+mn-lt"/>
                <a:ea typeface="ＭＳ Ｐゴシック" charset="0"/>
                <a:cs typeface="ＭＳ Ｐゴシック" charset="0"/>
              </a:rPr>
              <a:t>(33-35)</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13</a:t>
            </a:fld>
            <a:endParaRPr lang="en-ZA"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6. The </a:t>
            </a:r>
            <a:r>
              <a:rPr lang="en-US" sz="1200" b="1" u="sng" kern="1200" dirty="0" smtClean="0">
                <a:solidFill>
                  <a:schemeClr val="tx1"/>
                </a:solidFill>
                <a:effectLst/>
                <a:latin typeface="+mn-lt"/>
                <a:ea typeface="ＭＳ Ｐゴシック" charset="0"/>
                <a:cs typeface="ＭＳ Ｐゴシック" charset="0"/>
              </a:rPr>
              <a:t>RAISING</a:t>
            </a:r>
            <a:r>
              <a:rPr lang="en-US" sz="1200" b="1" kern="1200" dirty="0" smtClean="0">
                <a:solidFill>
                  <a:schemeClr val="tx1"/>
                </a:solidFill>
                <a:effectLst/>
                <a:latin typeface="+mn-lt"/>
                <a:ea typeface="ＭＳ Ｐゴシック" charset="0"/>
                <a:cs typeface="ＭＳ Ｐゴシック" charset="0"/>
              </a:rPr>
              <a:t> of Tabitha From the Dead (Acts 9): </a:t>
            </a:r>
            <a:r>
              <a:rPr lang="en-US" sz="1200" i="1" kern="1200" dirty="0" smtClean="0">
                <a:solidFill>
                  <a:schemeClr val="tx1"/>
                </a:solidFill>
                <a:effectLst/>
                <a:latin typeface="+mn-lt"/>
                <a:ea typeface="ＭＳ Ｐゴシック" charset="0"/>
                <a:cs typeface="ＭＳ Ｐゴシック" charset="0"/>
              </a:rPr>
              <a:t>Peter sent them all out of the room; then he got down on his knees and prayed. Turning toward the dead woman, he said, "Tabitha, get up." She opened her eyes, and seeing Peter she sat up. He took her by the hand and helped her to her feet. Then he called the believers and the widows and presented her to them alive. </a:t>
            </a:r>
            <a:r>
              <a:rPr lang="en-US" sz="1200" i="1" u="sng" kern="1200" dirty="0" smtClean="0">
                <a:solidFill>
                  <a:schemeClr val="tx1"/>
                </a:solidFill>
                <a:effectLst/>
                <a:latin typeface="+mn-lt"/>
                <a:ea typeface="ＭＳ Ｐゴシック" charset="0"/>
                <a:cs typeface="ＭＳ Ｐゴシック" charset="0"/>
              </a:rPr>
              <a:t>This became known all over Joppa, and many people believed in the Lord</a:t>
            </a:r>
            <a:r>
              <a:rPr lang="en-US" sz="1200" i="1" kern="1200" dirty="0" smtClean="0">
                <a:solidFill>
                  <a:schemeClr val="tx1"/>
                </a:solidFill>
                <a:effectLst/>
                <a:latin typeface="+mn-lt"/>
                <a:ea typeface="ＭＳ Ｐゴシック" charset="0"/>
                <a:cs typeface="ＭＳ Ｐゴシック" charset="0"/>
              </a:rPr>
              <a:t>. (40-43)</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14</a:t>
            </a:fld>
            <a:endParaRPr lang="en-ZA"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7. The </a:t>
            </a:r>
            <a:r>
              <a:rPr lang="en-US" sz="1200" b="1" u="sng" kern="1200" dirty="0" smtClean="0">
                <a:solidFill>
                  <a:schemeClr val="tx1"/>
                </a:solidFill>
                <a:effectLst/>
                <a:latin typeface="+mn-lt"/>
                <a:ea typeface="ＭＳ Ｐゴシック" charset="0"/>
                <a:cs typeface="ＭＳ Ｐゴシック" charset="0"/>
              </a:rPr>
              <a:t>BLINDING</a:t>
            </a:r>
            <a:r>
              <a:rPr lang="en-US" sz="1200" b="1" kern="1200" baseline="0" dirty="0" smtClean="0">
                <a:solidFill>
                  <a:schemeClr val="tx1"/>
                </a:solidFill>
                <a:effectLst/>
                <a:latin typeface="+mn-lt"/>
                <a:ea typeface="ＭＳ Ｐゴシック" charset="0"/>
                <a:cs typeface="ＭＳ Ｐゴシック" charset="0"/>
              </a:rPr>
              <a:t> </a:t>
            </a:r>
            <a:r>
              <a:rPr lang="en-US" sz="1200" b="1" kern="1200" dirty="0" smtClean="0">
                <a:solidFill>
                  <a:schemeClr val="tx1"/>
                </a:solidFill>
                <a:effectLst/>
                <a:latin typeface="+mn-lt"/>
                <a:ea typeface="ＭＳ Ｐゴシック" charset="0"/>
                <a:cs typeface="ＭＳ Ｐゴシック" charset="0"/>
              </a:rPr>
              <a:t>of the Sorcerer (Acts 13): </a:t>
            </a:r>
            <a:r>
              <a:rPr lang="en-US" sz="1200" i="1" kern="1200" dirty="0" smtClean="0">
                <a:solidFill>
                  <a:schemeClr val="tx1"/>
                </a:solidFill>
                <a:effectLst/>
                <a:latin typeface="+mn-lt"/>
                <a:ea typeface="ＭＳ Ｐゴシック" charset="0"/>
                <a:cs typeface="ＭＳ Ｐゴシック" charset="0"/>
              </a:rPr>
              <a:t>Then Saul, who was also called Paul, filled with the Holy Spirit, looked straight at </a:t>
            </a:r>
            <a:r>
              <a:rPr lang="en-US" sz="1200" i="1" kern="1200" dirty="0" err="1" smtClean="0">
                <a:solidFill>
                  <a:schemeClr val="tx1"/>
                </a:solidFill>
                <a:effectLst/>
                <a:latin typeface="+mn-lt"/>
                <a:ea typeface="ＭＳ Ｐゴシック" charset="0"/>
                <a:cs typeface="ＭＳ Ｐゴシック" charset="0"/>
              </a:rPr>
              <a:t>Elymas</a:t>
            </a:r>
            <a:r>
              <a:rPr lang="en-US" sz="1200" i="1" kern="1200" dirty="0" smtClean="0">
                <a:solidFill>
                  <a:schemeClr val="tx1"/>
                </a:solidFill>
                <a:effectLst/>
                <a:latin typeface="+mn-lt"/>
                <a:ea typeface="ＭＳ Ｐゴシック" charset="0"/>
                <a:cs typeface="ＭＳ Ｐゴシック" charset="0"/>
              </a:rPr>
              <a:t> and said, "You are a child of the devil and an enemy of everything that is right! You are full of all kinds of deceit and trickery. Will you never stop perverting the right ways of the Lord? Now the hand of the Lord is against you. You are going to be blind, and for a time you will be unable to see the light of the sun." Immediately mist and darkness came over him, and he groped about, seeking someone to lead him by the hand. </a:t>
            </a:r>
            <a:r>
              <a:rPr lang="en-US" sz="1200" i="1" u="sng" kern="1200" dirty="0" smtClean="0">
                <a:solidFill>
                  <a:schemeClr val="tx1"/>
                </a:solidFill>
                <a:effectLst/>
                <a:latin typeface="+mn-lt"/>
                <a:ea typeface="ＭＳ Ｐゴシック" charset="0"/>
                <a:cs typeface="ＭＳ Ｐゴシック" charset="0"/>
              </a:rPr>
              <a:t>When the proconsul saw what had happened, he believed, for he was amazed at the teaching about the Lord</a:t>
            </a:r>
            <a:r>
              <a:rPr lang="en-US" sz="1200" i="1" kern="1200" dirty="0" smtClean="0">
                <a:solidFill>
                  <a:schemeClr val="tx1"/>
                </a:solidFill>
                <a:effectLst/>
                <a:latin typeface="+mn-lt"/>
                <a:ea typeface="ＭＳ Ｐゴシック" charset="0"/>
                <a:cs typeface="ＭＳ Ｐゴシック" charset="0"/>
              </a:rPr>
              <a:t>. (9-12)</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15</a:t>
            </a:fld>
            <a:endParaRPr lang="en-ZA"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8. The Preaching with Signs and </a:t>
            </a:r>
            <a:r>
              <a:rPr lang="en-US" sz="1200" b="1" u="sng" kern="1200" dirty="0" smtClean="0">
                <a:solidFill>
                  <a:schemeClr val="tx1"/>
                </a:solidFill>
                <a:effectLst/>
                <a:latin typeface="+mn-lt"/>
                <a:ea typeface="ＭＳ Ｐゴシック" charset="0"/>
                <a:cs typeface="ＭＳ Ｐゴシック" charset="0"/>
              </a:rPr>
              <a:t>WONDERS</a:t>
            </a:r>
            <a:r>
              <a:rPr lang="en-US" sz="1200" b="1" kern="1200" dirty="0" smtClean="0">
                <a:solidFill>
                  <a:schemeClr val="tx1"/>
                </a:solidFill>
                <a:effectLst/>
                <a:latin typeface="+mn-lt"/>
                <a:ea typeface="ＭＳ Ｐゴシック" charset="0"/>
                <a:cs typeface="ＭＳ Ｐゴシック" charset="0"/>
              </a:rPr>
              <a:t> (Acts 14): </a:t>
            </a:r>
            <a:r>
              <a:rPr lang="en-US" sz="1200" i="1" kern="1200" dirty="0" smtClean="0">
                <a:solidFill>
                  <a:schemeClr val="tx1"/>
                </a:solidFill>
                <a:effectLst/>
                <a:latin typeface="+mn-lt"/>
                <a:ea typeface="ＭＳ Ｐゴシック" charset="0"/>
                <a:cs typeface="ＭＳ Ｐゴシック" charset="0"/>
              </a:rPr>
              <a:t>At </a:t>
            </a:r>
            <a:r>
              <a:rPr lang="en-US" sz="1200" i="1" kern="1200" dirty="0" err="1" smtClean="0">
                <a:solidFill>
                  <a:schemeClr val="tx1"/>
                </a:solidFill>
                <a:effectLst/>
                <a:latin typeface="+mn-lt"/>
                <a:ea typeface="ＭＳ Ｐゴシック" charset="0"/>
                <a:cs typeface="ＭＳ Ｐゴシック" charset="0"/>
              </a:rPr>
              <a:t>Iconium</a:t>
            </a:r>
            <a:r>
              <a:rPr lang="en-US" sz="1200" i="1" kern="1200" dirty="0" smtClean="0">
                <a:solidFill>
                  <a:schemeClr val="tx1"/>
                </a:solidFill>
                <a:effectLst/>
                <a:latin typeface="+mn-lt"/>
                <a:ea typeface="ＭＳ Ｐゴシック" charset="0"/>
                <a:cs typeface="ＭＳ Ｐゴシック" charset="0"/>
              </a:rPr>
              <a:t> Paul and Barnabas went as usual into the Jewish synagogue. There they spoke so effectively that a great number of Jews and Gentiles believed. But the Jews who refused to believe stirred up the Gentiles and poisoned their minds against the brothers. </a:t>
            </a:r>
            <a:r>
              <a:rPr lang="en-US" sz="1200" i="1" u="sng" kern="1200" dirty="0" smtClean="0">
                <a:solidFill>
                  <a:schemeClr val="tx1"/>
                </a:solidFill>
                <a:effectLst/>
                <a:latin typeface="+mn-lt"/>
                <a:ea typeface="ＭＳ Ｐゴシック" charset="0"/>
                <a:cs typeface="ＭＳ Ｐゴシック" charset="0"/>
              </a:rPr>
              <a:t>So Paul and Barnabas spent considerable time there, speaking boldly for the Lord, who confirmed the message of his grace by enabling them to do miraculous signs and wonders</a:t>
            </a:r>
            <a:r>
              <a:rPr lang="en-US" sz="1200" i="1" kern="1200" dirty="0" smtClean="0">
                <a:solidFill>
                  <a:schemeClr val="tx1"/>
                </a:solidFill>
                <a:effectLst/>
                <a:latin typeface="+mn-lt"/>
                <a:ea typeface="ＭＳ Ｐゴシック" charset="0"/>
                <a:cs typeface="ＭＳ Ｐゴシック" charset="0"/>
              </a:rPr>
              <a:t>. (1-4)</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16</a:t>
            </a:fld>
            <a:endParaRPr lang="en-ZA"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2. How to Personally Minister in God’s Power</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17</a:t>
            </a:fld>
            <a:endParaRPr lang="en-ZA"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a:buNone/>
            </a:pPr>
            <a:r>
              <a:rPr lang="en-US" sz="1200" kern="1200" dirty="0" smtClean="0">
                <a:solidFill>
                  <a:schemeClr val="tx1"/>
                </a:solidFill>
                <a:effectLst/>
                <a:latin typeface="+mn-lt"/>
                <a:ea typeface="ＭＳ Ｐゴシック" charset="0"/>
                <a:cs typeface="ＭＳ Ｐゴシック" charset="0"/>
              </a:rPr>
              <a:t>1. Believe that Jesus has commissioned you and given you power to minister.</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18</a:t>
            </a:fld>
            <a:endParaRPr lang="en-ZA"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2. Step out in faith and trust that God will work through you in power. </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19</a:t>
            </a:fld>
            <a:endParaRPr lang="en-ZA"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of us who are here today from Every Nation Rosebank had an amazing experience on a mission we ran to Botswana in the July school holidays.</a:t>
            </a:r>
            <a:endParaRPr lang="en-US" dirty="0"/>
          </a:p>
        </p:txBody>
      </p:sp>
      <p:sp>
        <p:nvSpPr>
          <p:cNvPr id="4" name="Slide Number Placeholder 3"/>
          <p:cNvSpPr>
            <a:spLocks noGrp="1"/>
          </p:cNvSpPr>
          <p:nvPr>
            <p:ph type="sldNum" sz="quarter" idx="10"/>
          </p:nvPr>
        </p:nvSpPr>
        <p:spPr/>
        <p:txBody>
          <a:bodyPr/>
          <a:lstStyle/>
          <a:p>
            <a:pPr>
              <a:defRPr/>
            </a:pPr>
            <a:fld id="{2E322D76-C47B-BE46-8DCA-64093CDB7315}" type="slidenum">
              <a:rPr lang="en-ZA" smtClean="0"/>
              <a:pPr>
                <a:defRPr/>
              </a:pPr>
              <a:t>2</a:t>
            </a:fld>
            <a:endParaRPr lang="en-ZA"/>
          </a:p>
        </p:txBody>
      </p:sp>
    </p:spTree>
    <p:extLst>
      <p:ext uri="{BB962C8B-B14F-4D97-AF65-F5344CB8AC3E}">
        <p14:creationId xmlns:p14="http://schemas.microsoft.com/office/powerpoint/2010/main" val="10664348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3. Overcome the fear that God won’t show up and you will look foolish – do your part and God will do his.</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20</a:t>
            </a:fld>
            <a:endParaRPr lang="en-ZA"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4. Prepare to operate in power: fast, pray, and learn to discern what God is doing in the situation.</a:t>
            </a:r>
            <a:endParaRPr lang="en-ZA"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ZA" b="0" dirty="0">
              <a:latin typeface="Calibri"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21</a:t>
            </a:fld>
            <a:endParaRPr lang="en-ZA"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3. How to Lead a Spirit-Filled Ministry</a:t>
            </a:r>
            <a:endParaRPr lang="en-ZA" sz="1200" kern="1200" dirty="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22</a:t>
            </a:fld>
            <a:endParaRPr lang="en-ZA"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(1) Expect God to Move in Power. Create an environment of expectation that God will move.</a:t>
            </a:r>
            <a:endParaRPr lang="en-ZA" sz="1200" kern="1200" dirty="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23</a:t>
            </a:fld>
            <a:endParaRPr lang="en-ZA"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(2) Ask</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God to Move in Power. Pray before, during and at the end of your meetings.</a:t>
            </a:r>
            <a:endParaRPr lang="en-ZA" sz="1200" kern="1200" dirty="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24</a:t>
            </a:fld>
            <a:endParaRPr lang="en-ZA"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(3) Allow God to Move in Power. Create space for miracles and ministry to happen in your events.</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25</a:t>
            </a:fld>
            <a:endParaRPr lang="en-ZA"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ＭＳ Ｐゴシック" charset="0"/>
                <a:cs typeface="ＭＳ Ｐゴシック" charset="0"/>
              </a:rPr>
              <a:t>(4) Teach</a:t>
            </a:r>
            <a:r>
              <a:rPr lang="en-US" sz="1200" kern="1200" baseline="0" dirty="0" smtClean="0">
                <a:solidFill>
                  <a:schemeClr val="tx1"/>
                </a:solidFill>
                <a:effectLst/>
                <a:latin typeface="+mn-lt"/>
                <a:ea typeface="ＭＳ Ｐゴシック" charset="0"/>
                <a:cs typeface="ＭＳ Ｐゴシック" charset="0"/>
              </a:rPr>
              <a:t> </a:t>
            </a:r>
            <a:r>
              <a:rPr lang="en-US" sz="1200" kern="1200" dirty="0" smtClean="0">
                <a:solidFill>
                  <a:schemeClr val="tx1"/>
                </a:solidFill>
                <a:effectLst/>
                <a:latin typeface="+mn-lt"/>
                <a:ea typeface="ＭＳ Ｐゴシック" charset="0"/>
                <a:cs typeface="ＭＳ Ｐゴシック" charset="0"/>
              </a:rPr>
              <a:t>about the Person of the Holy Spirit. Preach about the person and work of the Spirit.</a:t>
            </a:r>
            <a:endParaRPr lang="en-ZA" dirty="0">
              <a:latin typeface="Calibri"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26</a:t>
            </a:fld>
            <a:endParaRPr lang="en-ZA"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ＭＳ Ｐゴシック" charset="0"/>
                <a:cs typeface="ＭＳ Ｐゴシック" charset="0"/>
              </a:rPr>
              <a:t>(5) </a:t>
            </a:r>
            <a:r>
              <a:rPr lang="en-US" sz="1200" kern="1200" dirty="0" smtClean="0">
                <a:solidFill>
                  <a:schemeClr val="tx1"/>
                </a:solidFill>
                <a:effectLst/>
                <a:latin typeface="+mn-lt"/>
                <a:ea typeface="ＭＳ Ｐゴシック" charset="0"/>
                <a:cs typeface="ＭＳ Ｐゴシック" charset="0"/>
              </a:rPr>
              <a:t>Teach </a:t>
            </a:r>
            <a:r>
              <a:rPr lang="en-ZA" sz="1200" kern="1200" dirty="0" smtClean="0">
                <a:solidFill>
                  <a:schemeClr val="tx1"/>
                </a:solidFill>
                <a:effectLst/>
                <a:latin typeface="+mn-lt"/>
                <a:ea typeface="ＭＳ Ｐゴシック" charset="0"/>
                <a:cs typeface="ＭＳ Ｐゴシック" charset="0"/>
              </a:rPr>
              <a:t>about the Fruit of the Holy Spirit. Define and describe the Fruit from Galatians 5:22-23.</a:t>
            </a:r>
          </a:p>
          <a:p>
            <a:r>
              <a:rPr lang="en-ZA" sz="1200" kern="1200" dirty="0" smtClean="0">
                <a:solidFill>
                  <a:schemeClr val="tx1"/>
                </a:solidFill>
                <a:effectLst/>
                <a:latin typeface="+mn-lt"/>
                <a:ea typeface="ＭＳ Ｐゴシック" charset="0"/>
                <a:cs typeface="ＭＳ Ｐゴシック" charset="0"/>
              </a:rPr>
              <a:t> </a:t>
            </a: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27</a:t>
            </a:fld>
            <a:endParaRPr lang="en-ZA"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ＭＳ Ｐゴシック" charset="0"/>
                <a:cs typeface="ＭＳ Ｐゴシック" charset="0"/>
              </a:rPr>
              <a:t>(6)</a:t>
            </a:r>
            <a:r>
              <a:rPr lang="en-US" sz="1200" kern="1200" dirty="0" smtClean="0">
                <a:solidFill>
                  <a:schemeClr val="tx1"/>
                </a:solidFill>
                <a:effectLst/>
                <a:latin typeface="+mn-lt"/>
                <a:ea typeface="ＭＳ Ｐゴシック" charset="0"/>
                <a:cs typeface="ＭＳ Ｐゴシック" charset="0"/>
              </a:rPr>
              <a:t> Operate </a:t>
            </a:r>
            <a:r>
              <a:rPr lang="en-ZA" sz="1200" kern="1200" dirty="0" smtClean="0">
                <a:solidFill>
                  <a:schemeClr val="tx1"/>
                </a:solidFill>
                <a:effectLst/>
                <a:latin typeface="+mn-lt"/>
                <a:ea typeface="ＭＳ Ｐゴシック" charset="0"/>
                <a:cs typeface="ＭＳ Ｐゴシック" charset="0"/>
              </a:rPr>
              <a:t>in the Gifts of the Holy Spirit. Explore the following Scripture that list the gifts: Romans 12:6-8, </a:t>
            </a:r>
            <a:r>
              <a:rPr lang="en-GB" sz="1200" kern="1200" dirty="0" smtClean="0">
                <a:solidFill>
                  <a:schemeClr val="tx1"/>
                </a:solidFill>
                <a:effectLst/>
                <a:latin typeface="+mn-lt"/>
                <a:ea typeface="ＭＳ Ｐゴシック" charset="0"/>
                <a:cs typeface="ＭＳ Ｐゴシック" charset="0"/>
              </a:rPr>
              <a:t>1 Corinthians 12:8-10; 28-30; Romans 12:3-8; Ephesians 4:11-16 and 1 Peter 4:9.</a:t>
            </a:r>
            <a:endParaRPr lang="en-ZA" dirty="0">
              <a:latin typeface="Calibri"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28</a:t>
            </a:fld>
            <a:endParaRPr lang="en-ZA"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ＭＳ Ｐゴシック" charset="0"/>
                <a:cs typeface="ＭＳ Ｐゴシック" charset="0"/>
              </a:rPr>
              <a:t>(7) Pray for the Move of the Holy Spirit: Filling, Healing, Deliverance, Miracles, etc.</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29</a:t>
            </a:fld>
            <a:endParaRPr lang="en-ZA"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 pic that was taken at the church were we were based.</a:t>
            </a:r>
            <a:endParaRPr lang="en-US" dirty="0"/>
          </a:p>
        </p:txBody>
      </p:sp>
      <p:sp>
        <p:nvSpPr>
          <p:cNvPr id="4" name="Slide Number Placeholder 3"/>
          <p:cNvSpPr>
            <a:spLocks noGrp="1"/>
          </p:cNvSpPr>
          <p:nvPr>
            <p:ph type="sldNum" sz="quarter" idx="10"/>
          </p:nvPr>
        </p:nvSpPr>
        <p:spPr/>
        <p:txBody>
          <a:bodyPr/>
          <a:lstStyle/>
          <a:p>
            <a:pPr>
              <a:defRPr/>
            </a:pPr>
            <a:fld id="{2E322D76-C47B-BE46-8DCA-64093CDB7315}" type="slidenum">
              <a:rPr lang="en-ZA" smtClean="0"/>
              <a:pPr>
                <a:defRPr/>
              </a:pPr>
              <a:t>3</a:t>
            </a:fld>
            <a:endParaRPr lang="en-ZA"/>
          </a:p>
        </p:txBody>
      </p:sp>
    </p:spTree>
    <p:extLst>
      <p:ext uri="{BB962C8B-B14F-4D97-AF65-F5344CB8AC3E}">
        <p14:creationId xmlns:p14="http://schemas.microsoft.com/office/powerpoint/2010/main" val="10664348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Group Sharing: </a:t>
            </a:r>
            <a:r>
              <a:rPr lang="en-US" sz="1200" kern="1200" dirty="0" smtClean="0">
                <a:solidFill>
                  <a:schemeClr val="tx1"/>
                </a:solidFill>
                <a:effectLst/>
                <a:latin typeface="+mn-lt"/>
                <a:ea typeface="ＭＳ Ｐゴシック" charset="0"/>
                <a:cs typeface="ＭＳ Ｐゴシック" charset="0"/>
              </a:rPr>
              <a:t>(1) In what ways is your ministry experiencing the power of God?</a:t>
            </a:r>
            <a:r>
              <a:rPr lang="en-ZA" sz="1200" kern="1200" baseline="0" dirty="0" smtClean="0">
                <a:solidFill>
                  <a:schemeClr val="tx1"/>
                </a:solidFill>
                <a:effectLst/>
                <a:latin typeface="+mn-lt"/>
                <a:ea typeface="ＭＳ Ｐゴシック" charset="0"/>
                <a:cs typeface="ＭＳ Ｐゴシック" charset="0"/>
              </a:rPr>
              <a:t> (2) </a:t>
            </a:r>
            <a:r>
              <a:rPr lang="en-US" sz="1200" kern="1200" dirty="0" smtClean="0">
                <a:solidFill>
                  <a:schemeClr val="tx1"/>
                </a:solidFill>
                <a:effectLst/>
                <a:latin typeface="+mn-lt"/>
                <a:ea typeface="ＭＳ Ｐゴシック" charset="0"/>
                <a:cs typeface="ＭＳ Ｐゴシック" charset="0"/>
              </a:rPr>
              <a:t>How is God calling your ministry to experience a greater expression of His power? (3) How are we creating space for God to move in power?</a:t>
            </a:r>
            <a:endParaRPr lang="en-ZA" sz="1200" kern="1200" dirty="0" smtClean="0">
              <a:solidFill>
                <a:schemeClr val="tx1"/>
              </a:solidFill>
              <a:effectLst/>
              <a:latin typeface="+mn-lt"/>
              <a:ea typeface="ＭＳ Ｐゴシック" charset="0"/>
              <a:cs typeface="ＭＳ Ｐゴシック" charset="0"/>
            </a:endParaRPr>
          </a:p>
          <a:p>
            <a:r>
              <a:rPr lang="en-US" sz="1200" kern="1200" dirty="0" smtClean="0">
                <a:solidFill>
                  <a:schemeClr val="tx1"/>
                </a:solidFill>
                <a:effectLst/>
                <a:latin typeface="+mn-lt"/>
                <a:ea typeface="ＭＳ Ｐゴシック" charset="0"/>
                <a:cs typeface="ＭＳ Ｐゴシック" charset="0"/>
              </a:rPr>
              <a:t> </a:t>
            </a:r>
            <a:endParaRPr lang="en-ZA" sz="1200" kern="1200" dirty="0" smtClean="0">
              <a:solidFill>
                <a:schemeClr val="tx1"/>
              </a:solidFill>
              <a:effectLst/>
              <a:latin typeface="+mn-lt"/>
              <a:ea typeface="ＭＳ Ｐゴシック" charset="0"/>
              <a:cs typeface="ＭＳ Ｐゴシック" charset="0"/>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30</a:t>
            </a:fld>
            <a:endParaRPr lang="en-ZA"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sz="1200" b="1" kern="1200" dirty="0" smtClean="0">
                <a:solidFill>
                  <a:schemeClr val="tx1"/>
                </a:solidFill>
                <a:effectLst/>
                <a:latin typeface="+mn-lt"/>
                <a:ea typeface="ＭＳ Ｐゴシック" charset="0"/>
                <a:cs typeface="ＭＳ Ｐゴシック" charset="0"/>
              </a:rPr>
              <a:t>Guided Reflection: Leaving the Room</a:t>
            </a:r>
            <a:endParaRPr lang="en-ZA" sz="1200" kern="1200" dirty="0" smtClean="0">
              <a:solidFill>
                <a:schemeClr val="tx1"/>
              </a:solidFill>
              <a:effectLst/>
              <a:latin typeface="+mn-lt"/>
              <a:ea typeface="ＭＳ Ｐゴシック" charset="0"/>
              <a:cs typeface="ＭＳ Ｐゴシック" charset="0"/>
            </a:endParaRPr>
          </a:p>
          <a:p>
            <a:r>
              <a:rPr lang="en-ZA" sz="1200" kern="1200" dirty="0" smtClean="0">
                <a:solidFill>
                  <a:schemeClr val="tx1"/>
                </a:solidFill>
                <a:effectLst/>
                <a:latin typeface="+mn-lt"/>
                <a:ea typeface="ＭＳ Ｐゴシック" charset="0"/>
                <a:cs typeface="ＭＳ Ｐゴシック" charset="0"/>
              </a:rPr>
              <a:t>As I read this passage, I want you to hear what Jesus is saying to you about your ministry. </a:t>
            </a:r>
          </a:p>
          <a:p>
            <a:endParaRPr lang="en-ZA" sz="1200" i="1" kern="1200" dirty="0" smtClean="0">
              <a:solidFill>
                <a:schemeClr val="tx1"/>
              </a:solidFill>
              <a:effectLst/>
              <a:latin typeface="+mn-lt"/>
              <a:ea typeface="ＭＳ Ｐゴシック" charset="0"/>
              <a:cs typeface="ＭＳ Ｐゴシック" charset="0"/>
            </a:endParaRPr>
          </a:p>
          <a:p>
            <a:r>
              <a:rPr lang="en-ZA" sz="1200" i="1" kern="1200" dirty="0" smtClean="0">
                <a:solidFill>
                  <a:schemeClr val="tx1"/>
                </a:solidFill>
                <a:effectLst/>
                <a:latin typeface="+mn-lt"/>
                <a:ea typeface="ＭＳ Ｐゴシック" charset="0"/>
                <a:cs typeface="ＭＳ Ｐゴシック" charset="0"/>
              </a:rPr>
              <a:t>When the day of Pentecost came, they were all together in one place. Suddenly a sound like the blowing of a violent wind came from heaven and filled the whole house where they were sitting. They saw what seemed to be tongues of fire that separated and came to rest on each of them. All of them were filled with the Holy Spirit and began to speak in other tongues as the Spirit enabled them. Now there were staying in Jerusalem God-fearing Jews from every nation under heaven. When they heard this sound, a crowd came together in bewilderment, because each one heard them speaking in his own language. Then Peter stood up with the Eleven, raised his voice and addressed the crowd: "Fellow Jews and all of you who live in Jerusalem, let me explain this to you; listen carefully to what I say. These men are not drunk, as you suppose. It's only nine in the morning! No, this is what was spoken by the prophet Joel…</a:t>
            </a:r>
            <a:r>
              <a:rPr lang="en-ZA" sz="1200" kern="1200" dirty="0" smtClean="0">
                <a:solidFill>
                  <a:schemeClr val="tx1"/>
                </a:solidFill>
                <a:effectLst/>
                <a:latin typeface="+mn-lt"/>
                <a:ea typeface="ＭＳ Ｐゴシック" charset="0"/>
                <a:cs typeface="ＭＳ Ｐゴシック" charset="0"/>
              </a:rPr>
              <a:t> “In the last days, God says, I will pour out my Spirit on all people…and everyone who calls on the name of the Lord will be saved.”…</a:t>
            </a:r>
            <a:r>
              <a:rPr lang="en-ZA" sz="1200" i="1" kern="1200" dirty="0" smtClean="0">
                <a:solidFill>
                  <a:schemeClr val="tx1"/>
                </a:solidFill>
                <a:effectLst/>
                <a:latin typeface="+mn-lt"/>
                <a:ea typeface="ＭＳ Ｐゴシック" charset="0"/>
                <a:cs typeface="ＭＳ Ｐゴシック" charset="0"/>
              </a:rPr>
              <a:t>When the people heard this, they were cut to the heart and said to Peter and the other apostles, ‘Brothers, what shall we do?’ Peter replied, ‘Repent and be baptised, every one of you, in the name of Jesus Christ for the forgiveness of your sins. And you will receive the gift of the Holy Spirit. The promise is for you and your children and for all who are far off – for all whom the Lord our God will call.’ With many other words he warned them; and he pleaded with them, ‘Save yourselves from this corrupt generation.’ Those who accepted his message were baptised, and about three thousand were added to their number that day. </a:t>
            </a:r>
            <a:r>
              <a:rPr lang="en-ZA" sz="1200" kern="1200" dirty="0" smtClean="0">
                <a:solidFill>
                  <a:schemeClr val="tx1"/>
                </a:solidFill>
                <a:effectLst/>
                <a:latin typeface="+mn-lt"/>
                <a:ea typeface="ＭＳ Ｐゴシック" charset="0"/>
                <a:cs typeface="ＭＳ Ｐゴシック" charset="0"/>
              </a:rPr>
              <a:t>(Selected verses from Acts 2)</a:t>
            </a:r>
          </a:p>
          <a:p>
            <a:r>
              <a:rPr lang="en-ZA" sz="1200" i="1" kern="1200" dirty="0" smtClean="0">
                <a:solidFill>
                  <a:schemeClr val="tx1"/>
                </a:solidFill>
                <a:effectLst/>
                <a:latin typeface="+mn-lt"/>
                <a:ea typeface="ＭＳ Ｐゴシック" charset="0"/>
                <a:cs typeface="ＭＳ Ｐゴシック" charset="0"/>
              </a:rPr>
              <a:t> </a:t>
            </a:r>
            <a:endParaRPr lang="en-ZA" sz="1200" kern="1200" dirty="0" smtClean="0">
              <a:solidFill>
                <a:schemeClr val="tx1"/>
              </a:solidFill>
              <a:effectLst/>
              <a:latin typeface="+mn-lt"/>
              <a:ea typeface="ＭＳ Ｐゴシック" charset="0"/>
              <a:cs typeface="ＭＳ Ｐゴシック" charset="0"/>
            </a:endParaRPr>
          </a:p>
          <a:p>
            <a:r>
              <a:rPr lang="en-ZA" sz="1200" kern="1200" dirty="0" smtClean="0">
                <a:solidFill>
                  <a:schemeClr val="tx1"/>
                </a:solidFill>
                <a:effectLst/>
                <a:latin typeface="+mn-lt"/>
                <a:ea typeface="ＭＳ Ｐゴシック" charset="0"/>
                <a:cs typeface="ＭＳ Ｐゴシック" charset="0"/>
              </a:rPr>
              <a:t>The death of Jesus was a terrible experience for you and the rest of the disciples but Jesus had risen from the dead and even appeared to you personally. When he ascended he promised to send his Holy Spirit to empower you to be his witnesses. And it finally happened! You have been filled with power right in that upper room where you have been hiding out for 40 days. You recall that Jesus said that you would be his witness when the Holy Spirit had come on you – now is the time! Would you stay in that upper room or would you leave the comfort of the room and move onto the streets to be a witness for Jesus?</a:t>
            </a:r>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31</a:t>
            </a:fld>
            <a:endParaRPr lang="en-ZA"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32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lgn="l"/>
            <a:r>
              <a:rPr lang="en-US" sz="1200" b="1" kern="1200" dirty="0" smtClean="0">
                <a:solidFill>
                  <a:schemeClr val="tx1"/>
                </a:solidFill>
                <a:effectLst/>
                <a:latin typeface="+mn-lt"/>
                <a:ea typeface="ＭＳ Ｐゴシック" charset="0"/>
                <a:cs typeface="ＭＳ Ｐゴシック" charset="0"/>
              </a:rPr>
              <a:t>Reflecting on our Ministries: </a:t>
            </a:r>
            <a:r>
              <a:rPr lang="en-US" sz="1200" kern="1200" dirty="0" smtClean="0">
                <a:solidFill>
                  <a:schemeClr val="tx1"/>
                </a:solidFill>
                <a:effectLst/>
                <a:latin typeface="+mn-lt"/>
                <a:ea typeface="ＭＳ Ｐゴシック" charset="0"/>
                <a:cs typeface="ＭＳ Ｐゴシック" charset="0"/>
              </a:rPr>
              <a:t>(1) </a:t>
            </a:r>
            <a:r>
              <a:rPr lang="en-ZA" sz="1200" dirty="0" smtClean="0">
                <a:effectLst>
                  <a:glow rad="190500">
                    <a:schemeClr val="bg2">
                      <a:alpha val="98000"/>
                    </a:schemeClr>
                  </a:glow>
                </a:effectLst>
                <a:latin typeface="+mn-lt"/>
                <a:cs typeface="Calibri"/>
              </a:rPr>
              <a:t>What does leaving the room mean for our ministry? (2)</a:t>
            </a:r>
            <a:r>
              <a:rPr lang="en-ZA" sz="1200" baseline="0" dirty="0" smtClean="0">
                <a:effectLst>
                  <a:glow rad="190500">
                    <a:schemeClr val="bg2">
                      <a:alpha val="98000"/>
                    </a:schemeClr>
                  </a:glow>
                </a:effectLst>
                <a:latin typeface="+mn-lt"/>
                <a:cs typeface="Calibri"/>
              </a:rPr>
              <a:t> </a:t>
            </a:r>
            <a:r>
              <a:rPr lang="en-ZA" sz="1200" dirty="0" smtClean="0">
                <a:effectLst>
                  <a:glow rad="190500">
                    <a:schemeClr val="bg2">
                      <a:alpha val="98000"/>
                    </a:schemeClr>
                  </a:glow>
                </a:effectLst>
                <a:latin typeface="+mn-lt"/>
                <a:cs typeface="Calibri"/>
              </a:rPr>
              <a:t>What dangers may we face as we leave the room? (3) What will happen when people see God’s power?</a:t>
            </a:r>
            <a:endParaRPr lang="en-US" sz="1200" dirty="0">
              <a:effectLst>
                <a:glow rad="190500">
                  <a:schemeClr val="bg2">
                    <a:alpha val="98000"/>
                  </a:schemeClr>
                </a:glow>
              </a:effectLst>
              <a:latin typeface="+mn-lt"/>
              <a:cs typeface="Calibri"/>
            </a:endParaRPr>
          </a:p>
        </p:txBody>
      </p:sp>
      <p:sp>
        <p:nvSpPr>
          <p:cNvPr id="3532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C21E714D-3791-6848-BCDF-C77952CC8BCD}" type="slidenum">
              <a:rPr lang="en-ZA" sz="1200"/>
              <a:pPr/>
              <a:t>32</a:t>
            </a:fld>
            <a:endParaRPr lang="en-ZA"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Prayer</a:t>
            </a:r>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33</a:t>
            </a:fld>
            <a:endParaRPr lang="en-ZA"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ZA" sz="1200" kern="1200" dirty="0" smtClean="0">
                <a:solidFill>
                  <a:schemeClr val="tx1"/>
                </a:solidFill>
                <a:effectLst/>
                <a:latin typeface="+mn-lt"/>
                <a:ea typeface="ＭＳ Ｐゴシック" charset="0"/>
                <a:cs typeface="ＭＳ Ｐゴシック" charset="0"/>
              </a:rPr>
              <a:t>Check out the web page created to provide you with resources linked to the plenary and workshop sessions presented by Mark Tittley at the Youth Ministers Conference in 2017: bit.ly/YMC2017</a:t>
            </a:r>
          </a:p>
          <a:p>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34</a:t>
            </a:fld>
            <a:endParaRPr lang="en-ZA"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35</a:t>
            </a:fld>
            <a:endParaRPr lang="en-ZA"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36</a:t>
            </a:fld>
            <a:endParaRPr lang="en-ZA"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573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ZA" sz="1200" kern="1200" dirty="0">
              <a:solidFill>
                <a:schemeClr val="tx1"/>
              </a:solidFill>
              <a:effectLst/>
              <a:latin typeface="+mn-lt"/>
              <a:ea typeface="ＭＳ Ｐゴシック" charset="0"/>
              <a:cs typeface="ＭＳ Ｐゴシック" charset="0"/>
            </a:endParaRPr>
          </a:p>
        </p:txBody>
      </p:sp>
      <p:sp>
        <p:nvSpPr>
          <p:cNvPr id="3573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6F7304E5-E17B-0B45-B7DD-250484FB6D2E}" type="slidenum">
              <a:rPr lang="en-ZA" sz="1200"/>
              <a:pPr/>
              <a:t>37</a:t>
            </a:fld>
            <a:endParaRPr lang="en-ZA"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saw people get saved</a:t>
            </a:r>
            <a:r>
              <a:rPr lang="mr-IN" dirty="0" smtClean="0"/>
              <a:t>…</a:t>
            </a:r>
            <a:endParaRPr lang="en-US" dirty="0"/>
          </a:p>
        </p:txBody>
      </p:sp>
      <p:sp>
        <p:nvSpPr>
          <p:cNvPr id="4" name="Slide Number Placeholder 3"/>
          <p:cNvSpPr>
            <a:spLocks noGrp="1"/>
          </p:cNvSpPr>
          <p:nvPr>
            <p:ph type="sldNum" sz="quarter" idx="10"/>
          </p:nvPr>
        </p:nvSpPr>
        <p:spPr/>
        <p:txBody>
          <a:bodyPr/>
          <a:lstStyle/>
          <a:p>
            <a:pPr>
              <a:defRPr/>
            </a:pPr>
            <a:fld id="{2E322D76-C47B-BE46-8DCA-64093CDB7315}" type="slidenum">
              <a:rPr lang="en-ZA" smtClean="0"/>
              <a:pPr>
                <a:defRPr/>
              </a:pPr>
              <a:t>4</a:t>
            </a:fld>
            <a:endParaRPr lang="en-ZA"/>
          </a:p>
        </p:txBody>
      </p:sp>
    </p:spTree>
    <p:extLst>
      <p:ext uri="{BB962C8B-B14F-4D97-AF65-F5344CB8AC3E}">
        <p14:creationId xmlns:p14="http://schemas.microsoft.com/office/powerpoint/2010/main" val="1655647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People were delivered from issues that had kept them in bondage</a:t>
            </a:r>
            <a:endParaRPr lang="en-US" dirty="0"/>
          </a:p>
        </p:txBody>
      </p:sp>
      <p:sp>
        <p:nvSpPr>
          <p:cNvPr id="4" name="Slide Number Placeholder 3"/>
          <p:cNvSpPr>
            <a:spLocks noGrp="1"/>
          </p:cNvSpPr>
          <p:nvPr>
            <p:ph type="sldNum" sz="quarter" idx="10"/>
          </p:nvPr>
        </p:nvSpPr>
        <p:spPr/>
        <p:txBody>
          <a:bodyPr/>
          <a:lstStyle/>
          <a:p>
            <a:pPr>
              <a:defRPr/>
            </a:pPr>
            <a:fld id="{2E322D76-C47B-BE46-8DCA-64093CDB7315}" type="slidenum">
              <a:rPr lang="en-ZA" smtClean="0"/>
              <a:pPr>
                <a:defRPr/>
              </a:pPr>
              <a:t>5</a:t>
            </a:fld>
            <a:endParaRPr lang="en-ZA"/>
          </a:p>
        </p:txBody>
      </p:sp>
    </p:spTree>
    <p:extLst>
      <p:ext uri="{BB962C8B-B14F-4D97-AF65-F5344CB8AC3E}">
        <p14:creationId xmlns:p14="http://schemas.microsoft.com/office/powerpoint/2010/main" val="15219789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 many were filled with the Holy Spirit.</a:t>
            </a:r>
            <a:endParaRPr lang="en-US" dirty="0"/>
          </a:p>
        </p:txBody>
      </p:sp>
      <p:sp>
        <p:nvSpPr>
          <p:cNvPr id="4" name="Slide Number Placeholder 3"/>
          <p:cNvSpPr>
            <a:spLocks noGrp="1"/>
          </p:cNvSpPr>
          <p:nvPr>
            <p:ph type="sldNum" sz="quarter" idx="10"/>
          </p:nvPr>
        </p:nvSpPr>
        <p:spPr/>
        <p:txBody>
          <a:bodyPr/>
          <a:lstStyle/>
          <a:p>
            <a:pPr>
              <a:defRPr/>
            </a:pPr>
            <a:fld id="{2E322D76-C47B-BE46-8DCA-64093CDB7315}" type="slidenum">
              <a:rPr lang="en-ZA" smtClean="0"/>
              <a:pPr>
                <a:defRPr/>
              </a:pPr>
              <a:t>6</a:t>
            </a:fld>
            <a:endParaRPr lang="en-ZA"/>
          </a:p>
        </p:txBody>
      </p:sp>
    </p:spTree>
    <p:extLst>
      <p:ext uri="{BB962C8B-B14F-4D97-AF65-F5344CB8AC3E}">
        <p14:creationId xmlns:p14="http://schemas.microsoft.com/office/powerpoint/2010/main" val="733172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one of the highlights</a:t>
            </a:r>
            <a:r>
              <a:rPr lang="en-US" baseline="0" dirty="0" smtClean="0"/>
              <a:t> of our team was our 28 day journey through the book of Acts that we started on the 1</a:t>
            </a:r>
            <a:r>
              <a:rPr lang="en-US" baseline="30000" dirty="0" smtClean="0"/>
              <a:t>st</a:t>
            </a:r>
            <a:r>
              <a:rPr lang="en-US" baseline="0" dirty="0" smtClean="0"/>
              <a:t> of July and ended on the 28</a:t>
            </a:r>
            <a:r>
              <a:rPr lang="en-US" baseline="30000" dirty="0" smtClean="0"/>
              <a:t>th</a:t>
            </a:r>
            <a:r>
              <a:rPr lang="en-US" baseline="0" dirty="0" smtClean="0"/>
              <a:t> of July (a week after we returned from Botswana). We used a devotion based on the book of Acts written by </a:t>
            </a:r>
            <a:r>
              <a:rPr lang="en-US" baseline="0" dirty="0" err="1" smtClean="0"/>
              <a:t>Terran</a:t>
            </a:r>
            <a:r>
              <a:rPr lang="en-US" baseline="0" dirty="0" smtClean="0"/>
              <a:t> Williams from Common Ground in Cape Town.</a:t>
            </a:r>
            <a:endParaRPr lang="en-US" dirty="0"/>
          </a:p>
        </p:txBody>
      </p:sp>
      <p:sp>
        <p:nvSpPr>
          <p:cNvPr id="4" name="Slide Number Placeholder 3"/>
          <p:cNvSpPr>
            <a:spLocks noGrp="1"/>
          </p:cNvSpPr>
          <p:nvPr>
            <p:ph type="sldNum" sz="quarter" idx="10"/>
          </p:nvPr>
        </p:nvSpPr>
        <p:spPr/>
        <p:txBody>
          <a:bodyPr/>
          <a:lstStyle/>
          <a:p>
            <a:pPr>
              <a:defRPr/>
            </a:pPr>
            <a:fld id="{2E322D76-C47B-BE46-8DCA-64093CDB7315}" type="slidenum">
              <a:rPr lang="en-ZA" smtClean="0"/>
              <a:pPr>
                <a:defRPr/>
              </a:pPr>
              <a:t>7</a:t>
            </a:fld>
            <a:endParaRPr lang="en-ZA"/>
          </a:p>
        </p:txBody>
      </p:sp>
    </p:spTree>
    <p:extLst>
      <p:ext uri="{BB962C8B-B14F-4D97-AF65-F5344CB8AC3E}">
        <p14:creationId xmlns:p14="http://schemas.microsoft.com/office/powerpoint/2010/main" val="733172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54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0" kern="1200" dirty="0" smtClean="0">
                <a:solidFill>
                  <a:schemeClr val="tx1"/>
                </a:solidFill>
                <a:effectLst/>
                <a:latin typeface="+mn-lt"/>
                <a:ea typeface="ＭＳ Ｐゴシック" charset="0"/>
                <a:cs typeface="ＭＳ Ｐゴシック" charset="0"/>
              </a:rPr>
              <a:t>1. The Power of God and the Gospel: </a:t>
            </a:r>
            <a:r>
              <a:rPr lang="en-ZA" sz="1200" kern="1200" dirty="0" smtClean="0">
                <a:solidFill>
                  <a:schemeClr val="tx1"/>
                </a:solidFill>
                <a:effectLst/>
                <a:latin typeface="+mn-lt"/>
                <a:ea typeface="ＭＳ Ｐゴシック" charset="0"/>
                <a:cs typeface="ＭＳ Ｐゴシック" charset="0"/>
              </a:rPr>
              <a:t>In the book of Acts we discover a close connection between the power of God and the spread of the Gospel:</a:t>
            </a:r>
          </a:p>
        </p:txBody>
      </p:sp>
      <p:sp>
        <p:nvSpPr>
          <p:cNvPr id="2754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2654291F-CCB4-204C-A907-6E0C560DA1BE}" type="slidenum">
              <a:rPr lang="en-ZA" sz="1200"/>
              <a:pPr/>
              <a:t>8</a:t>
            </a:fld>
            <a:endParaRPr lang="en-ZA"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959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charset="0"/>
                <a:cs typeface="ＭＳ Ｐゴシック" charset="0"/>
              </a:rPr>
              <a:t>1. The </a:t>
            </a:r>
            <a:r>
              <a:rPr lang="en-US" sz="1200" b="1" u="sng" kern="1200" dirty="0" smtClean="0">
                <a:solidFill>
                  <a:schemeClr val="tx1"/>
                </a:solidFill>
                <a:effectLst/>
                <a:latin typeface="+mn-lt"/>
                <a:ea typeface="ＭＳ Ｐゴシック" charset="0"/>
                <a:cs typeface="ＭＳ Ｐゴシック" charset="0"/>
              </a:rPr>
              <a:t>SIGNS</a:t>
            </a:r>
            <a:r>
              <a:rPr lang="en-US" sz="1200" b="1" kern="1200" dirty="0" smtClean="0">
                <a:solidFill>
                  <a:schemeClr val="tx1"/>
                </a:solidFill>
                <a:effectLst/>
                <a:latin typeface="+mn-lt"/>
                <a:ea typeface="ＭＳ Ｐゴシック" charset="0"/>
                <a:cs typeface="ＭＳ Ｐゴシック" charset="0"/>
              </a:rPr>
              <a:t>, Gift of Tongues and Preaching at Pentecost (Acts 2): </a:t>
            </a:r>
            <a:r>
              <a:rPr lang="en-US" sz="1200" i="1" kern="1200" dirty="0" smtClean="0">
                <a:solidFill>
                  <a:schemeClr val="tx1"/>
                </a:solidFill>
                <a:effectLst/>
                <a:latin typeface="+mn-lt"/>
                <a:ea typeface="ＭＳ Ｐゴシック" charset="0"/>
                <a:cs typeface="ＭＳ Ｐゴシック" charset="0"/>
              </a:rPr>
              <a:t>When they heard this sound, a crowd came together in bewilderment, because each one heard them speaking in his own language. (6) </a:t>
            </a:r>
            <a:r>
              <a:rPr lang="en-US" sz="1200" i="1" u="sng" kern="1200" dirty="0" smtClean="0">
                <a:solidFill>
                  <a:schemeClr val="tx1"/>
                </a:solidFill>
                <a:effectLst/>
                <a:latin typeface="+mn-lt"/>
                <a:ea typeface="ＭＳ Ｐゴシック" charset="0"/>
                <a:cs typeface="ＭＳ Ｐゴシック" charset="0"/>
              </a:rPr>
              <a:t>Those who accepted his message were baptized, and about three thousand were added to their number that day</a:t>
            </a:r>
            <a:r>
              <a:rPr lang="en-US" sz="1200" i="1" kern="1200" dirty="0" smtClean="0">
                <a:solidFill>
                  <a:schemeClr val="tx1"/>
                </a:solidFill>
                <a:effectLst/>
                <a:latin typeface="+mn-lt"/>
                <a:ea typeface="ＭＳ Ｐゴシック" charset="0"/>
                <a:cs typeface="ＭＳ Ｐゴシック" charset="0"/>
              </a:rPr>
              <a:t>. (41)</a:t>
            </a:r>
            <a:endParaRPr lang="en-ZA" sz="1200" kern="1200" dirty="0">
              <a:solidFill>
                <a:schemeClr val="tx1"/>
              </a:solidFill>
              <a:effectLst/>
              <a:latin typeface="+mn-lt"/>
              <a:ea typeface="ＭＳ Ｐゴシック" charset="0"/>
              <a:cs typeface="ＭＳ Ｐゴシック" charset="0"/>
            </a:endParaRPr>
          </a:p>
        </p:txBody>
      </p:sp>
      <p:sp>
        <p:nvSpPr>
          <p:cNvPr id="2959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Times New Roman" charset="0"/>
                <a:ea typeface="ＭＳ Ｐゴシック" charset="0"/>
                <a:cs typeface="ＭＳ Ｐゴシック" charset="0"/>
              </a:defRPr>
            </a:lvl1pPr>
            <a:lvl2pPr marL="742950" indent="-285750">
              <a:defRPr sz="2400" b="1">
                <a:solidFill>
                  <a:schemeClr val="tx1"/>
                </a:solidFill>
                <a:latin typeface="Times New Roman" charset="0"/>
                <a:ea typeface="ＭＳ Ｐゴシック" charset="0"/>
                <a:cs typeface="ＭＳ Ｐゴシック" charset="0"/>
              </a:defRPr>
            </a:lvl2pPr>
            <a:lvl3pPr marL="1143000" indent="-228600">
              <a:defRPr sz="2400" b="1">
                <a:solidFill>
                  <a:schemeClr val="tx1"/>
                </a:solidFill>
                <a:latin typeface="Times New Roman" charset="0"/>
                <a:ea typeface="ＭＳ Ｐゴシック" charset="0"/>
                <a:cs typeface="ＭＳ Ｐゴシック" charset="0"/>
              </a:defRPr>
            </a:lvl3pPr>
            <a:lvl4pPr marL="1600200" indent="-228600">
              <a:defRPr sz="2400" b="1">
                <a:solidFill>
                  <a:schemeClr val="tx1"/>
                </a:solidFill>
                <a:latin typeface="Times New Roman" charset="0"/>
                <a:ea typeface="ＭＳ Ｐゴシック" charset="0"/>
                <a:cs typeface="ＭＳ Ｐゴシック" charset="0"/>
              </a:defRPr>
            </a:lvl4pPr>
            <a:lvl5pPr marL="2057400" indent="-228600">
              <a:defRPr sz="2400" b="1">
                <a:solidFill>
                  <a:schemeClr val="tx1"/>
                </a:solidFill>
                <a:latin typeface="Times New Roman" charset="0"/>
                <a:ea typeface="ＭＳ Ｐゴシック" charset="0"/>
                <a:cs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cs typeface="ＭＳ Ｐゴシック" charset="0"/>
              </a:defRPr>
            </a:lvl9pPr>
          </a:lstStyle>
          <a:p>
            <a:fld id="{7D392F00-2DB4-D041-8DB2-4634A7D55FE5}" type="slidenum">
              <a:rPr lang="en-ZA" sz="1200"/>
              <a:pPr/>
              <a:t>9</a:t>
            </a:fld>
            <a:endParaRPr lang="en-ZA"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505124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7F1C3725-5453-3542-A19C-130A3E12A89D}" type="datetimeFigureOut">
              <a:rPr lang="en-US" smtClean="0"/>
              <a:t>17/08/15</a:t>
            </a:fld>
            <a:endParaRPr lang="en-US"/>
          </a:p>
        </p:txBody>
      </p:sp>
      <p:sp>
        <p:nvSpPr>
          <p:cNvPr id="3" name="Footer Placeholder 2"/>
          <p:cNvSpPr>
            <a:spLocks noGrp="1"/>
          </p:cNvSpPr>
          <p:nvPr>
            <p:ph type="ftr" sz="quarter" idx="11"/>
          </p:nvPr>
        </p:nvSpPr>
        <p:spPr>
          <a:xfrm>
            <a:off x="3124201" y="6356354"/>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5577164D-674C-2F41-B1F2-272353E1E02B}" type="slidenum">
              <a:rPr lang="en-US" smtClean="0"/>
              <a:t>‹#›</a:t>
            </a:fld>
            <a:endParaRPr lang="en-US"/>
          </a:p>
        </p:txBody>
      </p:sp>
    </p:spTree>
    <p:extLst>
      <p:ext uri="{BB962C8B-B14F-4D97-AF65-F5344CB8AC3E}">
        <p14:creationId xmlns:p14="http://schemas.microsoft.com/office/powerpoint/2010/main" val="20733659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2449612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Tree>
    <p:extLst>
      <p:ext uri="{BB962C8B-B14F-4D97-AF65-F5344CB8AC3E}">
        <p14:creationId xmlns:p14="http://schemas.microsoft.com/office/powerpoint/2010/main" val="178710329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4"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theme" Target="../theme/theme2.xml"/><Relationship Id="rId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theme" Target="../theme/theme3.xml"/><Relationship Id="rId3"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608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46085" name="Picture 10"/>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55" r:id="rId1"/>
    <p:sldLayoutId id="2147483996" r:id="rId2"/>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58372"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58373"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67"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7044" name="Rectangle 8"/>
          <p:cNvSpPr>
            <a:spLocks noChangeArrowheads="1"/>
          </p:cNvSpPr>
          <p:nvPr userDrawn="1"/>
        </p:nvSpPr>
        <p:spPr bwMode="auto">
          <a:xfrm rot="-5400000">
            <a:off x="5656263" y="3370262"/>
            <a:ext cx="6858000" cy="117475"/>
          </a:xfrm>
          <a:prstGeom prst="rect">
            <a:avLst/>
          </a:prstGeom>
          <a:solidFill>
            <a:srgbClr val="0000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ZA"/>
          </a:p>
        </p:txBody>
      </p:sp>
      <p:pic>
        <p:nvPicPr>
          <p:cNvPr id="87045" name="Picture 10"/>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6715125"/>
            <a:ext cx="9144000"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3995" r:id="rId1"/>
  </p:sldLayoutIdLst>
  <p:txStyles>
    <p:titleStyle>
      <a:lvl1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2pPr>
      <a:lvl3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3pPr>
      <a:lvl4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4pPr>
      <a:lvl5pPr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ea typeface="ＭＳ Ｐゴシック" charset="0"/>
          <a:cs typeface="ＭＳ Ｐゴシック" charset="0"/>
        </a:defRPr>
      </a:lvl5pPr>
      <a:lvl6pPr marL="4572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6pPr>
      <a:lvl7pPr marL="9144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7pPr>
      <a:lvl8pPr marL="13716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8pPr>
      <a:lvl9pPr marL="1828800" algn="ctr" rtl="0" eaLnBrk="0" fontAlgn="base" hangingPunct="0">
        <a:spcBef>
          <a:spcPct val="0"/>
        </a:spcBef>
        <a:spcAft>
          <a:spcPct val="0"/>
        </a:spcAft>
        <a:defRPr sz="4400">
          <a:solidFill>
            <a:srgbClr val="FFFFCC"/>
          </a:solidFill>
          <a:effectLst>
            <a:outerShdw blurRad="38100" dist="38100" dir="2700000" algn="tl">
              <a:srgbClr val="000000"/>
            </a:outerShdw>
          </a:effectLst>
          <a:latin typeface="Trebuchet MS" pitchFamily="34" charset="0"/>
        </a:defRPr>
      </a:lvl9pPr>
    </p:titleStyle>
    <p:bodyStyle>
      <a:lvl1pPr marL="342900" indent="-342900" algn="l" rtl="0" eaLnBrk="0" fontAlgn="base" hangingPunct="0">
        <a:spcBef>
          <a:spcPct val="20000"/>
        </a:spcBef>
        <a:spcAft>
          <a:spcPct val="0"/>
        </a:spcAft>
        <a:buChar char="•"/>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charset="0"/>
          <a:cs typeface="ＭＳ Ｐゴシック" charset="0"/>
        </a:defRPr>
      </a:lvl2pPr>
      <a:lvl3pPr marL="1143000" indent="-228600" algn="l" rtl="0" eaLnBrk="0" fontAlgn="base" hangingPunct="0">
        <a:spcBef>
          <a:spcPct val="20000"/>
        </a:spcBef>
        <a:spcAft>
          <a:spcPct val="0"/>
        </a:spcAft>
        <a:buChar char="•"/>
        <a:defRPr sz="2400">
          <a:solidFill>
            <a:schemeClr val="tx1"/>
          </a:solidFill>
          <a:effectLst>
            <a:outerShdw blurRad="38100" dist="38100" dir="2700000" algn="tl">
              <a:srgbClr val="000000"/>
            </a:outerShdw>
          </a:effectLst>
          <a:latin typeface="+mn-lt"/>
          <a:ea typeface="ＭＳ Ｐゴシック" charset="0"/>
          <a:cs typeface="ＭＳ Ｐゴシック"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4pPr>
      <a:lvl5pPr marL="20574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charset="0"/>
          <a:cs typeface="ＭＳ Ｐゴシック" charset="0"/>
        </a:defRPr>
      </a:lvl5pPr>
      <a:lvl6pPr marL="25146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28.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3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3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3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3.xml"/><Relationship Id="rId3" Type="http://schemas.openxmlformats.org/officeDocument/2006/relationships/image" Target="../media/image3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3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5.xml"/><Relationship Id="rId3" Type="http://schemas.openxmlformats.org/officeDocument/2006/relationships/image" Target="../media/image3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547687"/>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637541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9859642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108522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7572260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92278627"/>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_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4567127"/>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2741676"/>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63977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6981688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1989260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4466530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147424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5897936"/>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4537335"/>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0090640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45913206"/>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244451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8917862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6167799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124344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_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58815627"/>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5862901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3575912"/>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914631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869626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3" descr="_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3676506"/>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4" name="Picture 3" descr="_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744925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6" name="Picture 5" descr="_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833873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pic>
        <p:nvPicPr>
          <p:cNvPr id="3" name="Picture 2" descr="_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594803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28707485"/>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3555799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97748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_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0619434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_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109447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45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7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5_BlueEgg">
  <a:themeElements>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fontScheme name="BlueEgg">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Eg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Eg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ueEg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Eg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Eg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Eg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ueEg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Designs\BlueEgg.pot</Template>
  <TotalTime>2561</TotalTime>
  <Words>1837</Words>
  <Application>Microsoft Macintosh PowerPoint</Application>
  <PresentationFormat>On-screen Show (4:3)</PresentationFormat>
  <Paragraphs>79</Paragraphs>
  <Slides>37</Slides>
  <Notes>37</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45_BlueEgg</vt:lpstr>
      <vt:lpstr>57_BlueEgg</vt:lpstr>
      <vt:lpstr>85_BlueEgg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Sonlife Africa</Company>
  <LinksUpToDate>false</LinksUpToDate>
  <SharedDoc>false</SharedDoc>
  <HyperlinkBase>http://www.maniactive.com</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Journey of Faith</dc:title>
  <dc:subject>Top Ten Internet Myths</dc:subject>
  <dc:creator>Mark Tittley</dc:creator>
  <dc:description>This is a template - to order a full blown presentation, contact Maniactive (www.maniactive.com)</dc:description>
  <cp:lastModifiedBy>Mark Tittley</cp:lastModifiedBy>
  <cp:revision>206</cp:revision>
  <dcterms:created xsi:type="dcterms:W3CDTF">2001-07-11T11:52:38Z</dcterms:created>
  <dcterms:modified xsi:type="dcterms:W3CDTF">2017-08-15T08:08:20Z</dcterms:modified>
</cp:coreProperties>
</file>