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825" r:id="rId2"/>
    <p:sldId id="680" r:id="rId3"/>
    <p:sldId id="824" r:id="rId4"/>
    <p:sldId id="732" r:id="rId5"/>
    <p:sldId id="733" r:id="rId6"/>
    <p:sldId id="798" r:id="rId7"/>
    <p:sldId id="799" r:id="rId8"/>
    <p:sldId id="734" r:id="rId9"/>
    <p:sldId id="735" r:id="rId10"/>
    <p:sldId id="736" r:id="rId11"/>
    <p:sldId id="737" r:id="rId12"/>
    <p:sldId id="738" r:id="rId13"/>
    <p:sldId id="776" r:id="rId14"/>
    <p:sldId id="802" r:id="rId15"/>
    <p:sldId id="778" r:id="rId16"/>
    <p:sldId id="739" r:id="rId17"/>
    <p:sldId id="740" r:id="rId18"/>
    <p:sldId id="777" r:id="rId19"/>
    <p:sldId id="779" r:id="rId20"/>
    <p:sldId id="741" r:id="rId21"/>
    <p:sldId id="804" r:id="rId22"/>
    <p:sldId id="742" r:id="rId23"/>
    <p:sldId id="805" r:id="rId24"/>
    <p:sldId id="743" r:id="rId25"/>
    <p:sldId id="806" r:id="rId26"/>
    <p:sldId id="751" r:id="rId27"/>
    <p:sldId id="807" r:id="rId28"/>
    <p:sldId id="815" r:id="rId29"/>
    <p:sldId id="819" r:id="rId30"/>
    <p:sldId id="817" r:id="rId31"/>
    <p:sldId id="64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4" autoAdjust="0"/>
    <p:restoredTop sz="91952" autoAdjust="0"/>
  </p:normalViewPr>
  <p:slideViewPr>
    <p:cSldViewPr snapToGrid="0" snapToObjects="1">
      <p:cViewPr>
        <p:scale>
          <a:sx n="59" d="100"/>
          <a:sy n="59" d="100"/>
        </p:scale>
        <p:origin x="-1480" y="632"/>
      </p:cViewPr>
      <p:guideLst>
        <p:guide orient="horz" pos="4210"/>
        <p:guide orient="horz" pos="4222"/>
        <p:guide pos="286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17/08/03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session is about </a:t>
            </a:r>
            <a:r>
              <a:rPr lang="en-US" sz="1200" kern="1200" dirty="0" err="1" smtClean="0">
                <a:solidFill>
                  <a:schemeClr val="tx1"/>
                </a:solidFill>
                <a:effectLst/>
                <a:latin typeface="+mn-lt"/>
                <a:ea typeface="+mn-ea"/>
                <a:cs typeface="+mn-cs"/>
              </a:rPr>
              <a:t>Practising</a:t>
            </a:r>
            <a:r>
              <a:rPr lang="en-US" sz="1200" kern="1200" dirty="0" smtClean="0">
                <a:solidFill>
                  <a:schemeClr val="tx1"/>
                </a:solidFill>
                <a:effectLst/>
                <a:latin typeface="+mn-lt"/>
                <a:ea typeface="+mn-ea"/>
                <a:cs typeface="+mn-cs"/>
              </a:rPr>
              <a:t> the Presence of God. I believe that the unifying theme of the Bible is The Presence of God. It is at least one of the themes – or maybe even one of the most important.</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a:t>
            </a:fld>
            <a:endParaRPr lang="en-ZA">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B. The City. </a:t>
            </a:r>
            <a:r>
              <a:rPr lang="en-ZA" dirty="0" smtClean="0">
                <a:latin typeface="Calibri" charset="0"/>
              </a:rPr>
              <a:t>As the people made their way into the Promised Land, God chose</a:t>
            </a:r>
            <a:r>
              <a:rPr lang="en-ZA" baseline="0" dirty="0" smtClean="0">
                <a:latin typeface="Calibri" charset="0"/>
              </a:rPr>
              <a:t> a city, Jerusalem, and he made that a place that was known for his presence. We read in 2 Chronicles 6:6 “But you are to seek the place the LORD your God will choose from among all your tribes to put his Name there for his dwelling.” Do you remember what God’s name symbolised? His Presence! Jerusalem was a city known for God’s presence.</a:t>
            </a:r>
            <a:endParaRPr lang="en-ZA"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3A406D4C-4267-6949-AC5F-0721400B2092}" type="slidenum">
              <a:rPr lang="en-ZA" sz="1200"/>
              <a:pPr/>
              <a:t>10</a:t>
            </a:fld>
            <a:endParaRPr lang="en-Z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C. The Temple. </a:t>
            </a:r>
            <a:r>
              <a:rPr lang="en-ZA" dirty="0" smtClean="0">
                <a:latin typeface="Calibri" charset="0"/>
              </a:rPr>
              <a:t>King Solomon built</a:t>
            </a:r>
            <a:r>
              <a:rPr lang="en-ZA" baseline="0" dirty="0" smtClean="0">
                <a:latin typeface="Calibri" charset="0"/>
              </a:rPr>
              <a:t> a beautiful temple that God could live in – in the middle of the city of Jerusalem. This was the place where people could got to meet with God. “</a:t>
            </a:r>
            <a:r>
              <a:rPr lang="en-ZA" dirty="0" smtClean="0"/>
              <a:t>I have built a magnificent temple for you, a place for you to dwell forever.” (</a:t>
            </a:r>
            <a:r>
              <a:rPr lang="en-GB" dirty="0" smtClean="0"/>
              <a:t>2 Chronicles 6:2</a:t>
            </a:r>
            <a:r>
              <a:rPr lang="en-ZA" dirty="0" smtClean="0"/>
              <a:t>)</a:t>
            </a:r>
          </a:p>
          <a:p>
            <a:pPr eaLnBrk="1" hangingPunct="1">
              <a:spcBef>
                <a:spcPct val="0"/>
              </a:spcBef>
            </a:pPr>
            <a:endParaRPr lang="en-ZA"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ED117CC2-9480-0D4A-9303-3523DA6FF468}" type="slidenum">
              <a:rPr lang="en-ZA" sz="1200"/>
              <a:pPr/>
              <a:t>11</a:t>
            </a:fld>
            <a:endParaRPr lang="en-ZA"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4. The Presence of God in All Places.</a:t>
            </a:r>
            <a:r>
              <a:rPr lang="en-ZA" b="0" dirty="0" smtClean="0">
                <a:latin typeface="Calibri" charset="0"/>
              </a:rPr>
              <a:t> Some people began</a:t>
            </a:r>
            <a:r>
              <a:rPr lang="en-ZA" b="0" baseline="0" dirty="0" smtClean="0">
                <a:latin typeface="Calibri" charset="0"/>
              </a:rPr>
              <a:t> to think that you could only find God if you were in Jerusalem so they had to be reminded that even though God could be found in the temple in Jerusalem that not mean that he only lived there. In fact, the Psalmist in Psalm 139:7-12 suggests that there is no spacial dimentions in the universe where you can do and not find God: “Where can I flee from your presence? If I go up to the heavens, you are there. If I make my bed in the depths you are there. If I settle on the far side of the sea you are there. If I say the darkness will hide me even the darkness will be as light to you for YOU ARE THERE!”</a:t>
            </a:r>
          </a:p>
          <a:p>
            <a:pPr eaLnBrk="1" hangingPunct="1">
              <a:spcBef>
                <a:spcPct val="0"/>
              </a:spcBef>
            </a:pPr>
            <a:endParaRPr lang="en-ZA" b="0"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30A4B0AE-FF4C-DA4F-9574-D69E055F1B87}" type="slidenum">
              <a:rPr lang="en-ZA" sz="1200"/>
              <a:pPr/>
              <a:t>12</a:t>
            </a:fld>
            <a:endParaRPr lang="en-Z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I</a:t>
            </a:r>
            <a:r>
              <a:rPr lang="en-ZA" baseline="0" dirty="0" smtClean="0">
                <a:latin typeface="Calibri" charset="0"/>
              </a:rPr>
              <a:t> had a lecturer at Bible College many years ago who said: “All of God is everywhere present all of the time.”</a:t>
            </a:r>
            <a:endParaRPr lang="en-ZA" dirty="0">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B57944ED-D76D-8A4D-8DD3-592E4BA1A180}" type="slidenum">
              <a:rPr lang="en-ZA" sz="1200"/>
              <a:pPr/>
              <a:t>13</a:t>
            </a:fld>
            <a:endParaRPr lang="en-ZA"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baseline="0" dirty="0" smtClean="0">
                <a:latin typeface="Calibri" charset="0"/>
              </a:rPr>
              <a:t>You can’t play hide and go seek with God – because he is in every hiding place before you get there! Jonah tried to run away from God and even in the belly of the whale he could not get away from God!</a:t>
            </a:r>
            <a:endParaRPr lang="en-ZA" dirty="0">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B57944ED-D76D-8A4D-8DD3-592E4BA1A180}" type="slidenum">
              <a:rPr lang="en-ZA" sz="1200"/>
              <a:pPr/>
              <a:t>14</a:t>
            </a:fld>
            <a:endParaRPr lang="en-Z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My lecturer also said</a:t>
            </a:r>
            <a:r>
              <a:rPr lang="en-ZA" baseline="0" dirty="0" smtClean="0">
                <a:latin typeface="Calibri" charset="0"/>
              </a:rPr>
              <a:t> this: “Everything in the universe is immediately in the presence of God.”</a:t>
            </a:r>
            <a:endParaRPr lang="en-ZA" dirty="0">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B57944ED-D76D-8A4D-8DD3-592E4BA1A180}" type="slidenum">
              <a:rPr lang="en-ZA" sz="1200"/>
              <a:pPr/>
              <a:t>15</a:t>
            </a:fld>
            <a:endParaRPr lang="en-Z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5. The Presence of God in Tough Times.</a:t>
            </a:r>
            <a:r>
              <a:rPr lang="en-ZA" b="0" dirty="0" smtClean="0">
                <a:latin typeface="Calibri" charset="0"/>
              </a:rPr>
              <a:t> Throughout</a:t>
            </a:r>
            <a:r>
              <a:rPr lang="en-ZA" b="0" baseline="0" dirty="0" smtClean="0">
                <a:latin typeface="Calibri" charset="0"/>
              </a:rPr>
              <a:t> the Bible we are promised that no matter what difficulties we face we can be sure that God is with us. For example we read in Psalm 91:15 “I will be with you when you are in trouble.” Over 50 times in the </a:t>
            </a:r>
            <a:r>
              <a:rPr lang="en-ZA" sz="1200" kern="1200" dirty="0" smtClean="0">
                <a:solidFill>
                  <a:schemeClr val="tx1"/>
                </a:solidFill>
                <a:effectLst/>
                <a:latin typeface="+mn-lt"/>
                <a:ea typeface="+mn-ea"/>
                <a:cs typeface="+mn-cs"/>
              </a:rPr>
              <a:t>Old Testament we read this promise of God, "I will be with you" (Genesis 26:3; Deuteronomy 31:23; Joshua 1:5,9; 1 Kings 11:38; Isaiah 43:1,2,5; etc). The God who is present has promised to be with His people. It is interesting to note that each time one of God's people was facing a difficult situation, they heard God promising His presence to them. Some examples include: Isaac worrying about survival (Genesis 26:3); Jacob afraid of Laban (Genesis 31:3); Moses afraid of Pharaoh (Exodus 3:12); Joshua overwhelmed at his task of leading the people into the promised land (Joshua 1:5); Gideon afraid of the enemy (Judges 6:16); Jeroboam afraid of ruling (1 Kings 11:38); Jehoshaphat afraid of the enemy (2 Chronicles 20:17) and Jeremiah overwhelmed at his calling (Jeremiah 1:8).</a:t>
            </a:r>
            <a:r>
              <a:rPr lang="en-ZA" dirty="0" smtClean="0">
                <a:effectLst/>
              </a:rPr>
              <a:t> </a:t>
            </a:r>
          </a:p>
          <a:p>
            <a:pPr eaLnBrk="1" hangingPunct="1">
              <a:spcBef>
                <a:spcPct val="0"/>
              </a:spcBef>
            </a:pPr>
            <a:r>
              <a:rPr lang="en-ZA" dirty="0" smtClean="0">
                <a:effectLst/>
                <a:latin typeface="Calibri" charset="0"/>
              </a:rPr>
              <a:t>You probably know the poem</a:t>
            </a:r>
            <a:r>
              <a:rPr lang="en-ZA" baseline="0" dirty="0" smtClean="0">
                <a:effectLst/>
                <a:latin typeface="Calibri" charset="0"/>
              </a:rPr>
              <a:t> called Footprints: This popular text describes a dream in which the person is walking on a beach with God. They leave two sets of footprints in the sand behind them. Looking back, the tracks are stated to represent various stages of this person's life. At some points, the two trails dwindle to one, especially at the lowest and most hopeless moments of the character's life. When questioning God, believing that God must have abandoned his follower during those times, God gives the explanation: "During your times of trial and suffering, when you see only one set of footprints, it was then that I carried you.”</a:t>
            </a:r>
          </a:p>
          <a:p>
            <a:pPr eaLnBrk="1" hangingPunct="1">
              <a:spcBef>
                <a:spcPct val="0"/>
              </a:spcBef>
            </a:pPr>
            <a:r>
              <a:rPr lang="en-ZA" baseline="0" dirty="0" smtClean="0">
                <a:effectLst/>
                <a:latin typeface="Calibri" charset="0"/>
              </a:rPr>
              <a:t>The Poem: </a:t>
            </a:r>
          </a:p>
          <a:p>
            <a:r>
              <a:rPr lang="en-ZA" dirty="0" smtClean="0"/>
              <a:t>One night I had a dream.</a:t>
            </a:r>
            <a:br>
              <a:rPr lang="en-ZA" dirty="0" smtClean="0"/>
            </a:br>
            <a:r>
              <a:rPr lang="en-ZA" dirty="0" smtClean="0"/>
              <a:t>I dreamed I was walking along the beach</a:t>
            </a:r>
            <a:r>
              <a:rPr lang="en-ZA" baseline="0" dirty="0" smtClean="0"/>
              <a:t> </a:t>
            </a:r>
            <a:r>
              <a:rPr lang="en-ZA" dirty="0" smtClean="0"/>
              <a:t>with the Lord.</a:t>
            </a:r>
            <a:r>
              <a:rPr lang="en-ZA" baseline="0" dirty="0" smtClean="0"/>
              <a:t> </a:t>
            </a:r>
            <a:r>
              <a:rPr lang="en-ZA" dirty="0" smtClean="0"/>
              <a:t>Across the sky flashed scenes from my life.</a:t>
            </a:r>
          </a:p>
          <a:p>
            <a:r>
              <a:rPr lang="en-ZA" dirty="0" smtClean="0"/>
              <a:t>For each scene, I noticed two sets of</a:t>
            </a:r>
            <a:r>
              <a:rPr lang="en-ZA" baseline="0" dirty="0" smtClean="0"/>
              <a:t> f</a:t>
            </a:r>
            <a:r>
              <a:rPr lang="en-ZA" dirty="0" smtClean="0"/>
              <a:t>ootprints in the sand,</a:t>
            </a:r>
            <a:r>
              <a:rPr lang="en-ZA" baseline="0" dirty="0" smtClean="0"/>
              <a:t> </a:t>
            </a:r>
            <a:r>
              <a:rPr lang="en-ZA" dirty="0" smtClean="0"/>
              <a:t>one belonging to me, and the other to the Lord..</a:t>
            </a:r>
          </a:p>
          <a:p>
            <a:r>
              <a:rPr lang="en-ZA" dirty="0" smtClean="0"/>
              <a:t>When the last scene of my life flashed before me,</a:t>
            </a:r>
            <a:r>
              <a:rPr lang="en-ZA" baseline="0" dirty="0" smtClean="0"/>
              <a:t> </a:t>
            </a:r>
            <a:r>
              <a:rPr lang="en-ZA" dirty="0" smtClean="0"/>
              <a:t>I looked back at the footprints in the sand.</a:t>
            </a:r>
            <a:br>
              <a:rPr lang="en-ZA" dirty="0" smtClean="0"/>
            </a:br>
            <a:r>
              <a:rPr lang="en-ZA" dirty="0" smtClean="0"/>
              <a:t>I noticed that many times along the path of my life</a:t>
            </a:r>
            <a:r>
              <a:rPr lang="en-ZA" baseline="0" dirty="0" smtClean="0"/>
              <a:t> t</a:t>
            </a:r>
            <a:r>
              <a:rPr lang="en-ZA" dirty="0" smtClean="0"/>
              <a:t>here was only one set of footprints.</a:t>
            </a:r>
            <a:br>
              <a:rPr lang="en-ZA" dirty="0" smtClean="0"/>
            </a:br>
            <a:r>
              <a:rPr lang="en-ZA" dirty="0" smtClean="0"/>
              <a:t>I also noticed that it happened at the very lowest</a:t>
            </a:r>
            <a:r>
              <a:rPr lang="en-ZA" baseline="0" dirty="0" smtClean="0"/>
              <a:t> a</a:t>
            </a:r>
            <a:r>
              <a:rPr lang="en-ZA" dirty="0" smtClean="0"/>
              <a:t>nd saddest times in my life.</a:t>
            </a:r>
          </a:p>
          <a:p>
            <a:r>
              <a:rPr lang="en-ZA" dirty="0" smtClean="0"/>
              <a:t>This really bothered me and I questioned the Lord about it:</a:t>
            </a:r>
            <a:br>
              <a:rPr lang="en-ZA" dirty="0" smtClean="0"/>
            </a:br>
            <a:r>
              <a:rPr lang="en-ZA" dirty="0" smtClean="0"/>
              <a:t>"Lord, you said that once I decided to follow you,</a:t>
            </a:r>
            <a:r>
              <a:rPr lang="en-ZA" baseline="0" dirty="0" smtClean="0"/>
              <a:t> </a:t>
            </a:r>
            <a:r>
              <a:rPr lang="en-ZA" dirty="0" smtClean="0"/>
              <a:t>you'd walk with me all the way.</a:t>
            </a:r>
            <a:br>
              <a:rPr lang="en-ZA" dirty="0" smtClean="0"/>
            </a:br>
            <a:r>
              <a:rPr lang="en-ZA" dirty="0" smtClean="0"/>
              <a:t>But I have noticed that during the most troublesome times in my life there is only one set of footprints.</a:t>
            </a:r>
            <a:br>
              <a:rPr lang="en-ZA" dirty="0" smtClean="0"/>
            </a:br>
            <a:r>
              <a:rPr lang="en-ZA" dirty="0" smtClean="0"/>
              <a:t>I don't understand why </a:t>
            </a:r>
            <a:r>
              <a:rPr lang="en-ZA" baseline="0" dirty="0" smtClean="0"/>
              <a:t>w</a:t>
            </a:r>
            <a:r>
              <a:rPr lang="en-ZA" dirty="0" smtClean="0"/>
              <a:t>hen I need you most you would leave me." </a:t>
            </a:r>
          </a:p>
          <a:p>
            <a:r>
              <a:rPr lang="en-ZA" dirty="0" smtClean="0"/>
              <a:t>The Lord replied:</a:t>
            </a:r>
            <a:r>
              <a:rPr lang="en-ZA" baseline="0" dirty="0" smtClean="0"/>
              <a:t> </a:t>
            </a:r>
            <a:r>
              <a:rPr lang="en-ZA" dirty="0" smtClean="0"/>
              <a:t>"My precious child, I love you and would</a:t>
            </a:r>
            <a:r>
              <a:rPr lang="en-ZA" baseline="0" dirty="0" smtClean="0"/>
              <a:t> </a:t>
            </a:r>
            <a:r>
              <a:rPr lang="en-ZA" dirty="0" smtClean="0"/>
              <a:t>never leave you.</a:t>
            </a:r>
            <a:br>
              <a:rPr lang="en-ZA" dirty="0" smtClean="0"/>
            </a:br>
            <a:r>
              <a:rPr lang="en-ZA" dirty="0" smtClean="0"/>
              <a:t>During your times of trial and suffering,</a:t>
            </a:r>
            <a:r>
              <a:rPr lang="en-ZA" baseline="0" dirty="0" smtClean="0"/>
              <a:t> </a:t>
            </a:r>
            <a:r>
              <a:rPr lang="en-ZA" dirty="0" smtClean="0"/>
              <a:t>when you see only one set of footprints, it was then</a:t>
            </a:r>
            <a:r>
              <a:rPr lang="en-ZA" baseline="0" dirty="0" smtClean="0"/>
              <a:t> </a:t>
            </a:r>
            <a:r>
              <a:rPr lang="en-ZA" dirty="0" smtClean="0"/>
              <a:t>that I carried you.”</a:t>
            </a:r>
          </a:p>
          <a:p>
            <a:endParaRPr lang="en-ZA"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BABB91FE-E50B-BA47-BDC9-40E264DC9274}" type="slidenum">
              <a:rPr lang="en-ZA" sz="1200"/>
              <a:pPr/>
              <a:t>16</a:t>
            </a:fld>
            <a:endParaRPr lang="en-Z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6. The Presence of God in Jesus.</a:t>
            </a:r>
            <a:r>
              <a:rPr lang="en-ZA" b="0" dirty="0" smtClean="0">
                <a:latin typeface="Calibri" charset="0"/>
              </a:rPr>
              <a:t> Eventually the time came for God to step into our human existance in the person of His son, Jesus Christ – so that he could save us from our sins – we discover that Jesus was not just a good little human who grew</a:t>
            </a:r>
            <a:r>
              <a:rPr lang="en-ZA" b="0" baseline="0" dirty="0" smtClean="0">
                <a:latin typeface="Calibri" charset="0"/>
              </a:rPr>
              <a:t> up in Palestine – but he was God among us. </a:t>
            </a:r>
            <a:endParaRPr lang="en-ZA"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0B9F4ED0-56CB-0240-9C7C-EC71A59E4724}" type="slidenum">
              <a:rPr lang="en-ZA" sz="1200"/>
              <a:pPr/>
              <a:t>17</a:t>
            </a:fld>
            <a:endParaRPr lang="en-Z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0" baseline="0" dirty="0" smtClean="0">
                <a:latin typeface="Calibri" charset="0"/>
              </a:rPr>
              <a:t>The Gospel of Matthew presents Jesus as the King who is God present with us. Matthew begins with Jesus' birth where Jesus is presented as "Emmanuel," which means "God with us" (1:23). In the middle of his book he recalls Jesus words, "Where two or three come together in my name, there am I with them" (18:20). He concludes his gospel with the Great Commission and Jesus' words, "And surely I am with you always, to the very end of the age" (28:20). </a:t>
            </a:r>
            <a:endParaRPr lang="en-ZA" dirty="0">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11023A4-CA2C-DB47-9644-4B32266C0E04}" type="slidenum">
              <a:rPr lang="en-ZA" sz="1200"/>
              <a:pPr/>
              <a:t>18</a:t>
            </a:fld>
            <a:endParaRPr lang="en-Z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0" baseline="0" dirty="0" smtClean="0">
                <a:latin typeface="Calibri" charset="0"/>
              </a:rPr>
              <a:t>The Gospel of John introduces Jesus as the Word, who is God (1:1), who became flesh (1:14), who is the only begotten God (1:14) and who reveals the Father (1:18). For John, the presence of God is clearly revealed in Jesus as he often speaks of the Glory connected with Jesus, reminding his readers of the Glory of God that was revealed in the Temple (1:14; 2:11; 11:40; 12:41; 17:1-24).</a:t>
            </a:r>
            <a:endParaRPr lang="en-ZA" dirty="0" smtClean="0">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11023A4-CA2C-DB47-9644-4B32266C0E04}" type="slidenum">
              <a:rPr lang="en-ZA" sz="1200"/>
              <a:pPr/>
              <a:t>19</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So what does the Bible have</a:t>
            </a:r>
            <a:r>
              <a:rPr lang="en-ZA" sz="1200" kern="1200" baseline="0" dirty="0" smtClean="0">
                <a:solidFill>
                  <a:schemeClr val="tx1"/>
                </a:solidFill>
                <a:effectLst/>
                <a:latin typeface="+mn-lt"/>
                <a:ea typeface="+mn-ea"/>
                <a:cs typeface="+mn-cs"/>
              </a:rPr>
              <a:t> to say about God’s Presence?</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a:t>
            </a:fld>
            <a:endParaRPr lang="en-ZA">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7. The Presence of God in Believers.</a:t>
            </a:r>
            <a:r>
              <a:rPr lang="en-ZA" b="0" dirty="0" smtClean="0">
                <a:latin typeface="Calibri" charset="0"/>
              </a:rPr>
              <a:t> Okay,</a:t>
            </a:r>
            <a:r>
              <a:rPr lang="en-ZA" b="0" baseline="0" dirty="0" smtClean="0">
                <a:latin typeface="Calibri" charset="0"/>
              </a:rPr>
              <a:t> this may just blow your mind – but we read in 1 Corinthians 6:15 that “Your body is a temple of the Holy Spirit who is in you.” In the Old Testament God lived in the portable temple that Moses made and then in the brick one that Solomon made but in these days, God we are the temple in which God lives!</a:t>
            </a:r>
            <a:endParaRPr lang="en-ZA"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A5952734-79FE-3E40-9ECF-3175200EEC8D}" type="slidenum">
              <a:rPr lang="en-ZA" sz="1200"/>
              <a:pPr/>
              <a:t>20</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0" baseline="0" dirty="0" smtClean="0">
                <a:latin typeface="Calibri" charset="0"/>
              </a:rPr>
              <a:t>Jesus introduced the concept of God living in people. He said, "If anyone loves me, he will obey my teaching. My Father will love him, and we will come to him and make our home with him" (John 14:15-18). </a:t>
            </a:r>
            <a:endParaRPr lang="en-ZA"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A5952734-79FE-3E40-9ECF-3175200EEC8D}"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8. The Presence of God in the Church.</a:t>
            </a:r>
            <a:r>
              <a:rPr lang="en-ZA" b="0" dirty="0" smtClean="0">
                <a:latin typeface="Calibri" charset="0"/>
              </a:rPr>
              <a:t> </a:t>
            </a:r>
            <a:r>
              <a:rPr lang="en-ZA" sz="1200" kern="1200" dirty="0" smtClean="0">
                <a:solidFill>
                  <a:schemeClr val="tx1"/>
                </a:solidFill>
                <a:effectLst/>
                <a:latin typeface="+mn-lt"/>
                <a:ea typeface="+mn-ea"/>
                <a:cs typeface="+mn-cs"/>
              </a:rPr>
              <a:t>While the individual is called a temple in the New Testament, the church is also spoken of as the Temple of God. "</a:t>
            </a:r>
            <a:r>
              <a:rPr lang="en-ZA" sz="1200" i="1" kern="1200" dirty="0" smtClean="0">
                <a:solidFill>
                  <a:schemeClr val="tx1"/>
                </a:solidFill>
                <a:effectLst/>
                <a:latin typeface="+mn-lt"/>
                <a:ea typeface="+mn-ea"/>
                <a:cs typeface="+mn-cs"/>
              </a:rPr>
              <a:t>For we are the temple of the living God.</a:t>
            </a:r>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2 Corinthians 6:16). </a:t>
            </a:r>
            <a:endParaRPr lang="en-ZA"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C9A09C84-5975-2143-8256-64BF4439269C}" type="slidenum">
              <a:rPr lang="en-ZA" sz="1200"/>
              <a:pPr/>
              <a:t>22</a:t>
            </a:fld>
            <a:endParaRPr lang="en-ZA"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effectLst/>
                <a:latin typeface="+mn-lt"/>
                <a:ea typeface="+mn-ea"/>
                <a:cs typeface="+mn-cs"/>
              </a:rPr>
              <a:t>Paul says that God's people are "being built together to become a dwelling in which God lives by his Spirit" (Ephesians 2:22).</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C9A09C84-5975-2143-8256-64BF4439269C}" type="slidenum">
              <a:rPr lang="en-ZA" sz="1200"/>
              <a:pPr/>
              <a:t>23</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9. The Presence of God in Eternity.</a:t>
            </a:r>
            <a:r>
              <a:rPr lang="en-ZA" b="0" dirty="0" smtClean="0">
                <a:latin typeface="Calibri" charset="0"/>
              </a:rPr>
              <a:t> </a:t>
            </a:r>
            <a:r>
              <a:rPr lang="en-ZA" sz="1200" kern="1200" dirty="0" smtClean="0">
                <a:solidFill>
                  <a:schemeClr val="tx1"/>
                </a:solidFill>
                <a:effectLst/>
                <a:latin typeface="+mn-lt"/>
                <a:ea typeface="+mn-ea"/>
                <a:cs typeface="+mn-cs"/>
              </a:rPr>
              <a:t>We read in the book of Revelation that in the new heaven and new earth God's presence will be known in a much greater measure than at present: "</a:t>
            </a:r>
            <a:r>
              <a:rPr lang="en-ZA" sz="1200" i="1" kern="1200" dirty="0" smtClean="0">
                <a:solidFill>
                  <a:schemeClr val="tx1"/>
                </a:solidFill>
                <a:effectLst/>
                <a:latin typeface="+mn-lt"/>
                <a:ea typeface="+mn-ea"/>
                <a:cs typeface="+mn-cs"/>
              </a:rPr>
              <a:t>God’s dwelling place is now among the people and he will dwell with them</a:t>
            </a:r>
            <a:r>
              <a:rPr lang="en-ZA" sz="1200" kern="1200" dirty="0" smtClean="0">
                <a:solidFill>
                  <a:schemeClr val="tx1"/>
                </a:solidFill>
                <a:effectLst/>
                <a:latin typeface="+mn-lt"/>
                <a:ea typeface="+mn-ea"/>
                <a:cs typeface="+mn-cs"/>
              </a:rPr>
              <a:t>." (Revelation 21:3). </a:t>
            </a:r>
            <a:endParaRPr lang="en-ZA"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2CE55C35-4CFA-5442-AFD7-89390A28025C}" type="slidenum">
              <a:rPr lang="en-ZA" sz="1200"/>
              <a:pPr/>
              <a:t>24</a:t>
            </a:fld>
            <a:endParaRPr lang="en-ZA"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effectLst/>
                <a:latin typeface="+mn-lt"/>
                <a:ea typeface="+mn-ea"/>
                <a:cs typeface="+mn-cs"/>
              </a:rPr>
              <a:t>We also read in an Old Testament prophecy that the name of the city will be "</a:t>
            </a:r>
            <a:r>
              <a:rPr lang="en-ZA" sz="1200" i="1" kern="1200" dirty="0" smtClean="0">
                <a:solidFill>
                  <a:schemeClr val="tx1"/>
                </a:solidFill>
                <a:effectLst/>
                <a:latin typeface="+mn-lt"/>
                <a:ea typeface="+mn-ea"/>
                <a:cs typeface="+mn-cs"/>
              </a:rPr>
              <a:t>Yahweh Shammah</a:t>
            </a:r>
            <a:r>
              <a:rPr lang="en-ZA" sz="1200" kern="1200" dirty="0" smtClean="0">
                <a:solidFill>
                  <a:schemeClr val="tx1"/>
                </a:solidFill>
                <a:effectLst/>
                <a:latin typeface="+mn-lt"/>
                <a:ea typeface="+mn-ea"/>
                <a:cs typeface="+mn-cs"/>
              </a:rPr>
              <a:t>" (Ezekiel 48:35) which is translated as: "</a:t>
            </a:r>
            <a:r>
              <a:rPr lang="en-ZA" sz="1200" i="1" kern="1200" dirty="0" smtClean="0">
                <a:solidFill>
                  <a:schemeClr val="tx1"/>
                </a:solidFill>
                <a:effectLst/>
                <a:latin typeface="+mn-lt"/>
                <a:ea typeface="+mn-ea"/>
                <a:cs typeface="+mn-cs"/>
              </a:rPr>
              <a:t>The Lord is There</a:t>
            </a:r>
            <a:r>
              <a:rPr lang="en-ZA" sz="1200" kern="1200" dirty="0" smtClean="0">
                <a:solidFill>
                  <a:schemeClr val="tx1"/>
                </a:solidFill>
                <a:effectLst/>
                <a:latin typeface="+mn-lt"/>
                <a:ea typeface="+mn-ea"/>
                <a:cs typeface="+mn-cs"/>
              </a:rPr>
              <a:t>”.</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2CE55C35-4CFA-5442-AFD7-89390A28025C}" type="slidenum">
              <a:rPr lang="en-ZA" sz="1200"/>
              <a:pPr/>
              <a:t>25</a:t>
            </a:fld>
            <a:endParaRPr lang="en-ZA"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Share: </a:t>
            </a:r>
            <a:r>
              <a:rPr lang="en-ZA" dirty="0" smtClean="0">
                <a:latin typeface="Calibri" charset="0"/>
              </a:rPr>
              <a:t>Turn to the person next to you and ask them what they learnt today about the presence of God!</a:t>
            </a:r>
            <a:endParaRPr lang="en-ZA"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95BDDDB5-611A-AA4D-B107-C0E2B85F7EA4}" type="slidenum">
              <a:rPr lang="en-ZA" sz="1200"/>
              <a:pPr/>
              <a:t>26</a:t>
            </a:fld>
            <a:endParaRPr lang="en-ZA"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So what?</a:t>
            </a:r>
            <a:r>
              <a:rPr lang="en-ZA" dirty="0" smtClean="0">
                <a:latin typeface="Calibri" charset="0"/>
              </a:rPr>
              <a:t> What difference does the Presence</a:t>
            </a:r>
            <a:r>
              <a:rPr lang="en-ZA" baseline="0" dirty="0" smtClean="0">
                <a:latin typeface="Calibri" charset="0"/>
              </a:rPr>
              <a:t> of God make in our lives? </a:t>
            </a:r>
            <a:r>
              <a:rPr lang="en-ZA" sz="1200" kern="1200" dirty="0" smtClean="0">
                <a:solidFill>
                  <a:schemeClr val="tx1"/>
                </a:solidFill>
                <a:effectLst/>
                <a:latin typeface="+mn-lt"/>
                <a:ea typeface="+mn-ea"/>
                <a:cs typeface="+mn-cs"/>
              </a:rPr>
              <a:t>If we could live in awareness of Gods presence we would experience:</a:t>
            </a:r>
            <a:endParaRPr lang="en-ZA"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95BDDDB5-611A-AA4D-B107-C0E2B85F7EA4}" type="slidenum">
              <a:rPr lang="en-ZA" sz="1200"/>
              <a:pPr/>
              <a:t>27</a:t>
            </a:fld>
            <a:endParaRPr lang="en-ZA"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1. Intimacy. </a:t>
            </a:r>
            <a:r>
              <a:rPr lang="en-ZA" dirty="0" smtClean="0">
                <a:latin typeface="Calibri" charset="0"/>
              </a:rPr>
              <a:t>W</a:t>
            </a:r>
            <a:r>
              <a:rPr lang="en-ZA" sz="1200" kern="1200" dirty="0" smtClean="0">
                <a:solidFill>
                  <a:schemeClr val="tx1"/>
                </a:solidFill>
                <a:effectLst/>
                <a:latin typeface="+mn-lt"/>
                <a:ea typeface="+mn-ea"/>
                <a:cs typeface="+mn-cs"/>
              </a:rPr>
              <a:t>hen we interact with God we grow closer to  him: “On my bed I remember you; I think of you through the watches of the night. Because you are my help, I sing in the shadow of your wings. I cling to you; your right hand upholds me.” (Psalm 63:6-8)</a:t>
            </a:r>
          </a:p>
          <a:p>
            <a:pPr marL="0" marR="0" indent="0" algn="l" defTabSz="457200" rtl="0" eaLnBrk="1" fontAlgn="auto" latinLnBrk="0" hangingPunct="1">
              <a:lnSpc>
                <a:spcPct val="100000"/>
              </a:lnSpc>
              <a:spcBef>
                <a:spcPct val="0"/>
              </a:spcBef>
              <a:spcAft>
                <a:spcPts val="0"/>
              </a:spcAft>
              <a:buClrTx/>
              <a:buSzTx/>
              <a:buFontTx/>
              <a:buNone/>
              <a:tabLst/>
              <a:defRPr/>
            </a:pPr>
            <a:endParaRPr lang="en-ZA" dirty="0">
              <a:latin typeface="Calibri"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F105A4B-D5CB-5C4E-B552-85724E3B78E3}" type="slidenum">
              <a:rPr lang="en-ZA" sz="1200"/>
              <a:pPr/>
              <a:t>28</a:t>
            </a:fld>
            <a:endParaRPr lang="en-ZA"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2. Security.</a:t>
            </a:r>
            <a:r>
              <a:rPr lang="en-ZA" b="1" baseline="0" dirty="0" smtClean="0">
                <a:latin typeface="Calibri" charset="0"/>
              </a:rPr>
              <a:t> </a:t>
            </a:r>
            <a:r>
              <a:rPr lang="en-ZA" sz="1200" i="0" kern="1200" dirty="0" smtClean="0">
                <a:solidFill>
                  <a:schemeClr val="tx1"/>
                </a:solidFill>
                <a:effectLst/>
                <a:latin typeface="+mn-lt"/>
                <a:ea typeface="+mn-ea"/>
                <a:cs typeface="+mn-cs"/>
              </a:rPr>
              <a:t>W</a:t>
            </a:r>
            <a:r>
              <a:rPr lang="en-ZA" sz="1200" kern="1200" dirty="0" smtClean="0">
                <a:solidFill>
                  <a:schemeClr val="tx1"/>
                </a:solidFill>
                <a:effectLst/>
                <a:latin typeface="+mn-lt"/>
                <a:ea typeface="+mn-ea"/>
                <a:cs typeface="+mn-cs"/>
              </a:rPr>
              <a:t>hen we know that God is with us we will not be afraid. “Even though I walk through the darkest valley, I will fear no evil, for you are with me; your rod and your staff, they comfort me.” (Psalm 23:4) See also Psalm 16:8</a:t>
            </a:r>
            <a:r>
              <a:rPr lang="en-ZA" sz="1200" kern="1200" baseline="0" dirty="0" smtClean="0">
                <a:solidFill>
                  <a:schemeClr val="tx1"/>
                </a:solidFill>
                <a:effectLst/>
                <a:latin typeface="+mn-lt"/>
                <a:ea typeface="+mn-ea"/>
                <a:cs typeface="+mn-cs"/>
              </a:rPr>
              <a:t> and</a:t>
            </a:r>
            <a:r>
              <a:rPr lang="en-ZA" sz="1200" kern="1200" dirty="0" smtClean="0">
                <a:solidFill>
                  <a:schemeClr val="tx1"/>
                </a:solidFill>
                <a:effectLst/>
                <a:latin typeface="+mn-lt"/>
                <a:ea typeface="+mn-ea"/>
                <a:cs typeface="+mn-cs"/>
              </a:rPr>
              <a:t> Isaiah 43:1f.</a:t>
            </a:r>
            <a:endParaRPr lang="en-ZA" dirty="0" smtClean="0">
              <a:latin typeface="Calibri"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C5E3F0FE-D79E-324F-BA57-05EEC7096D58}" type="slidenum">
              <a:rPr lang="en-ZA" sz="1200"/>
              <a:pPr/>
              <a:t>29</a:t>
            </a:fld>
            <a:endParaRPr lang="en-Z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dirty="0" smtClean="0"/>
              <a:t>We are going to give each of you a pen and a handout so you can keep track of all that the Bible says about God's Presence.</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b="1" dirty="0" smtClean="0">
                <a:latin typeface="Calibri" charset="0"/>
              </a:rPr>
              <a:t>3. Holiness. </a:t>
            </a:r>
            <a:r>
              <a:rPr lang="en-ZA" sz="1200" kern="1200" dirty="0" smtClean="0">
                <a:solidFill>
                  <a:schemeClr val="tx1"/>
                </a:solidFill>
                <a:effectLst/>
                <a:latin typeface="+mn-lt"/>
                <a:ea typeface="+mn-ea"/>
                <a:cs typeface="+mn-cs"/>
              </a:rPr>
              <a:t>When we spend time in God’s presence we are conformed into his likeness. “And so we are transfigured much like the Messiah, our lives gradually becoming brighter and more beautiful as God enters our lives and we become like him.” (2 Corinthians 3:18). See also Acts 4:13.</a:t>
            </a:r>
            <a:r>
              <a:rPr lang="en-ZA" dirty="0" smtClean="0">
                <a:effectLst/>
              </a:rPr>
              <a:t> </a:t>
            </a:r>
            <a:endParaRPr lang="en-ZA" dirty="0">
              <a:latin typeface="Calibri"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26A503AF-F1BD-8F49-B164-D65EEFDB9BF0}" type="slidenum">
              <a:rPr lang="en-ZA" sz="1200"/>
              <a:pPr/>
              <a:t>30</a:t>
            </a:fld>
            <a:endParaRPr lang="en-ZA"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solidFill>
                  <a:schemeClr val="bg1"/>
                </a:solidFill>
                <a:effectLst>
                  <a:glow rad="101600">
                    <a:srgbClr val="000000"/>
                  </a:glow>
                </a:effectLst>
                <a:ea typeface="+mn-ea"/>
              </a:rPr>
              <a:t>Prayer</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1. The Presence of God in Creation</a:t>
            </a:r>
            <a:r>
              <a:rPr lang="en-ZA" dirty="0" smtClean="0">
                <a:latin typeface="Calibri" charset="0"/>
              </a:rPr>
              <a:t>. We are going to start in the book of Genesis and make our way to</a:t>
            </a:r>
            <a:r>
              <a:rPr lang="en-ZA" baseline="0" dirty="0" smtClean="0">
                <a:latin typeface="Calibri" charset="0"/>
              </a:rPr>
              <a:t> the the book of Revelation at the end of the book! We read in Genesis 1:2 that “</a:t>
            </a:r>
            <a:r>
              <a:rPr lang="en-GB" sz="1200" dirty="0" smtClean="0">
                <a:solidFill>
                  <a:srgbClr val="66FF33"/>
                </a:solidFill>
                <a:effectLst>
                  <a:glow rad="101600">
                    <a:schemeClr val="tx1"/>
                  </a:glow>
                </a:effectLst>
                <a:latin typeface="Albertus Medium"/>
                <a:cs typeface="Albertus Medium"/>
              </a:rPr>
              <a:t>The Spirit of God was hovering over the waters”. So right at the very beginning – before the world was </a:t>
            </a:r>
            <a:r>
              <a:rPr lang="en-GB" sz="1200" smtClean="0">
                <a:solidFill>
                  <a:srgbClr val="66FF33"/>
                </a:solidFill>
                <a:effectLst>
                  <a:glow rad="101600">
                    <a:schemeClr val="tx1"/>
                  </a:glow>
                </a:effectLst>
                <a:latin typeface="Albertus Medium"/>
                <a:cs typeface="Albertus Medium"/>
              </a:rPr>
              <a:t>made - </a:t>
            </a:r>
            <a:r>
              <a:rPr lang="en-GB" sz="1200" dirty="0" smtClean="0">
                <a:solidFill>
                  <a:srgbClr val="66FF33"/>
                </a:solidFill>
                <a:effectLst>
                  <a:glow rad="101600">
                    <a:schemeClr val="tx1"/>
                  </a:glow>
                </a:effectLst>
                <a:latin typeface="Albertus Medium"/>
                <a:cs typeface="Albertus Medium"/>
              </a:rPr>
              <a:t>there is God and</a:t>
            </a:r>
            <a:r>
              <a:rPr lang="en-GB" sz="1200" baseline="0" dirty="0" smtClean="0">
                <a:solidFill>
                  <a:srgbClr val="66FF33"/>
                </a:solidFill>
                <a:effectLst>
                  <a:glow rad="101600">
                    <a:schemeClr val="tx1"/>
                  </a:glow>
                </a:effectLst>
                <a:latin typeface="Albertus Medium"/>
                <a:cs typeface="Albertus Medium"/>
              </a:rPr>
              <a:t> in the person of His Spirit He is hovering over the water – We get the sense from the original words that he is brooding over the waters and is about to bring forth something really special.</a:t>
            </a:r>
            <a:endParaRPr lang="en-ZA" baseline="0" dirty="0" smtClean="0">
              <a:latin typeface="Calibri" charset="0"/>
            </a:endParaRPr>
          </a:p>
          <a:p>
            <a:pPr eaLnBrk="1" hangingPunct="1">
              <a:spcBef>
                <a:spcPct val="0"/>
              </a:spcBef>
            </a:pPr>
            <a:endParaRPr lang="en-ZA" baseline="0" dirty="0" smtClean="0">
              <a:latin typeface="Calibri" charset="0"/>
            </a:endParaRPr>
          </a:p>
          <a:p>
            <a:pPr eaLnBrk="1" hangingPunct="1">
              <a:spcBef>
                <a:spcPct val="0"/>
              </a:spcBef>
            </a:pPr>
            <a:endParaRPr lang="en-ZA"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A8F79519-3678-7347-921F-9057BAE76032}" type="slidenum">
              <a:rPr lang="en-ZA" sz="1200"/>
              <a:pPr/>
              <a:t>4</a:t>
            </a:fld>
            <a:endParaRPr lang="en-ZA"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Shortly after the 7 days of </a:t>
            </a:r>
            <a:r>
              <a:rPr lang="en-ZA" baseline="0" dirty="0" smtClean="0">
                <a:latin typeface="Calibri" charset="0"/>
              </a:rPr>
              <a:t>Creation (where God made the world and Adam and Eve) we read in Genesis 3:8 that “God </a:t>
            </a:r>
            <a:r>
              <a:rPr lang="en-GB" dirty="0" smtClean="0"/>
              <a:t>walked in the garden with Adam and Eve.” It seems like this was Gods normal practise to walk up to them in the afternoon and have a conversation with them.</a:t>
            </a:r>
            <a:endParaRPr lang="en-ZA"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E3F9E583-6141-8446-8E20-14E6B13C642B}" type="slidenum">
              <a:rPr lang="en-ZA" sz="1200"/>
              <a:pPr/>
              <a:t>5</a:t>
            </a:fld>
            <a:endParaRPr lang="en-ZA"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2. The Presence of God in God’s Name. </a:t>
            </a:r>
            <a:r>
              <a:rPr lang="en-ZA" sz="1200" kern="1200" dirty="0" smtClean="0">
                <a:solidFill>
                  <a:schemeClr val="tx1"/>
                </a:solidFill>
                <a:effectLst/>
                <a:latin typeface="+mn-lt"/>
                <a:ea typeface="+mn-ea"/>
                <a:cs typeface="+mn-cs"/>
              </a:rPr>
              <a:t>A few years later God appears to Moses because his people are crying out for his help as they are slaves in Egypt and God tells Moses what his name is: God said to Moses, “I am who I am. This is what you are to say to the Israelites: ‘I am has sent me to you.’” God also said to Moses, “Say to the Israelites, ‘The Lord, the God of your fathers—the God of Abraham, the God of Isaac and the God of Jacob—has sent me to you.’ “This is my name forever, the name you shall call me from generation to generation.” </a:t>
            </a:r>
            <a:r>
              <a:rPr lang="fr-FR" sz="1200" kern="1200" dirty="0" smtClean="0">
                <a:solidFill>
                  <a:schemeClr val="tx1"/>
                </a:solidFill>
                <a:effectLst/>
                <a:latin typeface="+mn-lt"/>
                <a:ea typeface="+mn-ea"/>
                <a:cs typeface="+mn-cs"/>
              </a:rPr>
              <a:t>(Ex 3:14-15). </a:t>
            </a:r>
            <a:r>
              <a:rPr lang="en-ZA" sz="1200" kern="1200" dirty="0" smtClean="0">
                <a:solidFill>
                  <a:schemeClr val="tx1"/>
                </a:solidFill>
                <a:effectLst/>
                <a:latin typeface="+mn-lt"/>
                <a:ea typeface="+mn-ea"/>
                <a:cs typeface="+mn-cs"/>
              </a:rPr>
              <a:t>God introduces himself as Yahweh – a word that has at it’s root a Hebrew verb </a:t>
            </a:r>
            <a:r>
              <a:rPr lang="en-ZA" sz="1200" i="1" kern="1200" dirty="0" smtClean="0">
                <a:solidFill>
                  <a:schemeClr val="tx1"/>
                </a:solidFill>
                <a:effectLst/>
                <a:latin typeface="+mn-lt"/>
                <a:ea typeface="+mn-ea"/>
                <a:cs typeface="+mn-cs"/>
              </a:rPr>
              <a:t>haya</a:t>
            </a:r>
            <a:r>
              <a:rPr lang="en-ZA" sz="1200" kern="1200" dirty="0" smtClean="0">
                <a:solidFill>
                  <a:schemeClr val="tx1"/>
                </a:solidFill>
                <a:effectLst/>
                <a:latin typeface="+mn-lt"/>
                <a:ea typeface="+mn-ea"/>
                <a:cs typeface="+mn-cs"/>
              </a:rPr>
              <a:t> which means “to be” – it is the word for existence or being. This is the God who exists, the God who is – He is present! He is the God who has always existed – will always exists – and exists now among us! So Moses is afraid to speak to Pharaoh to get God’s people released from slavery but God tells him to remember his name which will help Moses remember that God is with him!</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F8CC0034-8913-F946-B7BF-E7C86093EE52}" type="slidenum">
              <a:rPr lang="en-ZA" sz="1200"/>
              <a:pPr/>
              <a:t>6</a:t>
            </a:fld>
            <a:endParaRPr lang="en-ZA"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God symbolised his presence among</a:t>
            </a:r>
            <a:r>
              <a:rPr lang="en-ZA" baseline="0" dirty="0" smtClean="0">
                <a:latin typeface="Calibri" charset="0"/>
              </a:rPr>
              <a:t> his people by appearing as a pillar of fire by night and a cloud by day. </a:t>
            </a:r>
            <a:r>
              <a:rPr lang="en-ZA" dirty="0" smtClean="0">
                <a:latin typeface="Calibri" charset="0"/>
              </a:rPr>
              <a:t>“By day the Lord went ahead of them in a pillar of cloud to guide them on their way and by night in a pillar of fire to give them light, so that they could travel by day or night.” (Exodus</a:t>
            </a:r>
            <a:r>
              <a:rPr lang="en-ZA" baseline="0" dirty="0" smtClean="0">
                <a:latin typeface="Calibri" charset="0"/>
              </a:rPr>
              <a:t> 13:21)</a:t>
            </a:r>
            <a:endParaRPr lang="en-ZA" dirty="0">
              <a:latin typeface="Calibri"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274B72CB-4591-674C-837F-272CEE4B4BF3}" type="slidenum">
              <a:rPr lang="en-ZA" sz="1200"/>
              <a:pPr/>
              <a:t>7</a:t>
            </a:fld>
            <a:endParaRPr lang="en-ZA"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3. The Presence of God in Specific Places. </a:t>
            </a:r>
            <a:r>
              <a:rPr lang="en-ZA" dirty="0" smtClean="0">
                <a:latin typeface="Calibri" charset="0"/>
              </a:rPr>
              <a:t>God chose to localise himself</a:t>
            </a:r>
            <a:r>
              <a:rPr lang="en-ZA" baseline="0" dirty="0" smtClean="0">
                <a:latin typeface="Calibri" charset="0"/>
              </a:rPr>
              <a:t> and his presence was associated with specific places in the Old Testament:</a:t>
            </a:r>
            <a:endParaRPr lang="en-ZA"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DB7E56B-AD35-6043-A821-B4940F56FE53}" type="slidenum">
              <a:rPr lang="en-ZA" sz="1200"/>
              <a:pPr/>
              <a:t>8</a:t>
            </a:fld>
            <a:endParaRPr lang="en-Z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A. The Tabernacle.</a:t>
            </a:r>
            <a:r>
              <a:rPr lang="en-ZA" b="1" baseline="0" dirty="0" smtClean="0">
                <a:latin typeface="Calibri" charset="0"/>
              </a:rPr>
              <a:t> </a:t>
            </a:r>
            <a:r>
              <a:rPr lang="en-ZA" baseline="0" dirty="0" smtClean="0">
                <a:latin typeface="Calibri" charset="0"/>
              </a:rPr>
              <a:t>When the children of Israel left Egypt under the leadership of Moses – God gave Moses a pattern for a tent structure that would move with them as they made their way from Egypt to the Promised Land of Canaan where they would eventually settle down. This camp was set up in the middle of the Israelites and included a system of sacrifice that allowed a Holy God to come and meet with sinners. There was an inner tented area known as the Holy of Holies and God’s presence was like a bright light that appeared over the Ark of the Covenant. We read in “I will meet with you above the ark of the covenant.” (Exodus 25:22). So wherever the people went on their journey which took over 40 years, they knew that God was among them because they could see the glory shining over the tent in the middle of their camp.</a:t>
            </a:r>
          </a:p>
          <a:p>
            <a:pPr eaLnBrk="1" hangingPunct="1">
              <a:spcBef>
                <a:spcPct val="0"/>
              </a:spcBef>
            </a:pPr>
            <a:endParaRPr lang="en-ZA" dirty="0">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42C8C1B9-7664-B84C-A618-5B7905495A8C}" type="slidenum">
              <a:rPr lang="en-ZA" sz="1200"/>
              <a:pPr/>
              <a:t>9</a:t>
            </a:fld>
            <a:endParaRPr lang="en-Z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17/08/03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17/08/03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17/08/03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17/08/03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0.jp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1.jp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192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91122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5010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03716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25654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3774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02865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32775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90650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30742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6925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39110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259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966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6515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9189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8761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73011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66284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6324</TotalTime>
  <Words>2459</Words>
  <Application>Microsoft Macintosh PowerPoint</Application>
  <PresentationFormat>On-screen Show (4:3)</PresentationFormat>
  <Paragraphs>69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463</cp:revision>
  <dcterms:created xsi:type="dcterms:W3CDTF">2014-06-20T13:14:19Z</dcterms:created>
  <dcterms:modified xsi:type="dcterms:W3CDTF">2017-08-03T14:51:17Z</dcterms:modified>
</cp:coreProperties>
</file>