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79"/>
  </p:notesMasterIdLst>
  <p:sldIdLst>
    <p:sldId id="669" r:id="rId3"/>
    <p:sldId id="642" r:id="rId4"/>
    <p:sldId id="690" r:id="rId5"/>
    <p:sldId id="673" r:id="rId6"/>
    <p:sldId id="686" r:id="rId7"/>
    <p:sldId id="691" r:id="rId8"/>
    <p:sldId id="704" r:id="rId9"/>
    <p:sldId id="705" r:id="rId10"/>
    <p:sldId id="706" r:id="rId11"/>
    <p:sldId id="707" r:id="rId12"/>
    <p:sldId id="708" r:id="rId13"/>
    <p:sldId id="709" r:id="rId14"/>
    <p:sldId id="710" r:id="rId15"/>
    <p:sldId id="711" r:id="rId16"/>
    <p:sldId id="712" r:id="rId17"/>
    <p:sldId id="713" r:id="rId18"/>
    <p:sldId id="714" r:id="rId19"/>
    <p:sldId id="715" r:id="rId20"/>
    <p:sldId id="716" r:id="rId21"/>
    <p:sldId id="717"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8" r:id="rId43"/>
    <p:sldId id="739" r:id="rId44"/>
    <p:sldId id="740" r:id="rId45"/>
    <p:sldId id="741" r:id="rId46"/>
    <p:sldId id="742" r:id="rId47"/>
    <p:sldId id="743" r:id="rId48"/>
    <p:sldId id="744" r:id="rId49"/>
    <p:sldId id="745" r:id="rId50"/>
    <p:sldId id="746" r:id="rId51"/>
    <p:sldId id="747" r:id="rId52"/>
    <p:sldId id="748" r:id="rId53"/>
    <p:sldId id="749" r:id="rId54"/>
    <p:sldId id="751" r:id="rId55"/>
    <p:sldId id="752" r:id="rId56"/>
    <p:sldId id="753" r:id="rId57"/>
    <p:sldId id="754" r:id="rId58"/>
    <p:sldId id="755" r:id="rId59"/>
    <p:sldId id="756" r:id="rId60"/>
    <p:sldId id="757" r:id="rId61"/>
    <p:sldId id="759" r:id="rId62"/>
    <p:sldId id="760" r:id="rId63"/>
    <p:sldId id="761" r:id="rId64"/>
    <p:sldId id="762" r:id="rId65"/>
    <p:sldId id="763" r:id="rId66"/>
    <p:sldId id="764" r:id="rId67"/>
    <p:sldId id="765" r:id="rId68"/>
    <p:sldId id="766" r:id="rId69"/>
    <p:sldId id="767" r:id="rId70"/>
    <p:sldId id="768" r:id="rId71"/>
    <p:sldId id="769" r:id="rId72"/>
    <p:sldId id="770" r:id="rId73"/>
    <p:sldId id="771" r:id="rId74"/>
    <p:sldId id="772" r:id="rId75"/>
    <p:sldId id="773" r:id="rId76"/>
    <p:sldId id="774" r:id="rId77"/>
    <p:sldId id="70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9703"/>
    <a:srgbClr val="20DF33"/>
    <a:srgbClr val="1DA319"/>
    <a:srgbClr val="1EAC16"/>
    <a:srgbClr val="1EB31D"/>
    <a:srgbClr val="2B880F"/>
    <a:srgbClr val="1FCC32"/>
    <a:srgbClr val="1FC62B"/>
    <a:srgbClr val="21FFF6"/>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50" autoAdjust="0"/>
  </p:normalViewPr>
  <p:slideViewPr>
    <p:cSldViewPr snapToGrid="0" snapToObjects="1">
      <p:cViewPr varScale="1">
        <p:scale>
          <a:sx n="57" d="100"/>
          <a:sy n="57" d="100"/>
        </p:scale>
        <p:origin x="-1368" y="-104"/>
      </p:cViewPr>
      <p:guideLst>
        <p:guide orient="horz" pos="2147"/>
        <p:guide pos="30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notesMaster" Target="notesMasters/notes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17/08/03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The</a:t>
            </a:r>
            <a:r>
              <a:rPr lang="en-US" baseline="0" dirty="0" smtClean="0"/>
              <a:t> Spirit Series. Today is week 1 of a four week journey in getting to know and experience the Holy Spirit in our lives.</a:t>
            </a:r>
            <a:endParaRPr lang="en-US" dirty="0"/>
          </a:p>
        </p:txBody>
      </p:sp>
      <p:sp>
        <p:nvSpPr>
          <p:cNvPr id="4" name="Slide Number Placeholder 3"/>
          <p:cNvSpPr>
            <a:spLocks noGrp="1"/>
          </p:cNvSpPr>
          <p:nvPr>
            <p:ph type="sldNum" sz="quarter" idx="10"/>
          </p:nvPr>
        </p:nvSpPr>
        <p:spPr/>
        <p:txBody>
          <a:bodyPr/>
          <a:lstStyle/>
          <a:p>
            <a:pPr>
              <a:defRPr/>
            </a:pPr>
            <a:fld id="{F40575AF-98D3-244F-945F-49480EC45DAC}" type="slidenum">
              <a:rPr lang="en-ZA" smtClean="0"/>
              <a:pPr>
                <a:defRPr/>
              </a:pPr>
              <a:t>1</a:t>
            </a:fld>
            <a:endParaRPr lang="en-ZA"/>
          </a:p>
        </p:txBody>
      </p:sp>
    </p:spTree>
    <p:extLst>
      <p:ext uri="{BB962C8B-B14F-4D97-AF65-F5344CB8AC3E}">
        <p14:creationId xmlns:p14="http://schemas.microsoft.com/office/powerpoint/2010/main" val="11909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7548075-CFC7-C849-89FA-6DC52DEA80C3}" type="slidenum">
              <a:rPr lang="en-ZA" sz="1200">
                <a:latin typeface="Calibri" charset="0"/>
                <a:cs typeface="Arial" charset="0"/>
              </a:rPr>
              <a:pPr eaLnBrk="1" hangingPunct="1"/>
              <a:t>10</a:t>
            </a:fld>
            <a:endParaRPr lang="en-ZA" sz="1200">
              <a:latin typeface="Calibri"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7398BFC-E521-2A42-BE3F-7D66DAF2D40E}" type="slidenum">
              <a:rPr lang="en-ZA" sz="1200">
                <a:latin typeface="Calibri" charset="0"/>
                <a:cs typeface="Arial" charset="0"/>
              </a:rPr>
              <a:pPr eaLnBrk="1" hangingPunct="1"/>
              <a:t>11</a:t>
            </a:fld>
            <a:endParaRPr lang="en-ZA" sz="1200">
              <a:latin typeface="Calibri"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E03E625-7D65-E147-8B8F-1AA57F3AC37B}" type="slidenum">
              <a:rPr lang="en-ZA" sz="1200">
                <a:latin typeface="Calibri" charset="0"/>
                <a:cs typeface="Arial" charset="0"/>
              </a:rPr>
              <a:pPr eaLnBrk="1" hangingPunct="1"/>
              <a:t>12</a:t>
            </a:fld>
            <a:endParaRPr lang="en-ZA" sz="1200">
              <a:latin typeface="Calibri"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239E9C4-FF5E-494F-AA50-AFE4569AAA94}" type="slidenum">
              <a:rPr lang="en-ZA" sz="1200">
                <a:latin typeface="Calibri" charset="0"/>
                <a:cs typeface="Arial" charset="0"/>
              </a:rPr>
              <a:pPr eaLnBrk="1" hangingPunct="1"/>
              <a:t>13</a:t>
            </a:fld>
            <a:endParaRPr lang="en-ZA" sz="1200">
              <a:latin typeface="Calibri"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4F83C35-5B10-8A48-8578-6DA94E9652E4}" type="slidenum">
              <a:rPr lang="en-ZA" sz="1200">
                <a:latin typeface="Calibri" charset="0"/>
                <a:cs typeface="Arial" charset="0"/>
              </a:rPr>
              <a:pPr eaLnBrk="1" hangingPunct="1"/>
              <a:t>14</a:t>
            </a:fld>
            <a:endParaRPr lang="en-ZA" sz="1200">
              <a:latin typeface="Calibri"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015A1E4-D5D2-9543-A330-1F9C880EDCDD}" type="slidenum">
              <a:rPr lang="en-ZA" sz="1200">
                <a:latin typeface="Calibri" charset="0"/>
                <a:cs typeface="Arial" charset="0"/>
              </a:rPr>
              <a:pPr eaLnBrk="1" hangingPunct="1"/>
              <a:t>15</a:t>
            </a:fld>
            <a:endParaRPr lang="en-ZA" sz="1200">
              <a:latin typeface="Calibri"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 is something that leaves no footprints in the sand.</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B43388B-D7BB-2745-B263-65967C19B605}" type="slidenum">
              <a:rPr lang="en-ZA" sz="1200">
                <a:latin typeface="Calibri" charset="0"/>
                <a:cs typeface="Arial" charset="0"/>
              </a:rPr>
              <a:pPr eaLnBrk="1" hangingPunct="1"/>
              <a:t>16</a:t>
            </a:fld>
            <a:endParaRPr lang="en-ZA" sz="1200">
              <a:latin typeface="Calibri"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 is like fire!</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B84AD95-0D20-D84C-962A-69DD9B0AB292}" type="slidenum">
              <a:rPr lang="en-ZA" sz="1200">
                <a:latin typeface="Calibri" charset="0"/>
                <a:cs typeface="Arial" charset="0"/>
              </a:rPr>
              <a:pPr eaLnBrk="1" hangingPunct="1"/>
              <a:t>17</a:t>
            </a:fld>
            <a:endParaRPr lang="en-ZA" sz="1200">
              <a:latin typeface="Calibri"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Do you get it, or do you give up? Let me give you a few more clues…</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2C0A75B-537E-C046-B536-021548E992F0}" type="slidenum">
              <a:rPr lang="en-ZA" sz="1200">
                <a:latin typeface="Calibri" charset="0"/>
                <a:cs typeface="Arial" charset="0"/>
              </a:rPr>
              <a:pPr eaLnBrk="1" hangingPunct="1"/>
              <a:t>18</a:t>
            </a:fld>
            <a:endParaRPr lang="en-ZA" sz="1200">
              <a:latin typeface="Calibri"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It’s a bird…</a:t>
            </a: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2A61E8A-5AD4-D54B-AE14-143486E5CBE0}" type="slidenum">
              <a:rPr lang="en-ZA" sz="1200">
                <a:latin typeface="Calibri" charset="0"/>
                <a:cs typeface="Arial" charset="0"/>
              </a:rPr>
              <a:pPr eaLnBrk="1" hangingPunct="1"/>
              <a:t>19</a:t>
            </a:fld>
            <a:endParaRPr lang="en-ZA" sz="1200">
              <a:latin typeface="Calibri"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week 1 we are going to answer the question: </a:t>
            </a:r>
            <a:r>
              <a:rPr lang="en-ZA" sz="1200" kern="1200" baseline="0" dirty="0" smtClean="0">
                <a:solidFill>
                  <a:schemeClr val="tx1"/>
                </a:solidFill>
                <a:effectLst/>
                <a:latin typeface="+mn-lt"/>
                <a:ea typeface="+mn-ea"/>
                <a:cs typeface="+mn-cs"/>
              </a:rPr>
              <a:t>Who is the Holy Spirit?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It’s a secret agent….not so much like Johnny English…</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A7AAC52-FD10-694E-A1D1-C395DFC77751}" type="slidenum">
              <a:rPr lang="en-ZA" sz="1200">
                <a:latin typeface="Calibri" charset="0"/>
                <a:cs typeface="Arial" charset="0"/>
              </a:rPr>
              <a:pPr eaLnBrk="1" hangingPunct="1"/>
              <a:t>20</a:t>
            </a:fld>
            <a:endParaRPr lang="en-ZA" sz="1200">
              <a:latin typeface="Calibri"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…more like James Bond</a:t>
            </a:r>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0D2146A-69A7-BF42-9FE0-2D6E21F8D97E}" type="slidenum">
              <a:rPr lang="en-ZA" sz="1200">
                <a:latin typeface="Calibri" charset="0"/>
                <a:cs typeface="Arial" charset="0"/>
              </a:rPr>
              <a:pPr eaLnBrk="1" hangingPunct="1"/>
              <a:t>21</a:t>
            </a:fld>
            <a:endParaRPr lang="en-ZA" sz="1200">
              <a:latin typeface="Calibri"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a:t>
            </a:r>
            <a:r>
              <a:rPr lang="fr-FR">
                <a:latin typeface="Calibri" charset="0"/>
              </a:rPr>
              <a:t>’</a:t>
            </a:r>
            <a:r>
              <a:rPr lang="en-US" altLang="ja-JP">
                <a:latin typeface="Calibri" charset="0"/>
              </a:rPr>
              <a:t>s God</a:t>
            </a:r>
            <a:r>
              <a:rPr lang="en-US">
                <a:latin typeface="Calibri" charset="0"/>
              </a:rPr>
              <a:t>’</a:t>
            </a:r>
            <a:r>
              <a:rPr lang="en-US" altLang="ja-JP">
                <a:latin typeface="Calibri" charset="0"/>
              </a:rPr>
              <a:t>s secret agent!</a:t>
            </a:r>
            <a:endParaRPr lang="en-US">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344C829-47F0-D244-8520-6CB83D26078B}" type="slidenum">
              <a:rPr lang="en-ZA" sz="1200">
                <a:latin typeface="Calibri" charset="0"/>
                <a:cs typeface="Arial" charset="0"/>
              </a:rPr>
              <a:pPr eaLnBrk="1" hangingPunct="1"/>
              <a:t>22</a:t>
            </a:fld>
            <a:endParaRPr lang="en-ZA" sz="1200">
              <a:latin typeface="Calibri"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a:solidFill>
                    <a:srgbClr val="FFFF00"/>
                  </a:solidFill>
                </a:ln>
                <a:solidFill>
                  <a:srgbClr val="FFFF00"/>
                </a:solidFill>
                <a:effectLst>
                  <a:glow rad="101600">
                    <a:schemeClr val="tx1"/>
                  </a:glow>
                </a:effectLst>
              </a:rPr>
              <a:t>It’s the person in the empty frame.</a:t>
            </a:r>
            <a:endParaRPr lang="en-US" dirty="0"/>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7C55A56-11F5-2D41-AFFD-C425541125E7}" type="slidenum">
              <a:rPr lang="en-ZA" sz="1200">
                <a:latin typeface="Calibri" charset="0"/>
                <a:cs typeface="Arial" charset="0"/>
              </a:rPr>
              <a:pPr eaLnBrk="1" hangingPunct="1"/>
              <a:t>23</a:t>
            </a:fld>
            <a:endParaRPr lang="en-ZA" sz="1200">
              <a:latin typeface="Calibri"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In fact, it is not an it at all – I did that to mislead you – it is a person!!! The Spirit of God!</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D6E6D29-C502-4141-ADE3-94DDDC91BDB9}" type="slidenum">
              <a:rPr lang="en-ZA" sz="1200">
                <a:latin typeface="Calibri" charset="0"/>
                <a:cs typeface="Arial" charset="0"/>
              </a:rPr>
              <a:pPr eaLnBrk="1" hangingPunct="1"/>
              <a:t>24</a:t>
            </a:fld>
            <a:endParaRPr lang="en-ZA" sz="1200">
              <a:latin typeface="Calibri"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Today </a:t>
            </a:r>
            <a:r>
              <a:rPr lang="en-US" dirty="0" err="1" smtClean="0">
                <a:latin typeface="Calibri" charset="0"/>
              </a:rPr>
              <a:t>iwe</a:t>
            </a:r>
            <a:r>
              <a:rPr lang="en-US" dirty="0" smtClean="0">
                <a:latin typeface="Calibri" charset="0"/>
              </a:rPr>
              <a:t> </a:t>
            </a:r>
            <a:r>
              <a:rPr lang="en-US" dirty="0">
                <a:latin typeface="Calibri" charset="0"/>
              </a:rPr>
              <a:t>are looking at the </a:t>
            </a:r>
            <a:r>
              <a:rPr lang="en-US" dirty="0" smtClean="0">
                <a:latin typeface="Calibri" charset="0"/>
              </a:rPr>
              <a:t>person of the Holy Spirit.</a:t>
            </a:r>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B737D8A-24FC-CF4F-BC7C-C48E70CF1F41}" type="slidenum">
              <a:rPr lang="en-ZA" sz="1200">
                <a:latin typeface="Calibri" charset="0"/>
                <a:cs typeface="Arial" charset="0"/>
              </a:rPr>
              <a:pPr eaLnBrk="1" hangingPunct="1"/>
              <a:t>25</a:t>
            </a:fld>
            <a:endParaRPr lang="en-ZA" sz="1200">
              <a:latin typeface="Calibri"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So what do we know about the Spirit?</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E534D89-7C99-1144-BD0D-EAAE85AF62CC}" type="slidenum">
              <a:rPr lang="en-ZA" sz="1200">
                <a:latin typeface="Calibri" charset="0"/>
                <a:cs typeface="Arial" charset="0"/>
              </a:rPr>
              <a:pPr eaLnBrk="1" hangingPunct="1"/>
              <a:t>26</a:t>
            </a:fld>
            <a:endParaRPr lang="en-ZA" sz="1200">
              <a:latin typeface="Calibri"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 He Lived Forever: He is called the eternal Spirit in Hebrews 9:14. The earth was without form and void, and darkness was over the face of the deep and the Spirit of God was hovering over the face of the waters. (Genesis 1:2)</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22D60DE-645A-B341-BA6D-0743D6DB22C3}" type="slidenum">
              <a:rPr lang="en-ZA" sz="1200">
                <a:latin typeface="Calibri" charset="0"/>
                <a:cs typeface="Arial" charset="0"/>
              </a:rPr>
              <a:pPr eaLnBrk="1" hangingPunct="1"/>
              <a:t>27</a:t>
            </a:fld>
            <a:endParaRPr lang="en-ZA" sz="1200">
              <a:latin typeface="Calibri"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2. He Gave Life: God breathed the breath of life into Adam and made him a living being. (Genesis 2:7)</a:t>
            </a:r>
          </a:p>
          <a:p>
            <a:pPr>
              <a:defRPr/>
            </a:pPr>
            <a:endPar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D654023-8AEA-F942-B947-172325911582}" type="slidenum">
              <a:rPr lang="en-ZA" sz="1200">
                <a:latin typeface="Calibri" charset="0"/>
                <a:cs typeface="Arial" charset="0"/>
              </a:rPr>
              <a:pPr eaLnBrk="1" hangingPunct="1"/>
              <a:t>28</a:t>
            </a:fld>
            <a:endParaRPr lang="en-ZA" sz="1200">
              <a:latin typeface="Calibri"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3. He </a:t>
            </a:r>
            <a:r>
              <a:rPr lang="en-US" dirty="0" err="1"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Energised</a:t>
            </a: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 People: The phrase used is Came Upon – He visited a person so they could complete a task and then He left. Some examples are: (1) </a:t>
            </a:r>
            <a:r>
              <a:rPr lang="en-US" dirty="0" err="1" smtClean="0">
                <a:ea typeface="+mn-ea"/>
                <a:cs typeface="+mn-cs"/>
              </a:rPr>
              <a:t>Bezalel</a:t>
            </a:r>
            <a:r>
              <a:rPr lang="en-US" dirty="0" smtClean="0">
                <a:ea typeface="+mn-ea"/>
                <a:cs typeface="+mn-cs"/>
              </a:rPr>
              <a:t> – Exodus 31:3, 35:31; (2) Elders: Numbers 11:25; (3) </a:t>
            </a:r>
            <a:r>
              <a:rPr lang="en-US" dirty="0" smtClean="0"/>
              <a:t>Balaam: Numbers 24:2; (4) Samson: Judges 14:6,19; (5) </a:t>
            </a:r>
            <a:r>
              <a:rPr lang="en-US" dirty="0" err="1" smtClean="0">
                <a:ea typeface="+mn-ea"/>
                <a:cs typeface="+mn-cs"/>
              </a:rPr>
              <a:t>Othniel</a:t>
            </a:r>
            <a:r>
              <a:rPr lang="en-US" dirty="0" smtClean="0">
                <a:ea typeface="+mn-ea"/>
                <a:cs typeface="+mn-cs"/>
              </a:rPr>
              <a:t>: Judges 3:10; (6) Gideon: Judges 6:34; (7) </a:t>
            </a:r>
            <a:r>
              <a:rPr lang="en-US" dirty="0" err="1" smtClean="0">
                <a:ea typeface="+mn-ea"/>
                <a:cs typeface="+mn-cs"/>
              </a:rPr>
              <a:t>Jephthah</a:t>
            </a:r>
            <a:r>
              <a:rPr lang="en-US" dirty="0" smtClean="0">
                <a:ea typeface="+mn-ea"/>
                <a:cs typeface="+mn-cs"/>
              </a:rPr>
              <a:t>: Judges 11:29; (8) </a:t>
            </a:r>
            <a:r>
              <a:rPr lang="en-US" dirty="0" smtClean="0"/>
              <a:t>Saul: 1 Samuel 10:10, 16:13; (9) </a:t>
            </a:r>
            <a:r>
              <a:rPr lang="en-US" dirty="0" err="1" smtClean="0"/>
              <a:t>Amasai</a:t>
            </a:r>
            <a:r>
              <a:rPr lang="en-US" dirty="0" smtClean="0"/>
              <a:t>: 1 Chronicles 12:18; (10) </a:t>
            </a:r>
            <a:r>
              <a:rPr lang="en-US" dirty="0" err="1" smtClean="0"/>
              <a:t>Azariah</a:t>
            </a:r>
            <a:r>
              <a:rPr lang="en-US" dirty="0" smtClean="0"/>
              <a:t>: 2 Chronicles 15:1; (11) </a:t>
            </a:r>
            <a:r>
              <a:rPr lang="en-US" dirty="0" err="1" smtClean="0"/>
              <a:t>Jehaziel</a:t>
            </a:r>
            <a:r>
              <a:rPr lang="en-US" dirty="0" smtClean="0"/>
              <a:t>: 2 Chronicles 20:14; (12) Zechariah: 2 Chronicles 24:20; and (13) </a:t>
            </a:r>
            <a:r>
              <a:rPr lang="en-US" dirty="0" err="1" smtClean="0"/>
              <a:t>Eldad</a:t>
            </a:r>
            <a:r>
              <a:rPr lang="en-US" dirty="0" smtClean="0"/>
              <a:t> and </a:t>
            </a:r>
            <a:r>
              <a:rPr lang="en-US" dirty="0" err="1" smtClean="0"/>
              <a:t>Medad</a:t>
            </a:r>
            <a:r>
              <a:rPr lang="en-US" dirty="0" smtClean="0"/>
              <a:t>: Numbers 11:26.</a:t>
            </a:r>
            <a:endParaRPr lang="en-US" dirty="0" smtClean="0">
              <a:ea typeface="+mn-ea"/>
              <a:cs typeface="+mn-cs"/>
            </a:endParaRPr>
          </a:p>
          <a:p>
            <a:pPr>
              <a:defRPr/>
            </a:pPr>
            <a:endParaRPr lang="en-US" dirty="0"/>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5201B98-2159-C641-82DC-3F51E52E9022}" type="slidenum">
              <a:rPr lang="en-US" sz="1200">
                <a:latin typeface="Calibri" charset="0"/>
                <a:cs typeface="Arial" charset="0"/>
              </a:rPr>
              <a:pPr eaLnBrk="1" hangingPunct="1"/>
              <a:t>29</a:t>
            </a:fld>
            <a:endParaRPr lang="en-US" sz="1200">
              <a:latin typeface="Calibri"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Week 2 we are going to answer the question: </a:t>
            </a:r>
            <a:r>
              <a:rPr lang="en-ZA" sz="1200" kern="1200" baseline="0" dirty="0" smtClean="0">
                <a:solidFill>
                  <a:schemeClr val="tx1"/>
                </a:solidFill>
                <a:effectLst/>
                <a:latin typeface="+mn-lt"/>
                <a:ea typeface="+mn-ea"/>
                <a:cs typeface="+mn-cs"/>
              </a:rPr>
              <a:t>What are His Fruits?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effectLst>
                  <a:outerShdw blurRad="38100" dist="38100" dir="2700000" algn="tl">
                    <a:srgbClr val="DDDDDD"/>
                  </a:outerShdw>
                </a:effectLst>
                <a:latin typeface="SF Fedora" charset="0"/>
                <a:cs typeface="SF Fedora" charset="0"/>
              </a:rPr>
              <a:t>4. He Inhabited People: (1) </a:t>
            </a:r>
            <a:r>
              <a:rPr lang="en-US">
                <a:latin typeface="Calibri" charset="0"/>
              </a:rPr>
              <a:t>Joseph - So Pharaoh asked them, ‘Can we find anyone like this man, one in whom is the spirit of God? (Genesis 41:38). (2) Joshua - Now Joshua son of Nun was filled with the spirit of wisdom because Moses had laid his hands on him. So the Israelites listened to him and did what the Lord had commanded Moses (Deuteronomy 34:9). (3) David - So Samuel took the horn of oil and anointed him in the presence of his brothers, and from that day on the Spirit of the Lord came upon David in power. (1 Samuel 16:13). (4) Elijah and Elisha - When they had crossed, Elijah said to Elisha, “Tell me, what can I do for you before I am taken from you?” “Let me inherit a double portion of your Spirit,” Elisha replied.… He picked up the cloak that had fallen from Elijah and went back and stood on the bank of the Jordan. Then he took the cloak that had fallen from him and struck the water with it. “Where now is the LORD, the God of Elijah?” he asked. When he struck the water, it divided to the right and to the left, and he crossed over. The company of the prophets from Jericho, who were watching, said, “The Spirit of Elijah is resting on Elisha.” And they went to meet him and bowed to the ground before him (2 Kings 2:9, 13-15).</a:t>
            </a:r>
          </a:p>
          <a:p>
            <a:endParaRPr lang="en-US">
              <a:latin typeface="Calibri"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6F3C310-893E-0E41-B738-3760349B39A4}" type="slidenum">
              <a:rPr lang="en-US" sz="1200">
                <a:latin typeface="Calibri" charset="0"/>
                <a:cs typeface="Arial" charset="0"/>
              </a:rPr>
              <a:pPr eaLnBrk="1" hangingPunct="1"/>
              <a:t>30</a:t>
            </a:fld>
            <a:endParaRPr lang="en-US" sz="1200">
              <a:latin typeface="Calibri" charset="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ea typeface="+mn-ea"/>
                <a:cs typeface="+mn-cs"/>
              </a:rPr>
              <a:t>5. He Sent Prophets: (1) Isaiah - And now the Sovereign LORD has sent me, with his Spirit.” (Isaiah 48:16-17). (2) Ezekiel - As he spoke, the Spirit came into me and raised me to my feet, and I heard him speaking to me.” (Ezekiel 2:1-3). (3) Daniel - “I have heard that the spirit of the gods is in you and that you have insight, intelligence and outstanding wisdom.” (Daniel 4:8-9,18, 5:11). (4) Micah - “But as for me, I am filled with power, with the Spirit of the Lord, and with justice and might, to declare to Jacob his transgression, to Israel his sin” (Micah 3:8).</a:t>
            </a: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142B602-A489-9941-B9D1-1AD804965508}" type="slidenum">
              <a:rPr lang="en-US" sz="1200">
                <a:latin typeface="Calibri" charset="0"/>
                <a:cs typeface="Arial" charset="0"/>
              </a:rPr>
              <a:pPr eaLnBrk="1" hangingPunct="1"/>
              <a:t>31</a:t>
            </a:fld>
            <a:endParaRPr lang="en-US" sz="1200">
              <a:latin typeface="Calibri"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6. He Taught People: You gave your good Spirit to instruct them. But it is the Spirit in a man, the breath of the Almighty, that gives him understanding. (Nehemiah 9:20, Job 32:8)</a:t>
            </a:r>
          </a:p>
          <a:p>
            <a:endParaRPr lang="en-US">
              <a:latin typeface="Calibri" charset="0"/>
            </a:endParaRP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5FE6815-76F0-494E-AF18-68DAE2E1A0F9}" type="slidenum">
              <a:rPr lang="en-ZA" sz="1200">
                <a:latin typeface="Calibri" charset="0"/>
                <a:cs typeface="Arial" charset="0"/>
              </a:rPr>
              <a:pPr eaLnBrk="1" hangingPunct="1"/>
              <a:t>32</a:t>
            </a:fld>
            <a:endParaRPr lang="en-ZA" sz="1200">
              <a:latin typeface="Calibri" charset="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7. He Warned People: For many years you were patient with them. By your Spirit you admonished them through your prophets. Yet they paid no attention, so you handed them over to the neighboring peoples. (Nehemiah 9:30)</a:t>
            </a:r>
          </a:p>
          <a:p>
            <a:endParaRPr lang="en-US">
              <a:latin typeface="Calibri"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22362D6-097A-A542-9AD0-69C0D2809FA5}" type="slidenum">
              <a:rPr lang="en-ZA" sz="1200">
                <a:latin typeface="Calibri" charset="0"/>
                <a:cs typeface="Arial" charset="0"/>
              </a:rPr>
              <a:pPr eaLnBrk="1" hangingPunct="1"/>
              <a:t>33</a:t>
            </a:fld>
            <a:endParaRPr lang="en-ZA" sz="1200">
              <a:latin typeface="Calibri"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8. He Introduced Jesus: Through people like Elizabeth: John the Baptist’s mother (Luke 1:41-42); Zacharias: John the Baptist’s father (Luke 1:67-79); Simeon: He saw the infant Jesus when presented in the Temple. (Luke 2:25)</a:t>
            </a:r>
          </a:p>
          <a:p>
            <a:endParaRPr lang="en-US">
              <a:latin typeface="Calibri" charset="0"/>
            </a:endParaRPr>
          </a:p>
          <a:p>
            <a:endParaRPr lang="en-US">
              <a:latin typeface="Calibri" charset="0"/>
            </a:endParaRPr>
          </a:p>
          <a:p>
            <a:endParaRPr lang="en-US">
              <a:latin typeface="Calibri" charset="0"/>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3F2CF94-F3FF-2F45-BDC5-52184F0115D5}" type="slidenum">
              <a:rPr lang="en-US" sz="1200">
                <a:latin typeface="Calibri" charset="0"/>
                <a:cs typeface="Arial" charset="0"/>
              </a:rPr>
              <a:pPr eaLnBrk="1" hangingPunct="1"/>
              <a:t>34</a:t>
            </a:fld>
            <a:endParaRPr lang="en-US" sz="1200">
              <a:latin typeface="Calibri"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9. He Impregnated Mary: Mary was pledged to be married to Joseph, but before they came together, she was found to be pregnant through the Holy Spirit. (Matthew 1:18)</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D825750-2DE6-4B46-B5D2-ADA21AFCE498}" type="slidenum">
              <a:rPr lang="en-US" sz="1200">
                <a:latin typeface="Calibri" charset="0"/>
                <a:cs typeface="Arial" charset="0"/>
              </a:rPr>
              <a:pPr eaLnBrk="1" hangingPunct="1"/>
              <a:t>35</a:t>
            </a:fld>
            <a:endParaRPr lang="en-US" sz="1200">
              <a:latin typeface="Calibri"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10. He Anointed Jesus: When all the people were being baptized, Jesus was baptized too. And as he was praying, heaven was opened and the Holy Spirit descended on him in bodily form like a dove. (Luke 3:21)</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9AE0D82-CB27-CC44-B6AB-FBD6D932C840}" type="slidenum">
              <a:rPr lang="en-ZA" sz="1200">
                <a:latin typeface="Calibri" charset="0"/>
                <a:cs typeface="Arial" charset="0"/>
              </a:rPr>
              <a:pPr eaLnBrk="1" hangingPunct="1"/>
              <a:t>36</a:t>
            </a:fld>
            <a:endParaRPr lang="en-ZA" sz="1200">
              <a:latin typeface="Calibri"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11. He Led Jesus: And Jesus, full of the Holy Spirit, returned from the Jordan and was led by the Spirit in the wilderness. (Luke 4:1)</a:t>
            </a:r>
          </a:p>
          <a:p>
            <a:pPr>
              <a:defRPr/>
            </a:pPr>
            <a:endPar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endParaRPr>
          </a:p>
          <a:p>
            <a:pPr>
              <a:defRPr/>
            </a:pPr>
            <a:endParaRPr lang="en-US" dirty="0"/>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C1226C5-27A5-C548-A653-94307BD368B6}" type="slidenum">
              <a:rPr lang="en-ZA" sz="1200">
                <a:latin typeface="Calibri" charset="0"/>
                <a:cs typeface="Arial" charset="0"/>
              </a:rPr>
              <a:pPr eaLnBrk="1" hangingPunct="1"/>
              <a:t>37</a:t>
            </a:fld>
            <a:endParaRPr lang="en-ZA" sz="1200">
              <a:latin typeface="Calibri"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12. He Empowered Jesus: Jesus returned from His temptations in the power of the Spirit to teach in the synagogues. He cast out demons by the power of the Holy Spirit. He went about doing good and healing all who were oppressed by the devil, for God was with him. (Luke 4:14-15, Matthew 12:28, Acts 10:38)</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5FA11E7-BA55-4044-9420-009E4024C547}" type="slidenum">
              <a:rPr lang="en-ZA" sz="1200">
                <a:latin typeface="Calibri" charset="0"/>
                <a:cs typeface="Arial" charset="0"/>
              </a:rPr>
              <a:pPr eaLnBrk="1" hangingPunct="1"/>
              <a:t>38</a:t>
            </a:fld>
            <a:endParaRPr lang="en-ZA" sz="1200">
              <a:latin typeface="Calibri"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13. He Raised Jesus: The Spirit raised Jesus from the dead. (Romans 8:11)</a:t>
            </a:r>
          </a:p>
          <a:p>
            <a:endParaRPr lang="en-US">
              <a:latin typeface="Calibri"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584FCB0-BC1B-B541-8580-0C9423823F2A}" type="slidenum">
              <a:rPr lang="en-ZA" sz="1200">
                <a:latin typeface="Calibri" charset="0"/>
                <a:cs typeface="Arial" charset="0"/>
              </a:rPr>
              <a:pPr eaLnBrk="1" hangingPunct="1"/>
              <a:t>39</a:t>
            </a:fld>
            <a:endParaRPr lang="en-ZA" sz="1200">
              <a:latin typeface="Calibri"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Week 3 we are going to answer the question: </a:t>
            </a:r>
            <a:r>
              <a:rPr lang="en-ZA" sz="1200" kern="1200" baseline="0" dirty="0" smtClean="0">
                <a:solidFill>
                  <a:schemeClr val="tx1"/>
                </a:solidFill>
                <a:effectLst/>
                <a:latin typeface="+mn-lt"/>
                <a:ea typeface="+mn-ea"/>
                <a:cs typeface="+mn-cs"/>
              </a:rPr>
              <a:t>What are His Gifts?</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14. He Entered Disciples: Jesus breathed on his disciples and said, ‘Receive the Holy Spirit.’ (John 20:22)</a:t>
            </a:r>
          </a:p>
          <a:p>
            <a:endParaRPr lang="en-US">
              <a:latin typeface="Calibri"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7ACC411-011E-664A-8007-6489632256D6}" type="slidenum">
              <a:rPr lang="en-US" sz="1200">
                <a:latin typeface="Calibri" charset="0"/>
                <a:cs typeface="Arial" charset="0"/>
              </a:rPr>
              <a:pPr eaLnBrk="1" hangingPunct="1"/>
              <a:t>40</a:t>
            </a:fld>
            <a:endParaRPr lang="en-US" sz="1200">
              <a:latin typeface="Calibri"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15. He Fell at Pentecost: When the day of Pentecost arrived, there came heaven a sound like a mighty rushing wind…and tongues as of fire appeared to them…and they were all filled with the Holy Spirit and began to speak in other tongues. (Acts 2:1-47) </a:t>
            </a:r>
          </a:p>
          <a:p>
            <a:pPr>
              <a:defRPr/>
            </a:pPr>
            <a:endParaRPr lang="en-US" dirty="0"/>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F8A1134-F8CC-F54C-B6DA-8DA173589293}" type="slidenum">
              <a:rPr lang="en-ZA" sz="1200">
                <a:latin typeface="Calibri" charset="0"/>
                <a:cs typeface="Arial" charset="0"/>
              </a:rPr>
              <a:pPr eaLnBrk="1" hangingPunct="1"/>
              <a:t>41</a:t>
            </a:fld>
            <a:endParaRPr lang="en-ZA" sz="1200">
              <a:latin typeface="Calibri"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16. He Fell in Jerusalem: </a:t>
            </a:r>
            <a:r>
              <a:rPr lang="en-US" dirty="0" smtClean="0">
                <a:solidFill>
                  <a:srgbClr val="FFFFFF"/>
                </a:solidFill>
                <a:effectLst>
                  <a:glow rad="101600">
                    <a:schemeClr val="tx1"/>
                  </a:glow>
                </a:effectLst>
                <a:latin typeface="Gloucester MT Extra Condensed"/>
                <a:cs typeface="Gloucester MT Extra Condensed"/>
              </a:rPr>
              <a:t>After they prayed, the place where they were meeting was shaken. And they were all filled with the Holy Spirit and spoke the word of God boldly. (Acts 4:31)</a:t>
            </a: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ABDC106-C4F9-A744-9295-E81374A9BCBA}" type="slidenum">
              <a:rPr lang="en-ZA" sz="1200">
                <a:latin typeface="Calibri" charset="0"/>
                <a:cs typeface="Arial" charset="0"/>
              </a:rPr>
              <a:pPr eaLnBrk="1" hangingPunct="1"/>
              <a:t>42</a:t>
            </a:fld>
            <a:endParaRPr lang="en-ZA" sz="1200">
              <a:latin typeface="Calibri"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17. He Fell in Samaria: When the apostles in Jerusalem heard that Samaria had accepted the word of God, they sent Peter and John to Samaria. Peter and John placed their hands on them, and they received the Holy Spirit. (Acts 8:14-17)</a:t>
            </a: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CA4E39F-5034-AE4C-9D43-E01E9BE5328F}" type="slidenum">
              <a:rPr lang="en-ZA" sz="1200">
                <a:latin typeface="Calibri" charset="0"/>
                <a:cs typeface="Arial" charset="0"/>
              </a:rPr>
              <a:pPr eaLnBrk="1" hangingPunct="1"/>
              <a:t>43</a:t>
            </a:fld>
            <a:endParaRPr lang="en-ZA" sz="1200">
              <a:latin typeface="Calibri"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18. He Fell in Caesarea: While Peter was still speaking these words, the Holy Spirit came on all who heard the message. The circumcised believers who had come with Peter were astonished that the gift of the Holy Spirit had been poured out even on Gentiles. For they heard them speaking in tongues and praising God. (Acts 10:44-46)</a:t>
            </a:r>
          </a:p>
          <a:p>
            <a:endParaRPr lang="en-US">
              <a:latin typeface="Calibri"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1358E78-6140-E544-A9D4-B0FDE81251C6}" type="slidenum">
              <a:rPr lang="en-ZA" sz="1200">
                <a:latin typeface="Calibri" charset="0"/>
                <a:cs typeface="Arial" charset="0"/>
              </a:rPr>
              <a:pPr eaLnBrk="1" hangingPunct="1"/>
              <a:t>44</a:t>
            </a:fld>
            <a:endParaRPr lang="en-ZA" sz="1200">
              <a:latin typeface="Calibri"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19. He Fell in Ephesus: When Paul placed his hands on them, the Holy Spirit came on them, and they spoke in tongues and prophesied. (Acts 19:6)</a:t>
            </a: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7F9A200-A25F-4E4B-8485-9A95C1F76BDF}" type="slidenum">
              <a:rPr lang="en-ZA" sz="1200">
                <a:latin typeface="Calibri" charset="0"/>
                <a:cs typeface="Arial" charset="0"/>
              </a:rPr>
              <a:pPr eaLnBrk="1" hangingPunct="1"/>
              <a:t>45</a:t>
            </a:fld>
            <a:endParaRPr lang="en-ZA" sz="1200">
              <a:latin typeface="Calibri"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20. He Guided Leaders: While they were worshiping the Lord and fasting, the Holy Spirit said, “Set apart for me Barnabas and Saul….”(Acts 13:2)</a:t>
            </a:r>
          </a:p>
          <a:p>
            <a:endParaRPr lang="en-US">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AFFFB7E-B74C-7947-AD77-F8FCA6250F65}" type="slidenum">
              <a:rPr lang="en-US" sz="1200">
                <a:latin typeface="Calibri" charset="0"/>
                <a:cs typeface="Arial" charset="0"/>
              </a:rPr>
              <a:pPr eaLnBrk="1" hangingPunct="1"/>
              <a:t>46</a:t>
            </a:fld>
            <a:endParaRPr lang="en-US" sz="1200">
              <a:latin typeface="Calibri"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21. He Inspired Scripture: All Scripture is breathed out by God. (2 Tim 3:16)</a:t>
            </a:r>
          </a:p>
          <a:p>
            <a:endParaRPr lang="en-US">
              <a:latin typeface="Calibri" charset="0"/>
            </a:endParaRPr>
          </a:p>
          <a:p>
            <a:endParaRPr lang="en-US">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D0B142B-7083-A24D-9955-4B83B9ACBAB3}" type="slidenum">
              <a:rPr lang="en-ZA" sz="1200">
                <a:latin typeface="Calibri" charset="0"/>
                <a:cs typeface="Arial" charset="0"/>
              </a:rPr>
              <a:pPr eaLnBrk="1" hangingPunct="1"/>
              <a:t>47</a:t>
            </a:fld>
            <a:endParaRPr lang="en-ZA" sz="1200">
              <a:latin typeface="Calibri"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Wait…there’s more! There is so much more I could share about this mystery – you will have to visit our Facebook site this week to get more details…</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01FA316-7F0F-0C45-89B3-46C0BADC13A8}" type="slidenum">
              <a:rPr lang="en-US" sz="1200">
                <a:latin typeface="Calibri" charset="0"/>
                <a:cs typeface="Arial" charset="0"/>
              </a:rPr>
              <a:pPr eaLnBrk="1" hangingPunct="1"/>
              <a:t>48</a:t>
            </a:fld>
            <a:endParaRPr lang="en-US" sz="1200">
              <a:latin typeface="Calibri"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is called by many different names: (1) The Spirit of God (1 Corinthians 3:16), (2) The Spirit of Christ (Romans 8:9), (3) The Eternal Spirit (Hebrews 9:14), (4) The Spirit of Truth (John 16:13), (5) The Spirit of Grace (Hebrews 10:29), (6) The Spirit of Glory (1 Peter 4:14), (7) The Spirit of Life (Romans 8:2), (8) The Spirit of Wisdom and Revelation (Ephesians 1:17), (9) The Comforter (John 14:26), (10) The Spirit of Promise (Acts 1:4-5), (11) The Spirit of Adoption (Romans 8:15), (12) The Spirit of Holiness (Romans 1:4) and (13) The Spirit of Faith (2 Corinthians 4:13).</a:t>
            </a: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808BBFB-42CB-D94E-A840-03BB45DD714C}" type="slidenum">
              <a:rPr lang="en-US" sz="1200">
                <a:latin typeface="Calibri" charset="0"/>
                <a:cs typeface="Arial" charset="0"/>
              </a:rPr>
              <a:pPr eaLnBrk="1" hangingPunct="1"/>
              <a:t>49</a:t>
            </a:fld>
            <a:endParaRPr lang="en-US" sz="1200">
              <a:latin typeface="Calibri"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In Week 4 we are going to answer the question: </a:t>
            </a:r>
            <a:r>
              <a:rPr lang="en-ZA" sz="1200" kern="1200" baseline="0" dirty="0" smtClean="0">
                <a:solidFill>
                  <a:schemeClr val="tx1"/>
                </a:solidFill>
                <a:effectLst/>
                <a:latin typeface="+mn-lt"/>
                <a:ea typeface="+mn-ea"/>
                <a:cs typeface="+mn-cs"/>
              </a:rPr>
              <a:t>How can I be filled with the Holy Spirit?</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is like. Many metaphors are used for the Holy Spirit in the Bible: (1) Dove (Matthew 3:16); (2) Wind – He is unseen, yet His influence and activity can be seen (John 3:8); (3) Water - He is the source of life, ever flowing as fresh, living water (John 7:37-39); (4) Clothing (Acts 1:8); (5) Fire - He purges &amp; refines us and also imparts God’s zeal into us for His work (Acts 2:3); (6) Oil - He anoints us or empowers us to do God’s work (Acts 10:38, 2 Corinthians 1:21), (7) Seal - He spiritually marks us as God’s property (1 Corinthians 1:22, Ephesians 1:13) and (8) Guarantee/Pledge (Ephesians 1:14).</a:t>
            </a: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17D9749-CAC6-784C-A919-408728E39E2A}" type="slidenum">
              <a:rPr lang="en-ZA" sz="1200">
                <a:latin typeface="Calibri" charset="0"/>
                <a:cs typeface="Arial" charset="0"/>
              </a:rPr>
              <a:pPr eaLnBrk="1" hangingPunct="1"/>
              <a:t>50</a:t>
            </a:fld>
            <a:endParaRPr lang="en-ZA" sz="1200">
              <a:latin typeface="Calibri"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is Personal: (1) He makes choices (1 Corinthians 12:11); (2) He teaches (John 14:26); (3) He convicts (John 16:8); (4) He can be grieved (Ephesians 4:30); (5) He can be blasphemed (Matthew 12:31); (6) He has a rational mind (Romans 8:26-27); (7) He can be lied to (Acts 5:3-4) and (8) He can be resisted (Acts 7:51).</a:t>
            </a:r>
          </a:p>
          <a:p>
            <a:endParaRPr lang="en-US">
              <a:latin typeface="Calibri" charset="0"/>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38B5CDA-30C0-0344-BCDD-9E54F1A0F664}" type="slidenum">
              <a:rPr lang="en-ZA" sz="1200">
                <a:latin typeface="Calibri" charset="0"/>
                <a:cs typeface="Arial" charset="0"/>
              </a:rPr>
              <a:pPr eaLnBrk="1" hangingPunct="1"/>
              <a:t>51</a:t>
            </a:fld>
            <a:endParaRPr lang="en-ZA" sz="1200">
              <a:latin typeface="Calibri"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rPr>
              <a:t>Share: </a:t>
            </a:r>
            <a:r>
              <a:rPr lang="en-US">
                <a:latin typeface="Calibri" charset="0"/>
              </a:rPr>
              <a:t>What new truth have you learnt today?</a:t>
            </a:r>
          </a:p>
          <a:p>
            <a:endParaRPr lang="en-US">
              <a:latin typeface="Calibri" charset="0"/>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D8A7DFE-A99F-634E-88D3-977D06D1A69F}" type="slidenum">
              <a:rPr lang="en-ZA" sz="1200">
                <a:latin typeface="Calibri" charset="0"/>
                <a:cs typeface="Arial" charset="0"/>
              </a:rPr>
              <a:pPr eaLnBrk="1" hangingPunct="1"/>
              <a:t>52</a:t>
            </a:fld>
            <a:endParaRPr lang="en-ZA" sz="1200">
              <a:latin typeface="Calibri"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Can you be a New Man?</a:t>
            </a: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90D4E40-ECFD-C240-A78A-742D02ACD34C}" type="slidenum">
              <a:rPr lang="en-ZA" sz="1200">
                <a:latin typeface="Calibri" charset="0"/>
                <a:cs typeface="Arial" charset="0"/>
              </a:rPr>
              <a:pPr eaLnBrk="1" hangingPunct="1"/>
              <a:t>53</a:t>
            </a:fld>
            <a:endParaRPr lang="en-ZA" sz="1200">
              <a:latin typeface="Calibri"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By the Spirit You Can!</a:t>
            </a: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D999FE9-EE41-F944-8C51-5FF39D2D9674}" type="slidenum">
              <a:rPr lang="en-ZA" sz="1200">
                <a:latin typeface="Calibri" charset="0"/>
                <a:cs typeface="Arial" charset="0"/>
              </a:rPr>
              <a:pPr eaLnBrk="1" hangingPunct="1"/>
              <a:t>54</a:t>
            </a:fld>
            <a:endParaRPr lang="en-ZA" sz="1200">
              <a:latin typeface="Calibri"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 Let Him Invade You</a:t>
            </a: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D7E6187-2255-B143-9F0D-3006DE3A9D58}" type="slidenum">
              <a:rPr lang="en-ZA" sz="1200">
                <a:latin typeface="Calibri" charset="0"/>
                <a:cs typeface="Arial" charset="0"/>
              </a:rPr>
              <a:pPr eaLnBrk="1" hangingPunct="1"/>
              <a:t>55</a:t>
            </a:fld>
            <a:endParaRPr lang="en-ZA" sz="1200">
              <a:latin typeface="Calibri"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is the perfect gentleman so you do need to let him work in you! He does not force himself on you!</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B7EB9A4-A101-4E44-9A97-0EE13675F535}" type="slidenum">
              <a:rPr lang="en-ZA" sz="1200">
                <a:latin typeface="Calibri" charset="0"/>
                <a:cs typeface="Arial" charset="0"/>
              </a:rPr>
              <a:pPr eaLnBrk="1" hangingPunct="1"/>
              <a:t>56</a:t>
            </a:fld>
            <a:endParaRPr lang="en-ZA" sz="1200">
              <a:latin typeface="Calibri"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A. He Will Adopt You: </a:t>
            </a:r>
            <a:r>
              <a:rPr lang="en-US" dirty="0" smtClean="0">
                <a:solidFill>
                  <a:srgbClr val="FFFFFF"/>
                </a:solidFill>
                <a:effectLst>
                  <a:glow rad="101600">
                    <a:schemeClr val="tx1"/>
                  </a:glow>
                </a:effectLst>
                <a:latin typeface="Gloucester MT Extra Condensed"/>
                <a:cs typeface="Gloucester MT Extra Condensed"/>
              </a:rPr>
              <a:t>The Spirit you received brought about your adoption to </a:t>
            </a:r>
            <a:r>
              <a:rPr lang="en-US" dirty="0" err="1" smtClean="0">
                <a:solidFill>
                  <a:srgbClr val="FFFFFF"/>
                </a:solidFill>
                <a:effectLst>
                  <a:glow rad="101600">
                    <a:schemeClr val="tx1"/>
                  </a:glow>
                </a:effectLst>
                <a:latin typeface="Gloucester MT Extra Condensed"/>
                <a:cs typeface="Gloucester MT Extra Condensed"/>
              </a:rPr>
              <a:t>sonship</a:t>
            </a:r>
            <a:r>
              <a:rPr lang="en-US" dirty="0" smtClean="0">
                <a:solidFill>
                  <a:srgbClr val="FFFFFF"/>
                </a:solidFill>
                <a:effectLst>
                  <a:glow rad="101600">
                    <a:schemeClr val="tx1"/>
                  </a:glow>
                </a:effectLst>
                <a:latin typeface="Gloucester MT Extra Condensed"/>
                <a:cs typeface="Gloucester MT Extra Condensed"/>
              </a:rPr>
              <a:t>. (Romans 8:15)</a:t>
            </a: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F6D388C-7196-5945-85B1-0B4949D0B56C}" type="slidenum">
              <a:rPr lang="en-ZA" sz="1200">
                <a:latin typeface="Calibri" charset="0"/>
                <a:cs typeface="Arial" charset="0"/>
              </a:rPr>
              <a:pPr eaLnBrk="1" hangingPunct="1"/>
              <a:t>57</a:t>
            </a:fld>
            <a:endParaRPr lang="en-ZA" sz="1200">
              <a:latin typeface="Calibri"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 He Will Own You: Do you not know that you are the temple of the Holy Spirit. 1 Corinthians 6:19</a:t>
            </a: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65322E5-4726-4F4E-B6DD-838945EFB85E}" type="slidenum">
              <a:rPr lang="en-ZA" sz="1200">
                <a:latin typeface="Calibri" charset="0"/>
                <a:cs typeface="Arial" charset="0"/>
              </a:rPr>
              <a:pPr eaLnBrk="1" hangingPunct="1"/>
              <a:t>58</a:t>
            </a:fld>
            <a:endParaRPr lang="en-ZA" sz="1200">
              <a:latin typeface="Calibri"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 He Will Fill You: Be filled with the Spirit. (Ephesians 5:18)</a:t>
            </a: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F86D592-B170-2448-A375-26800D452EDD}" type="slidenum">
              <a:rPr lang="en-ZA" sz="1200">
                <a:latin typeface="Calibri" charset="0"/>
                <a:cs typeface="Arial" charset="0"/>
              </a:rPr>
              <a:pPr eaLnBrk="1" hangingPunct="1"/>
              <a:t>59</a:t>
            </a:fld>
            <a:endParaRPr lang="en-ZA" sz="1200">
              <a:latin typeface="Calibri"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Today is all about getting to know who the Holy Spirit is.</a:t>
            </a: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ea typeface="+mn-ea"/>
                <a:cs typeface="+mn-cs"/>
              </a:rPr>
              <a:t>2. Let Him Grow You</a:t>
            </a:r>
            <a:endParaRPr lang="en-US" dirty="0" smtClean="0"/>
          </a:p>
          <a:p>
            <a:pPr>
              <a:defRPr/>
            </a:pPr>
            <a:endParaRPr lang="en-US" dirty="0"/>
          </a:p>
        </p:txBody>
      </p:sp>
      <p:sp>
        <p:nvSpPr>
          <p:cNvPr id="177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D2CE39D-3E77-0B4C-B26D-732D20F9EB8F}" type="slidenum">
              <a:rPr lang="en-US" sz="1200">
                <a:latin typeface="Calibri" charset="0"/>
                <a:cs typeface="Arial" charset="0"/>
              </a:rPr>
              <a:pPr eaLnBrk="1" hangingPunct="1"/>
              <a:t>60</a:t>
            </a:fld>
            <a:endParaRPr lang="en-US" sz="1200">
              <a:latin typeface="Calibri" charset="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ln w="27305" cmpd="sng">
                  <a:solidFill>
                    <a:schemeClr val="tx1"/>
                  </a:solidFill>
                  <a:prstDash val="solid"/>
                  <a:miter lim="800000"/>
                </a:ln>
                <a:gradFill flip="none" rotWithShape="1">
                  <a:gsLst>
                    <a:gs pos="30000">
                      <a:srgbClr val="FF0000"/>
                    </a:gs>
                    <a:gs pos="89000">
                      <a:schemeClr val="bg1"/>
                    </a:gs>
                    <a:gs pos="57000">
                      <a:srgbClr val="FFFF00"/>
                    </a:gs>
                  </a:gsLst>
                  <a:lin ang="5400000" scaled="0"/>
                  <a:tileRect/>
                </a:gradFill>
                <a:effectLst>
                  <a:glow rad="50800">
                    <a:schemeClr val="bg1"/>
                  </a:glow>
                  <a:outerShdw blurRad="50800" algn="tl" rotWithShape="0">
                    <a:srgbClr val="000000"/>
                  </a:outerShdw>
                </a:effectLst>
                <a:latin typeface="SF Fedora"/>
                <a:cs typeface="SF Fedora"/>
              </a:rPr>
              <a:t>A. He Will Change You: </a:t>
            </a:r>
            <a:r>
              <a:rPr lang="en-US" dirty="0" smtClean="0">
                <a:ea typeface="+mn-ea"/>
                <a:cs typeface="+mn-cs"/>
              </a:rPr>
              <a:t>But the fruit of the Spirit is love, joy, peace, patience, kindness, goodness, faithfulness, gentleness and self-control. Against such things there is no law. Those who belong to Christ Jesus have crucified the sinful nature with its passions and desires. Since we live by the Spirit, let us keep in step with the Spirit. Let us not become conceited, provoking and envying each other. (Galatians 5:22-26)</a:t>
            </a:r>
            <a:endParaRPr lang="en-US" dirty="0" smtClean="0"/>
          </a:p>
          <a:p>
            <a:pPr>
              <a:defRPr/>
            </a:pPr>
            <a:endParaRPr lang="en-US" dirty="0"/>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2B1CDF6-7FF0-FD47-B006-5DAD769EB0F0}" type="slidenum">
              <a:rPr lang="en-US" sz="1200">
                <a:latin typeface="Calibri" charset="0"/>
                <a:cs typeface="Arial" charset="0"/>
              </a:rPr>
              <a:pPr eaLnBrk="1" hangingPunct="1"/>
              <a:t>61</a:t>
            </a:fld>
            <a:endParaRPr lang="en-US" sz="1200">
              <a:latin typeface="Calibri" charset="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 He Will Equip You: There are different kinds of gifts, but the same Spirit distributes them:  word of wisdom; word of knowledge, faith, gifts of healing, working of miracles; prophecy, ability to judge between spirits; ability to speak in different kinds of tongues; ability to interpret tongues. (1 Corinthians 12:4,8-10)</a:t>
            </a:r>
          </a:p>
          <a:p>
            <a:endParaRPr lang="en-US">
              <a:latin typeface="Calibri" charset="0"/>
            </a:endParaRP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359CE01-894A-F744-AD10-65112BD8B0F9}" type="slidenum">
              <a:rPr lang="en-ZA" sz="1200">
                <a:latin typeface="Calibri" charset="0"/>
                <a:cs typeface="Arial" charset="0"/>
              </a:rPr>
              <a:pPr eaLnBrk="1" hangingPunct="1"/>
              <a:t>62</a:t>
            </a:fld>
            <a:endParaRPr lang="en-ZA" sz="1200">
              <a:latin typeface="Calibri" charset="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 He Will Empower You: But you will receive power when the Holy Spirit has come upon you, and you will be my witnesses. (Acts 1:8)</a:t>
            </a:r>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601E184-9712-7A4E-BC67-87EC2BBBADEB}" type="slidenum">
              <a:rPr lang="en-ZA" sz="1200">
                <a:latin typeface="Calibri" charset="0"/>
                <a:cs typeface="Arial" charset="0"/>
              </a:rPr>
              <a:pPr eaLnBrk="1" hangingPunct="1"/>
              <a:t>63</a:t>
            </a:fld>
            <a:endParaRPr lang="en-ZA" sz="1200">
              <a:latin typeface="Calibri"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5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3. Let Him Help You</a:t>
            </a:r>
          </a:p>
          <a:p>
            <a:endParaRPr lang="en-US">
              <a:latin typeface="Calibri" charset="0"/>
            </a:endParaRPr>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1AC6F96-86DD-9049-838F-3DB29D8D0242}" type="slidenum">
              <a:rPr lang="en-ZA" sz="1200">
                <a:latin typeface="Calibri" charset="0"/>
                <a:cs typeface="Arial" charset="0"/>
              </a:rPr>
              <a:pPr eaLnBrk="1" hangingPunct="1"/>
              <a:t>64</a:t>
            </a:fld>
            <a:endParaRPr lang="en-ZA" sz="1200">
              <a:latin typeface="Calibri"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 He Will Teach You: The Helper, the Holy Spirit, whom the Father will send in my name, will teach you all things. (John 14:26)</a:t>
            </a:r>
          </a:p>
          <a:p>
            <a:endParaRPr lang="en-US">
              <a:latin typeface="Calibri" charset="0"/>
            </a:endParaRP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103F131-E7FA-E54F-828F-1DDC19D193ED}" type="slidenum">
              <a:rPr lang="en-ZA" sz="1200">
                <a:latin typeface="Calibri" charset="0"/>
                <a:cs typeface="Arial" charset="0"/>
              </a:rPr>
              <a:pPr eaLnBrk="1" hangingPunct="1"/>
              <a:t>65</a:t>
            </a:fld>
            <a:endParaRPr lang="en-ZA" sz="1200">
              <a:latin typeface="Calibri" charset="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B. He Will Guide You: When the Spirit of truth comes, he will guide you into all the truth. (John 16:12)</a:t>
            </a:r>
          </a:p>
          <a:p>
            <a:endParaRPr lang="en-US">
              <a:latin typeface="Calibri" charset="0"/>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C57870A-5365-6745-851D-936B81204E32}" type="slidenum">
              <a:rPr lang="en-ZA" sz="1200">
                <a:latin typeface="Calibri" charset="0"/>
                <a:cs typeface="Arial" charset="0"/>
              </a:rPr>
              <a:pPr eaLnBrk="1" hangingPunct="1"/>
              <a:t>66</a:t>
            </a:fld>
            <a:endParaRPr lang="en-ZA" sz="1200">
              <a:latin typeface="Calibri"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1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 He Will Comfort You: But I tell you the truth, it is to your advantage that I go away; for if I don’t go away, the comforting Counselor will not come to you. (John 16:7)</a:t>
            </a:r>
          </a:p>
          <a:p>
            <a:endParaRPr lang="en-US">
              <a:latin typeface="Calibri" charset="0"/>
            </a:endParaRP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980222D-A118-F942-9DE4-015D494398E2}" type="slidenum">
              <a:rPr lang="en-ZA" sz="1200">
                <a:latin typeface="Calibri" charset="0"/>
                <a:cs typeface="Arial" charset="0"/>
              </a:rPr>
              <a:pPr eaLnBrk="1" hangingPunct="1"/>
              <a:t>67</a:t>
            </a:fld>
            <a:endParaRPr lang="en-ZA" sz="1200">
              <a:latin typeface="Calibri"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 stumbled across an amazing poem that has really inspired me to build an intimate relationship with Holy Spirit:</a:t>
            </a:r>
          </a:p>
          <a:p>
            <a:endParaRPr lang="en-US">
              <a:latin typeface="Calibri" charset="0"/>
            </a:endParaRPr>
          </a:p>
          <a:p>
            <a:r>
              <a:rPr lang="en-US">
                <a:latin typeface="Calibri" charset="0"/>
              </a:rPr>
              <a:t>Some say there is a man who dwells in the invisible,</a:t>
            </a:r>
          </a:p>
          <a:p>
            <a:r>
              <a:rPr lang="en-US">
                <a:latin typeface="Calibri" charset="0"/>
              </a:rPr>
              <a:t>Whom tens of thousands have testified has been present with them in their darkest hour.</a:t>
            </a:r>
          </a:p>
          <a:p>
            <a:r>
              <a:rPr lang="en-US">
                <a:latin typeface="Calibri" charset="0"/>
              </a:rPr>
              <a:t>Though others may be present, only those in desperate need have felt his presence.</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663337A-9606-DB4C-B93C-5FC864A01BC9}" type="slidenum">
              <a:rPr lang="en-ZA" sz="1200">
                <a:solidFill>
                  <a:srgbClr val="000000"/>
                </a:solidFill>
                <a:latin typeface="Calibri" charset="0"/>
                <a:cs typeface="Arial" charset="0"/>
              </a:rPr>
              <a:pPr eaLnBrk="1" hangingPunct="1"/>
              <a:t>68</a:t>
            </a:fld>
            <a:endParaRPr lang="en-ZA" sz="1200">
              <a:solidFill>
                <a:srgbClr val="000000"/>
              </a:solidFill>
              <a:latin typeface="Calibri"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5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makes himself known to the lonely, the sad, the oppressed and the dying.</a:t>
            </a:r>
          </a:p>
          <a:p>
            <a:r>
              <a:rPr lang="en-US">
                <a:latin typeface="Calibri" charset="0"/>
              </a:rPr>
              <a:t>He holds them in his arms and whispers comfort in their ears.</a:t>
            </a:r>
          </a:p>
          <a:p>
            <a:r>
              <a:rPr lang="en-US">
                <a:latin typeface="Calibri" charset="0"/>
              </a:rPr>
              <a:t>He talks like an old friend, knowing the most secret thoughts.</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93A4123-66FD-6842-A283-F856D94EF9E8}" type="slidenum">
              <a:rPr lang="en-ZA" sz="1200">
                <a:solidFill>
                  <a:srgbClr val="000000"/>
                </a:solidFill>
                <a:latin typeface="Calibri" charset="0"/>
                <a:cs typeface="Arial" charset="0"/>
              </a:rPr>
              <a:pPr eaLnBrk="1" hangingPunct="1"/>
              <a:t>69</a:t>
            </a:fld>
            <a:endParaRPr lang="en-ZA" sz="1200">
              <a:solidFill>
                <a:srgbClr val="000000"/>
              </a:solidFill>
              <a:latin typeface="Calibri"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Today we are going to be going on a journey to explore a true mystery!</a:t>
            </a: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202FBB51-610D-BA48-B12E-FA0ACE4A8805}" type="slidenum">
              <a:rPr lang="en-ZA" sz="1200">
                <a:latin typeface="Calibri" charset="0"/>
                <a:cs typeface="Arial" charset="0"/>
              </a:rPr>
              <a:pPr eaLnBrk="1" hangingPunct="1"/>
              <a:t>7</a:t>
            </a:fld>
            <a:endParaRPr lang="en-ZA" sz="1200">
              <a:latin typeface="Calibri" charset="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urges men to push on and not give up.</a:t>
            </a:r>
          </a:p>
          <a:p>
            <a:r>
              <a:rPr lang="en-US">
                <a:latin typeface="Calibri" charset="0"/>
              </a:rPr>
              <a:t>He gives strength to the weak and hope to the dying.</a:t>
            </a:r>
          </a:p>
          <a:p>
            <a:r>
              <a:rPr lang="en-US">
                <a:latin typeface="Calibri" charset="0"/>
              </a:rPr>
              <a:t>He stays with them all through the night.</a:t>
            </a:r>
          </a:p>
          <a:p>
            <a:r>
              <a:rPr lang="en-US">
                <a:latin typeface="Calibri" charset="0"/>
              </a:rPr>
              <a:t>He never gives up and he never tires.</a:t>
            </a:r>
          </a:p>
          <a:p>
            <a:r>
              <a:rPr lang="en-US">
                <a:latin typeface="Calibri" charset="0"/>
              </a:rPr>
              <a:t>His passion is for the lost and the needy.</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7E0CDF4-C011-8245-8998-1824F4C35B25}" type="slidenum">
              <a:rPr lang="en-ZA" sz="1200">
                <a:solidFill>
                  <a:srgbClr val="000000"/>
                </a:solidFill>
                <a:latin typeface="Calibri" charset="0"/>
                <a:cs typeface="Arial" charset="0"/>
              </a:rPr>
              <a:pPr eaLnBrk="1" hangingPunct="1"/>
              <a:t>70</a:t>
            </a:fld>
            <a:endParaRPr lang="en-ZA" sz="1200">
              <a:solidFill>
                <a:srgbClr val="000000"/>
              </a:solidFill>
              <a:latin typeface="Calibri" charset="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9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Others say he doesn’t exist, or that he leaves when the trouble has passed, </a:t>
            </a:r>
          </a:p>
          <a:p>
            <a:r>
              <a:rPr lang="en-US">
                <a:latin typeface="Calibri" charset="0"/>
              </a:rPr>
              <a:t>but those who know him know that he is always there, urging them forward.</a:t>
            </a:r>
          </a:p>
        </p:txBody>
      </p:sp>
      <p:sp>
        <p:nvSpPr>
          <p:cNvPr id="199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E1EBCD0-6C1B-3C42-8DD2-39FFBEA27F0B}" type="slidenum">
              <a:rPr lang="en-ZA" sz="1200">
                <a:solidFill>
                  <a:srgbClr val="000000"/>
                </a:solidFill>
                <a:latin typeface="Calibri" charset="0"/>
                <a:cs typeface="Arial" charset="0"/>
              </a:rPr>
              <a:pPr eaLnBrk="1" hangingPunct="1"/>
              <a:t>71</a:t>
            </a:fld>
            <a:endParaRPr lang="en-ZA" sz="1200">
              <a:solidFill>
                <a:srgbClr val="000000"/>
              </a:solidFill>
              <a:latin typeface="Calibri" charset="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1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has been felt by dying men on battlefields </a:t>
            </a:r>
          </a:p>
          <a:p>
            <a:r>
              <a:rPr lang="en-US">
                <a:latin typeface="Calibri" charset="0"/>
              </a:rPr>
              <a:t>and has been with prisoners on death row.</a:t>
            </a:r>
          </a:p>
          <a:p>
            <a:r>
              <a:rPr lang="en-US">
                <a:latin typeface="Calibri" charset="0"/>
              </a:rPr>
              <a:t>He has been with orphans on street corners</a:t>
            </a:r>
          </a:p>
          <a:p>
            <a:r>
              <a:rPr lang="en-US">
                <a:latin typeface="Calibri" charset="0"/>
              </a:rPr>
              <a:t>And with widows left alone.</a:t>
            </a:r>
          </a:p>
        </p:txBody>
      </p:sp>
      <p:sp>
        <p:nvSpPr>
          <p:cNvPr id="201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131379C-E2A1-844E-9EE2-AC7F2783F0FF}" type="slidenum">
              <a:rPr lang="en-ZA" sz="1200">
                <a:solidFill>
                  <a:srgbClr val="000000"/>
                </a:solidFill>
                <a:latin typeface="Calibri" charset="0"/>
                <a:cs typeface="Arial" charset="0"/>
              </a:rPr>
              <a:pPr eaLnBrk="1" hangingPunct="1"/>
              <a:t>72</a:t>
            </a:fld>
            <a:endParaRPr lang="en-ZA" sz="1200">
              <a:solidFill>
                <a:srgbClr val="000000"/>
              </a:solidFill>
              <a:latin typeface="Calibri"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3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urges the broken back into relationships of trust.</a:t>
            </a:r>
          </a:p>
          <a:p>
            <a:r>
              <a:rPr lang="en-US">
                <a:latin typeface="Calibri" charset="0"/>
              </a:rPr>
              <a:t>He never condemns, but convinces the redeemed of their right standing with God.</a:t>
            </a:r>
          </a:p>
          <a:p>
            <a:r>
              <a:rPr lang="en-US">
                <a:latin typeface="Calibri" charset="0"/>
              </a:rPr>
              <a:t>He reminds the oppressed that their enemy now stands condemned and defeated.</a:t>
            </a:r>
          </a:p>
          <a:p>
            <a:r>
              <a:rPr lang="en-US">
                <a:latin typeface="Calibri" charset="0"/>
              </a:rPr>
              <a:t>He has promised to teach the children of God all things concerning their hope and to remind them of the truth.</a:t>
            </a:r>
          </a:p>
        </p:txBody>
      </p:sp>
      <p:sp>
        <p:nvSpPr>
          <p:cNvPr id="203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91138C5-532D-B149-9833-CC8B1FC2FFDE}" type="slidenum">
              <a:rPr lang="en-ZA" sz="1200">
                <a:solidFill>
                  <a:srgbClr val="000000"/>
                </a:solidFill>
                <a:latin typeface="Calibri" charset="0"/>
                <a:cs typeface="Arial" charset="0"/>
              </a:rPr>
              <a:pPr eaLnBrk="1" hangingPunct="1"/>
              <a:t>73</a:t>
            </a:fld>
            <a:endParaRPr lang="en-ZA" sz="1200">
              <a:solidFill>
                <a:srgbClr val="000000"/>
              </a:solidFill>
              <a:latin typeface="Calibri" charset="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He testifies of a Saviour to all mankind. </a:t>
            </a:r>
          </a:p>
          <a:p>
            <a:r>
              <a:rPr lang="en-US">
                <a:latin typeface="Calibri" charset="0"/>
              </a:rPr>
              <a:t>His name is The Comforter.</a:t>
            </a:r>
          </a:p>
          <a:p>
            <a:r>
              <a:rPr lang="en-US">
                <a:latin typeface="Calibri" charset="0"/>
              </a:rPr>
              <a:t>He is the Holy Spirit</a:t>
            </a:r>
          </a:p>
          <a:p>
            <a:endParaRPr lang="en-US">
              <a:latin typeface="Calibri" charset="0"/>
            </a:endParaRP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2EDBBB8-D080-6848-A89F-F1757C3F98C0}" type="slidenum">
              <a:rPr lang="en-ZA" sz="1200">
                <a:solidFill>
                  <a:srgbClr val="000000"/>
                </a:solidFill>
                <a:latin typeface="Calibri" charset="0"/>
                <a:cs typeface="Arial" charset="0"/>
              </a:rPr>
              <a:pPr eaLnBrk="1" hangingPunct="1"/>
              <a:t>74</a:t>
            </a:fld>
            <a:endParaRPr lang="en-ZA" sz="1200">
              <a:solidFill>
                <a:srgbClr val="000000"/>
              </a:solidFill>
              <a:latin typeface="Calibri" charset="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7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Let’s pray</a:t>
            </a:r>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7E5B812-B10C-154A-81C7-D9269F919580}" type="slidenum">
              <a:rPr lang="en-ZA" sz="1200">
                <a:latin typeface="Calibri" charset="0"/>
                <a:cs typeface="Arial" charset="0"/>
              </a:rPr>
              <a:pPr eaLnBrk="1" hangingPunct="1"/>
              <a:t>75</a:t>
            </a:fld>
            <a:endParaRPr lang="en-ZA" sz="1200">
              <a:latin typeface="Calibri"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the next </a:t>
            </a:r>
            <a:r>
              <a:rPr lang="en-ZA" sz="1200" kern="1200" smtClean="0">
                <a:solidFill>
                  <a:schemeClr val="tx1"/>
                </a:solidFill>
                <a:effectLst/>
                <a:latin typeface="+mn-lt"/>
                <a:ea typeface="+mn-ea"/>
                <a:cs typeface="+mn-cs"/>
              </a:rPr>
              <a:t>session we </a:t>
            </a:r>
            <a:r>
              <a:rPr lang="en-ZA" sz="1200" kern="1200" dirty="0" smtClean="0">
                <a:solidFill>
                  <a:schemeClr val="tx1"/>
                </a:solidFill>
                <a:effectLst/>
                <a:latin typeface="+mn-lt"/>
                <a:ea typeface="+mn-ea"/>
                <a:cs typeface="+mn-cs"/>
              </a:rPr>
              <a:t>are</a:t>
            </a:r>
            <a:r>
              <a:rPr lang="en-ZA" sz="1200" kern="1200" baseline="0" dirty="0" smtClean="0">
                <a:solidFill>
                  <a:schemeClr val="tx1"/>
                </a:solidFill>
                <a:effectLst/>
                <a:latin typeface="+mn-lt"/>
                <a:ea typeface="+mn-ea"/>
                <a:cs typeface="+mn-cs"/>
              </a:rPr>
              <a:t> going to learn about the fruit that the Holy Spirit wants to produce in our lives.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Let me give you some clues as to it’</a:t>
            </a:r>
            <a:r>
              <a:rPr lang="fr-FR" altLang="ja-JP">
                <a:latin typeface="Calibri" charset="0"/>
              </a:rPr>
              <a:t>s identity…</a:t>
            </a: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13A8A84-5AB7-3A4A-A3D0-9590985E3304}" type="slidenum">
              <a:rPr lang="en-ZA" sz="1200">
                <a:latin typeface="Calibri" charset="0"/>
                <a:cs typeface="Arial" charset="0"/>
              </a:rPr>
              <a:pPr eaLnBrk="1" hangingPunct="1"/>
              <a:t>8</a:t>
            </a:fld>
            <a:endParaRPr lang="en-ZA" sz="1200">
              <a:latin typeface="Calibri"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It can’t be seen even though you can feel it’s effect!</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2ED7543-4BF9-BA44-AA6C-CD75D6B1718F}" type="slidenum">
              <a:rPr lang="en-ZA" sz="1200">
                <a:latin typeface="Calibri" charset="0"/>
                <a:cs typeface="Arial" charset="0"/>
              </a:rPr>
              <a:pPr eaLnBrk="1" hangingPunct="1"/>
              <a:t>9</a:t>
            </a:fld>
            <a:endParaRPr lang="en-ZA" sz="1200">
              <a:latin typeface="Calibri"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78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81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426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3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06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87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178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298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474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106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17/08/03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17/08/03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17/08/03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17/08/03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17/08/03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17/08/03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solidFill>
                  <a:prstClr val="black">
                    <a:tint val="75000"/>
                  </a:prstClr>
                </a:solidFill>
                <a:latin typeface="Calibri"/>
              </a:rPr>
              <a:pPr/>
              <a:t>17/08/03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6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6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6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7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7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7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7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046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lide2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81330"/>
      </p:ext>
    </p:extLst>
  </p:cSld>
  <p:clrMapOvr>
    <a:masterClrMapping/>
  </p:clrMapOvr>
  <p:transition xmlns:p14="http://schemas.microsoft.com/office/powerpoint/2010/main" spd="slow" advClick="0" advTm="500">
    <p:diamon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Slide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030754"/>
      </p:ext>
    </p:extLst>
  </p:cSld>
  <p:clrMapOvr>
    <a:masterClrMapping/>
  </p:clrMapOvr>
  <p:transition xmlns:p14="http://schemas.microsoft.com/office/powerpoint/2010/main" spd="slow" advClick="0" advTm="500">
    <p:diamon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Slide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89300"/>
      </p:ext>
    </p:extLst>
  </p:cSld>
  <p:clrMapOvr>
    <a:masterClrMapping/>
  </p:clrMapOvr>
  <p:transition xmlns:p14="http://schemas.microsoft.com/office/powerpoint/2010/main" spd="slow" advClick="0" advTm="500">
    <p:diamon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Slide2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490838"/>
      </p:ext>
    </p:extLst>
  </p:cSld>
  <p:clrMapOvr>
    <a:masterClrMapping/>
  </p:clrMapOvr>
  <p:transition xmlns:p14="http://schemas.microsoft.com/office/powerpoint/2010/main" spd="slow" advClick="0" advTm="500">
    <p:diamon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Slide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842806"/>
      </p:ext>
    </p:extLst>
  </p:cSld>
  <p:clrMapOvr>
    <a:masterClrMapping/>
  </p:clrMapOvr>
  <p:transition xmlns:p14="http://schemas.microsoft.com/office/powerpoint/2010/main" spd="slow" advClick="0" advTm="500">
    <p:diamon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lide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535260"/>
      </p:ext>
    </p:extLst>
  </p:cSld>
  <p:clrMapOvr>
    <a:masterClrMapping/>
  </p:clrMapOvr>
  <p:transition xmlns:p14="http://schemas.microsoft.com/office/powerpoint/2010/main" spd="slow">
    <p:diamon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Slide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007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Slide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100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descr="Slide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583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lide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29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255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Slide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241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Slide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874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Slide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3139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descr="Slide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137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Slide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1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3447"/>
          <a:stretch/>
        </p:blipFill>
        <p:spPr>
          <a:xfrm>
            <a:off x="0" y="0"/>
            <a:ext cx="9141114" cy="6857999"/>
          </a:xfrm>
          <a:prstGeom prst="rect">
            <a:avLst/>
          </a:prstGeom>
        </p:spPr>
      </p:pic>
      <p:sp>
        <p:nvSpPr>
          <p:cNvPr id="4" name="Title 1"/>
          <p:cNvSpPr>
            <a:spLocks noGrp="1"/>
          </p:cNvSpPr>
          <p:nvPr>
            <p:ph type="ctrTitle"/>
          </p:nvPr>
        </p:nvSpPr>
        <p:spPr>
          <a:xfrm>
            <a:off x="6324642" y="214758"/>
            <a:ext cx="2947798" cy="1222374"/>
          </a:xfrm>
          <a:noFill/>
          <a:ln>
            <a:noFill/>
          </a:ln>
          <a:effectLst>
            <a:outerShdw blurRad="50800" dist="38100" dir="8100000" algn="tr" rotWithShape="0">
              <a:prstClr val="black"/>
            </a:outerShdw>
          </a:effectLst>
        </p:spPr>
        <p:txBody>
          <a:bodyPr vert="horz" wrap="square" lIns="91440" tIns="45720" rIns="91440" bIns="45720" numCol="1" anchor="ctr" anchorCtr="0" compatLnSpc="1">
            <a:prstTxWarp prst="textNoShape">
              <a:avLst/>
            </a:prstTxWarp>
            <a:noAutofit/>
          </a:bodyPr>
          <a:lstStyle/>
          <a:p>
            <a:pPr>
              <a:lnSpc>
                <a:spcPct val="90000"/>
              </a:lnSpc>
            </a:pPr>
            <a:r>
              <a:rPr lang="en-US" sz="3200" b="1" dirty="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t</a:t>
            </a: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he</a:t>
            </a: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SF Fedora"/>
                <a:cs typeface="SF Fedora"/>
              </a:rPr>
              <a:t> </a:t>
            </a:r>
            <a:b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SF Fedora"/>
                <a:cs typeface="SF Fedora"/>
              </a:rPr>
            </a:br>
            <a:r>
              <a:rPr lang="en-US"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SPIRIT</a:t>
            </a:r>
            <a:br>
              <a:rPr lang="en-US"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br>
            <a:r>
              <a:rPr lang="en-US" sz="3200" b="1" dirty="0" smtClean="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rPr>
              <a:t>series</a:t>
            </a:r>
            <a:endParaRPr lang="en-US" b="1" dirty="0">
              <a:ln w="27305" cmpd="sng">
                <a:solidFill>
                  <a:schemeClr val="tx1"/>
                </a:solidFill>
                <a:prstDash val="solid"/>
                <a:miter lim="800000"/>
              </a:ln>
              <a:solidFill>
                <a:schemeClr val="bg1"/>
              </a:solidFill>
              <a:effectLst>
                <a:glow rad="50800">
                  <a:schemeClr val="bg1"/>
                </a:glow>
                <a:outerShdw blurRad="50800" algn="tl" rotWithShape="0">
                  <a:srgbClr val="000000"/>
                </a:outerShdw>
              </a:effectLst>
              <a:latin typeface="Fighting Spirit TBS"/>
              <a:cs typeface="Fighting Spirit TBS"/>
            </a:endParaRPr>
          </a:p>
        </p:txBody>
      </p:sp>
      <p:sp>
        <p:nvSpPr>
          <p:cNvPr id="5" name="TextBox 119"/>
          <p:cNvSpPr txBox="1">
            <a:spLocks noChangeArrowheads="1"/>
          </p:cNvSpPr>
          <p:nvPr/>
        </p:nvSpPr>
        <p:spPr bwMode="auto">
          <a:xfrm>
            <a:off x="0" y="5978072"/>
            <a:ext cx="9144000" cy="9233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defRPr sz="3200">
                <a:solidFill>
                  <a:srgbClr val="F8F8F8"/>
                </a:solidFill>
                <a:effectLst>
                  <a:glow rad="101600">
                    <a:schemeClr val="tx1"/>
                  </a:glow>
                </a:effectLst>
                <a:latin typeface="SF Fedora"/>
                <a:cs typeface="SF Fedora"/>
              </a:defRPr>
            </a:lvl1pPr>
          </a:lstStyle>
          <a:p>
            <a:pPr algn="ctr">
              <a:lnSpc>
                <a:spcPct val="70000"/>
              </a:lnSpc>
            </a:pPr>
            <a:r>
              <a:rPr lang="en-ZA" sz="7200" dirty="0" smtClean="0">
                <a:effectLst>
                  <a:glow rad="101600">
                    <a:prstClr val="black"/>
                  </a:glow>
                </a:effectLst>
                <a:latin typeface="Electrox "/>
                <a:cs typeface="Electrox "/>
              </a:rPr>
              <a:t>Who is the Holy </a:t>
            </a:r>
            <a:r>
              <a:rPr lang="en-ZA" sz="7200" dirty="0">
                <a:effectLst>
                  <a:glow rad="101600">
                    <a:prstClr val="black"/>
                  </a:glow>
                </a:effectLst>
                <a:latin typeface="Electrox "/>
                <a:cs typeface="Electrox "/>
              </a:rPr>
              <a:t>Spirit</a:t>
            </a:r>
            <a:r>
              <a:rPr lang="en-ZA" sz="7200" dirty="0" smtClean="0">
                <a:effectLst>
                  <a:glow rad="101600">
                    <a:prstClr val="black"/>
                  </a:glow>
                </a:effectLst>
                <a:latin typeface="Electrox "/>
                <a:cs typeface="Electrox "/>
              </a:rPr>
              <a:t>?</a:t>
            </a:r>
            <a:endParaRPr lang="en-ZA" sz="6600" dirty="0">
              <a:effectLst>
                <a:glow rad="101600">
                  <a:prstClr val="black"/>
                </a:glow>
              </a:effectLst>
              <a:latin typeface="Electrox "/>
              <a:cs typeface="Electrox "/>
            </a:endParaRPr>
          </a:p>
        </p:txBody>
      </p:sp>
    </p:spTree>
    <p:extLst>
      <p:ext uri="{BB962C8B-B14F-4D97-AF65-F5344CB8AC3E}">
        <p14:creationId xmlns:p14="http://schemas.microsoft.com/office/powerpoint/2010/main" val="70378803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Slide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27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7" descr="Slide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57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6" descr="Slide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049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3" descr="Slide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64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96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7" descr="Slide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15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7" descr="Slide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36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6" descr="Slide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82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6" descr="Slide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154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5" descr="Slide4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89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6" descr="Slide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214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6" descr="Slide4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0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6" descr="Slide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40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6" descr="Slide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81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Slide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41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95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6" descr="Slide5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40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6" descr="Slid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29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Slide5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980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6" descr="Slide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444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6" descr="Slide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37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6" descr="Slide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4090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6" descr="Slide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699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6" descr="Slide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732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Slide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12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6" descr="Slide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553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928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5" descr="Slide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982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6" descr="Slide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504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descr="Slide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11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Slide6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60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Slide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729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Slide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75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Slide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79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6" descr="Slide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680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Slide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6" descr="Slide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946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7234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3" descr="Slide7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803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6" descr="Slide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60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descr="Slide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950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3" descr="Slide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24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3" descr="Slide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486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7" descr="Slide7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184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6" descr="Slide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197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6" descr="Slide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5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Slide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228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lide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57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Slide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961766"/>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4" descr="Slide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46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Slide8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923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Slide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550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4" descr="Slide8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934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4" descr="Slide8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513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Slide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88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1891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Slide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861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Slid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0932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8755</TotalTime>
  <Words>3017</Words>
  <Application>Microsoft Macintosh PowerPoint</Application>
  <PresentationFormat>On-screen Show (4:3)</PresentationFormat>
  <Paragraphs>168</Paragraphs>
  <Slides>76</Slides>
  <Notes>76</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SPIRIT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506</cp:revision>
  <dcterms:created xsi:type="dcterms:W3CDTF">2014-06-20T13:14:19Z</dcterms:created>
  <dcterms:modified xsi:type="dcterms:W3CDTF">2017-08-03T14:21:01Z</dcterms:modified>
</cp:coreProperties>
</file>