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4" r:id="rId2"/>
  </p:sldMasterIdLst>
  <p:notesMasterIdLst>
    <p:notesMasterId r:id="rId39"/>
  </p:notesMasterIdLst>
  <p:sldIdLst>
    <p:sldId id="669" r:id="rId3"/>
    <p:sldId id="673" r:id="rId4"/>
    <p:sldId id="687" r:id="rId5"/>
    <p:sldId id="688" r:id="rId6"/>
    <p:sldId id="689" r:id="rId7"/>
    <p:sldId id="690" r:id="rId8"/>
    <p:sldId id="691" r:id="rId9"/>
    <p:sldId id="692" r:id="rId10"/>
    <p:sldId id="693" r:id="rId11"/>
    <p:sldId id="694" r:id="rId12"/>
    <p:sldId id="695" r:id="rId13"/>
    <p:sldId id="696" r:id="rId14"/>
    <p:sldId id="697" r:id="rId15"/>
    <p:sldId id="698" r:id="rId16"/>
    <p:sldId id="699" r:id="rId17"/>
    <p:sldId id="700" r:id="rId18"/>
    <p:sldId id="701" r:id="rId19"/>
    <p:sldId id="702" r:id="rId20"/>
    <p:sldId id="703" r:id="rId21"/>
    <p:sldId id="704" r:id="rId22"/>
    <p:sldId id="705" r:id="rId23"/>
    <p:sldId id="706" r:id="rId24"/>
    <p:sldId id="707" r:id="rId25"/>
    <p:sldId id="708" r:id="rId26"/>
    <p:sldId id="709" r:id="rId27"/>
    <p:sldId id="710" r:id="rId28"/>
    <p:sldId id="711" r:id="rId29"/>
    <p:sldId id="712" r:id="rId30"/>
    <p:sldId id="713" r:id="rId31"/>
    <p:sldId id="714" r:id="rId32"/>
    <p:sldId id="715" r:id="rId33"/>
    <p:sldId id="716" r:id="rId34"/>
    <p:sldId id="717" r:id="rId35"/>
    <p:sldId id="718" r:id="rId36"/>
    <p:sldId id="719" r:id="rId37"/>
    <p:sldId id="686"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9703"/>
    <a:srgbClr val="20DF33"/>
    <a:srgbClr val="1DA319"/>
    <a:srgbClr val="1EAC16"/>
    <a:srgbClr val="1EB31D"/>
    <a:srgbClr val="2B880F"/>
    <a:srgbClr val="1FCC32"/>
    <a:srgbClr val="1FC62B"/>
    <a:srgbClr val="21FFF6"/>
    <a:srgbClr val="804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50" autoAdjust="0"/>
  </p:normalViewPr>
  <p:slideViewPr>
    <p:cSldViewPr snapToGrid="0" snapToObjects="1">
      <p:cViewPr varScale="1">
        <p:scale>
          <a:sx n="57" d="100"/>
          <a:sy n="57" d="100"/>
        </p:scale>
        <p:origin x="-1368" y="-104"/>
      </p:cViewPr>
      <p:guideLst>
        <p:guide orient="horz" pos="2147"/>
        <p:guide pos="3096"/>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17/08/03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session </a:t>
            </a:r>
            <a:r>
              <a:rPr lang="en-US" baseline="0" dirty="0" smtClean="0"/>
              <a:t>3 of </a:t>
            </a:r>
            <a:r>
              <a:rPr lang="en-US" dirty="0" smtClean="0"/>
              <a:t>The</a:t>
            </a:r>
            <a:r>
              <a:rPr lang="en-US" baseline="0" dirty="0" smtClean="0"/>
              <a:t> Spirit Series.</a:t>
            </a:r>
            <a:endParaRPr lang="en-US" dirty="0"/>
          </a:p>
        </p:txBody>
      </p:sp>
      <p:sp>
        <p:nvSpPr>
          <p:cNvPr id="4" name="Slide Number Placeholder 3"/>
          <p:cNvSpPr>
            <a:spLocks noGrp="1"/>
          </p:cNvSpPr>
          <p:nvPr>
            <p:ph type="sldNum" sz="quarter" idx="10"/>
          </p:nvPr>
        </p:nvSpPr>
        <p:spPr/>
        <p:txBody>
          <a:bodyPr/>
          <a:lstStyle/>
          <a:p>
            <a:pPr>
              <a:defRPr/>
            </a:pPr>
            <a:fld id="{F40575AF-98D3-244F-945F-49480EC45DAC}" type="slidenum">
              <a:rPr lang="en-ZA" smtClean="0"/>
              <a:pPr>
                <a:defRPr/>
              </a:pPr>
              <a:t>1</a:t>
            </a:fld>
            <a:endParaRPr lang="en-ZA"/>
          </a:p>
        </p:txBody>
      </p:sp>
    </p:spTree>
    <p:extLst>
      <p:ext uri="{BB962C8B-B14F-4D97-AF65-F5344CB8AC3E}">
        <p14:creationId xmlns:p14="http://schemas.microsoft.com/office/powerpoint/2010/main" val="1190932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ZA" b="1" dirty="0" smtClean="0">
                <a:latin typeface="Times New Roman" charset="0"/>
              </a:rPr>
              <a:t>Who Gets The Gifts? </a:t>
            </a:r>
            <a:r>
              <a:rPr lang="en-GB" sz="1600" dirty="0" smtClean="0">
                <a:solidFill>
                  <a:schemeClr val="bg1"/>
                </a:solidFill>
                <a:effectLst>
                  <a:glow rad="101600">
                    <a:schemeClr val="tx1"/>
                  </a:glow>
                </a:effectLst>
                <a:latin typeface="Flair BoldItalic"/>
                <a:cs typeface="Flair BoldItalic"/>
              </a:rPr>
              <a:t>Every Believer is given gifts! “</a:t>
            </a:r>
            <a:r>
              <a:rPr lang="en-GB" sz="1200" dirty="0" smtClean="0">
                <a:solidFill>
                  <a:schemeClr val="bg1"/>
                </a:solidFill>
                <a:effectLst>
                  <a:glow rad="101600">
                    <a:schemeClr val="tx1"/>
                  </a:glow>
                </a:effectLst>
                <a:latin typeface="Flair BoldItalic"/>
                <a:cs typeface="Flair BoldItalic"/>
              </a:rPr>
              <a:t>The evidence of the Spirit’s presence is given to each person for the common good of everyone”. (1 Corinthians 12:7)</a:t>
            </a:r>
          </a:p>
          <a:p>
            <a:pPr marL="0" marR="0" indent="0" algn="l" defTabSz="457200" rtl="0" eaLnBrk="1" fontAlgn="auto" latinLnBrk="0" hangingPunct="1">
              <a:lnSpc>
                <a:spcPct val="100000"/>
              </a:lnSpc>
              <a:spcBef>
                <a:spcPts val="0"/>
              </a:spcBef>
              <a:spcAft>
                <a:spcPts val="0"/>
              </a:spcAft>
              <a:buClrTx/>
              <a:buSzTx/>
              <a:buFontTx/>
              <a:buNone/>
              <a:tabLst/>
              <a:defRPr/>
            </a:pPr>
            <a:endParaRPr lang="en-ZA" dirty="0" smtClean="0">
              <a:latin typeface="Times New Roman" charset="0"/>
            </a:endParaRPr>
          </a:p>
        </p:txBody>
      </p:sp>
    </p:spTree>
    <p:extLst>
      <p:ext uri="{BB962C8B-B14F-4D97-AF65-F5344CB8AC3E}">
        <p14:creationId xmlns:p14="http://schemas.microsoft.com/office/powerpoint/2010/main" val="3329511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GB" sz="1200" b="1" kern="1200" dirty="0" smtClean="0">
                <a:solidFill>
                  <a:schemeClr val="tx1"/>
                </a:solidFill>
                <a:effectLst/>
                <a:latin typeface="+mn-lt"/>
                <a:ea typeface="+mn-ea"/>
                <a:cs typeface="+mn-cs"/>
              </a:rPr>
              <a:t>What are the Gifts For? </a:t>
            </a:r>
            <a:r>
              <a:rPr lang="en-GB" sz="1200" kern="1200" dirty="0" smtClean="0">
                <a:solidFill>
                  <a:schemeClr val="tx1"/>
                </a:solidFill>
                <a:effectLst/>
                <a:latin typeface="+mn-lt"/>
                <a:ea typeface="+mn-ea"/>
                <a:cs typeface="+mn-cs"/>
              </a:rPr>
              <a:t>(1) Reach the Lost – “If you prophesy and an unsaved person comes in he will be convinced that he is a sinner and he will fall down on his knees, worship God and declare that God is really there among you.” (1 Corinthians 14:24-25). (2) Grow Believers – “When you gather, each person has a psalm, doctrine, revelation, tongue or an interpretation. Everything must be done to help each other grow.” (1 Corinthians 14:26) </a:t>
            </a:r>
            <a:endParaRPr lang="en-Z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29511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dirty="0" smtClean="0">
                <a:latin typeface="Arial" charset="0"/>
              </a:rPr>
              <a:t>What gifts are available</a:t>
            </a:r>
            <a:r>
              <a:rPr lang="en-GB" b="1" baseline="0" dirty="0" smtClean="0">
                <a:latin typeface="Arial" charset="0"/>
              </a:rPr>
              <a:t>? </a:t>
            </a:r>
            <a:r>
              <a:rPr lang="en-GB" baseline="0" dirty="0" smtClean="0">
                <a:latin typeface="Arial" charset="0"/>
              </a:rPr>
              <a:t>This passage in 1 Corinthians 12 mentions 9 different gifts: wisdom, knowledge, faith, healing, miracles, prophesying, discernment, tongues and interpreting tongues. </a:t>
            </a:r>
            <a:r>
              <a:rPr lang="en-GB" b="0" baseline="0" dirty="0" smtClean="0">
                <a:latin typeface="Arial" charset="0"/>
              </a:rPr>
              <a:t>There are other passages in the Bible </a:t>
            </a:r>
            <a:r>
              <a:rPr lang="en-GB" baseline="0" dirty="0" smtClean="0">
                <a:latin typeface="Arial" charset="0"/>
              </a:rPr>
              <a:t>that present lists of spiritual gifts (1 Corinthians 12:8-10 and 28-30; Romans 12:3-8; Ephesians 4:11-16 and 1 Peter 4:9). </a:t>
            </a:r>
            <a:endParaRPr lang="en-ZA" dirty="0" smtClean="0">
              <a:latin typeface="Times New Roman" charset="0"/>
            </a:endParaRPr>
          </a:p>
        </p:txBody>
      </p:sp>
    </p:spTree>
    <p:extLst>
      <p:ext uri="{BB962C8B-B14F-4D97-AF65-F5344CB8AC3E}">
        <p14:creationId xmlns:p14="http://schemas.microsoft.com/office/powerpoint/2010/main" val="3329511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Understanding the Gifts: </a:t>
            </a:r>
            <a:r>
              <a:rPr lang="en-GB" sz="1200" b="0" kern="1200" dirty="0" smtClean="0">
                <a:solidFill>
                  <a:schemeClr val="tx1"/>
                </a:solidFill>
                <a:effectLst/>
                <a:latin typeface="+mn-lt"/>
                <a:ea typeface="+mn-ea"/>
                <a:cs typeface="+mn-cs"/>
              </a:rPr>
              <a:t>L</a:t>
            </a:r>
            <a:r>
              <a:rPr lang="en-GB" sz="1200" b="0" kern="1200" baseline="0" dirty="0" smtClean="0">
                <a:solidFill>
                  <a:schemeClr val="tx1"/>
                </a:solidFill>
                <a:effectLst/>
                <a:latin typeface="+mn-lt"/>
                <a:ea typeface="+mn-ea"/>
                <a:cs typeface="+mn-cs"/>
              </a:rPr>
              <a:t>et me briefly define each of the gifts.</a:t>
            </a:r>
            <a:endParaRPr lang="en-US" b="0" dirty="0"/>
          </a:p>
        </p:txBody>
      </p:sp>
      <p:sp>
        <p:nvSpPr>
          <p:cNvPr id="4" name="Slide Number Placeholder 3"/>
          <p:cNvSpPr>
            <a:spLocks noGrp="1"/>
          </p:cNvSpPr>
          <p:nvPr>
            <p:ph type="sldNum" sz="quarter" idx="10"/>
          </p:nvPr>
        </p:nvSpPr>
        <p:spPr/>
        <p:txBody>
          <a:bodyPr/>
          <a:lstStyle/>
          <a:p>
            <a:fld id="{B0331EBA-C629-BE48-8B4F-AA072D8AF978}" type="slidenum">
              <a:rPr lang="en-US" smtClean="0"/>
              <a:t>13</a:t>
            </a:fld>
            <a:endParaRPr lang="en-US"/>
          </a:p>
        </p:txBody>
      </p:sp>
    </p:spTree>
    <p:extLst>
      <p:ext uri="{BB962C8B-B14F-4D97-AF65-F5344CB8AC3E}">
        <p14:creationId xmlns:p14="http://schemas.microsoft.com/office/powerpoint/2010/main" val="3318628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1. Administration: </a:t>
            </a:r>
            <a:r>
              <a:rPr lang="en-ZA" sz="1200" dirty="0" smtClean="0">
                <a:solidFill>
                  <a:schemeClr val="bg1"/>
                </a:solidFill>
                <a:effectLst>
                  <a:glow rad="101600">
                    <a:schemeClr val="tx1"/>
                  </a:glow>
                </a:effectLst>
                <a:latin typeface="Flair BoldItalic"/>
                <a:cs typeface="Flair BoldItalic"/>
              </a:rPr>
              <a:t>To provide practical support to leaders or ministries.</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(1 Corinthians 12:28; Luke 14:28-30; Acts 6:1-7; 27:11; Titus 1:5)</a:t>
            </a:r>
            <a:endParaRPr lang="en-ZA" dirty="0"/>
          </a:p>
        </p:txBody>
      </p:sp>
      <p:sp>
        <p:nvSpPr>
          <p:cNvPr id="4" name="Slide Number Placeholder 3"/>
          <p:cNvSpPr>
            <a:spLocks noGrp="1"/>
          </p:cNvSpPr>
          <p:nvPr>
            <p:ph type="sldNum" sz="quarter" idx="10"/>
          </p:nvPr>
        </p:nvSpPr>
        <p:spPr/>
        <p:txBody>
          <a:bodyPr/>
          <a:lstStyle/>
          <a:p>
            <a:fld id="{CF027ECD-B5EB-8144-A76B-BADCAB5748DA}" type="slidenum">
              <a:rPr lang="en-US" smtClean="0"/>
              <a:t>14</a:t>
            </a:fld>
            <a:endParaRPr lang="en-US"/>
          </a:p>
        </p:txBody>
      </p:sp>
    </p:spTree>
    <p:extLst>
      <p:ext uri="{BB962C8B-B14F-4D97-AF65-F5344CB8AC3E}">
        <p14:creationId xmlns:p14="http://schemas.microsoft.com/office/powerpoint/2010/main" val="1745465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b="1" dirty="0" smtClean="0"/>
              <a:t>2. Discernment: </a:t>
            </a:r>
            <a:r>
              <a:rPr lang="en-ZA" b="0" dirty="0" smtClean="0"/>
              <a:t>To know if a message comes from God, man or Satan</a:t>
            </a:r>
            <a:r>
              <a:rPr lang="en-ZA" b="1" dirty="0" smtClean="0"/>
              <a:t>. </a:t>
            </a:r>
            <a:r>
              <a:rPr lang="en-GB" sz="1200" kern="1200" dirty="0" smtClean="0">
                <a:solidFill>
                  <a:schemeClr val="tx1"/>
                </a:solidFill>
                <a:effectLst/>
                <a:latin typeface="+mn-lt"/>
                <a:ea typeface="+mn-ea"/>
                <a:cs typeface="+mn-cs"/>
              </a:rPr>
              <a:t>(1 Corinthians 12:10; Matthew 16:21-23; Acts 5:1-11; 16:16-18; 1 John 4:1-6)</a:t>
            </a:r>
            <a:endParaRPr lang="en-ZA" sz="1200" kern="1200" dirty="0" smtClean="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CF027ECD-B5EB-8144-A76B-BADCAB5748DA}" type="slidenum">
              <a:rPr lang="en-US" smtClean="0"/>
              <a:t>15</a:t>
            </a:fld>
            <a:endParaRPr lang="en-US"/>
          </a:p>
        </p:txBody>
      </p:sp>
    </p:spTree>
    <p:extLst>
      <p:ext uri="{BB962C8B-B14F-4D97-AF65-F5344CB8AC3E}">
        <p14:creationId xmlns:p14="http://schemas.microsoft.com/office/powerpoint/2010/main" val="382782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3. Encouragement: </a:t>
            </a:r>
            <a:r>
              <a:rPr lang="en-GB" sz="1200" dirty="0" smtClean="0">
                <a:solidFill>
                  <a:schemeClr val="bg1"/>
                </a:solidFill>
                <a:effectLst>
                  <a:glow rad="101600">
                    <a:schemeClr val="tx1"/>
                  </a:glow>
                </a:effectLst>
                <a:latin typeface="Flair BoldItalic"/>
                <a:cs typeface="Flair BoldItalic"/>
              </a:rPr>
              <a:t>To share a word of encouragement with somebody.</a:t>
            </a:r>
            <a:r>
              <a:rPr lang="en-GB" sz="1200" baseline="0" dirty="0" smtClean="0">
                <a:solidFill>
                  <a:schemeClr val="bg1"/>
                </a:solidFill>
                <a:effectLst>
                  <a:glow rad="101600">
                    <a:schemeClr val="tx1"/>
                  </a:glow>
                </a:effectLst>
                <a:latin typeface="Flair BoldItalic"/>
                <a:cs typeface="Flair BoldItalic"/>
              </a:rPr>
              <a:t> </a:t>
            </a:r>
            <a:r>
              <a:rPr lang="en-GB" sz="1200" kern="1200" dirty="0" smtClean="0">
                <a:solidFill>
                  <a:schemeClr val="tx1"/>
                </a:solidFill>
                <a:effectLst/>
                <a:latin typeface="+mn-lt"/>
                <a:ea typeface="+mn-ea"/>
                <a:cs typeface="+mn-cs"/>
              </a:rPr>
              <a:t>(Romans 12:8; Timothy 4:13; Hebrews 10:25; Acts 14:22)</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F027ECD-B5EB-8144-A76B-BADCAB5748DA}" type="slidenum">
              <a:rPr lang="en-US" smtClean="0"/>
              <a:t>16</a:t>
            </a:fld>
            <a:endParaRPr lang="en-US"/>
          </a:p>
        </p:txBody>
      </p:sp>
    </p:spTree>
    <p:extLst>
      <p:ext uri="{BB962C8B-B14F-4D97-AF65-F5344CB8AC3E}">
        <p14:creationId xmlns:p14="http://schemas.microsoft.com/office/powerpoint/2010/main" val="2922097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 4. Faith:</a:t>
            </a:r>
            <a:r>
              <a:rPr lang="en-GB" sz="1200" kern="120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To trust God in a situation that looks impossible. </a:t>
            </a:r>
            <a:r>
              <a:rPr lang="en-GB" sz="1200" kern="1200" dirty="0" smtClean="0">
                <a:solidFill>
                  <a:schemeClr val="tx1"/>
                </a:solidFill>
                <a:effectLst/>
                <a:latin typeface="+mn-lt"/>
                <a:ea typeface="+mn-ea"/>
                <a:cs typeface="+mn-cs"/>
              </a:rPr>
              <a:t>(1 Corinthians 12:9; Acts 11:22-24; 27:21-25; Hebrews 11; Romans 4:18-21)</a:t>
            </a:r>
            <a:endParaRPr lang="en-ZA" sz="1200" kern="1200" dirty="0" smtClean="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CF027ECD-B5EB-8144-A76B-BADCAB5748DA}" type="slidenum">
              <a:rPr lang="en-US" smtClean="0"/>
              <a:t>17</a:t>
            </a:fld>
            <a:endParaRPr lang="en-US"/>
          </a:p>
        </p:txBody>
      </p:sp>
    </p:spTree>
    <p:extLst>
      <p:ext uri="{BB962C8B-B14F-4D97-AF65-F5344CB8AC3E}">
        <p14:creationId xmlns:p14="http://schemas.microsoft.com/office/powerpoint/2010/main" val="2840519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5. Giving: </a:t>
            </a:r>
            <a:r>
              <a:rPr lang="en-ZA" sz="1200" b="0" kern="1200" dirty="0" smtClean="0">
                <a:solidFill>
                  <a:schemeClr val="tx1"/>
                </a:solidFill>
                <a:effectLst/>
                <a:latin typeface="+mn-lt"/>
                <a:ea typeface="+mn-ea"/>
                <a:cs typeface="+mn-cs"/>
              </a:rPr>
              <a:t>To give generously to meet needs around you. </a:t>
            </a:r>
            <a:r>
              <a:rPr lang="en-GB" sz="1200" kern="1200" dirty="0" smtClean="0">
                <a:solidFill>
                  <a:schemeClr val="tx1"/>
                </a:solidFill>
                <a:effectLst/>
                <a:latin typeface="+mn-lt"/>
                <a:ea typeface="+mn-ea"/>
                <a:cs typeface="+mn-cs"/>
              </a:rPr>
              <a:t>(Romans 12:8; 2 Corinthians 8:1-7; 9:2-8; Mark 12:41-44)</a:t>
            </a:r>
            <a:endParaRPr lang="en-ZA" dirty="0"/>
          </a:p>
        </p:txBody>
      </p:sp>
      <p:sp>
        <p:nvSpPr>
          <p:cNvPr id="4" name="Slide Number Placeholder 3"/>
          <p:cNvSpPr>
            <a:spLocks noGrp="1"/>
          </p:cNvSpPr>
          <p:nvPr>
            <p:ph type="sldNum" sz="quarter" idx="10"/>
          </p:nvPr>
        </p:nvSpPr>
        <p:spPr/>
        <p:txBody>
          <a:bodyPr/>
          <a:lstStyle/>
          <a:p>
            <a:fld id="{CF027ECD-B5EB-8144-A76B-BADCAB5748DA}" type="slidenum">
              <a:rPr lang="en-US" smtClean="0"/>
              <a:t>18</a:t>
            </a:fld>
            <a:endParaRPr lang="en-US"/>
          </a:p>
        </p:txBody>
      </p:sp>
    </p:spTree>
    <p:extLst>
      <p:ext uri="{BB962C8B-B14F-4D97-AF65-F5344CB8AC3E}">
        <p14:creationId xmlns:p14="http://schemas.microsoft.com/office/powerpoint/2010/main" val="2026201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6. Healing: </a:t>
            </a:r>
            <a:r>
              <a:rPr lang="en-ZA" sz="1200" b="0" kern="1200" dirty="0" smtClean="0">
                <a:solidFill>
                  <a:schemeClr val="tx1"/>
                </a:solidFill>
                <a:effectLst/>
                <a:latin typeface="+mn-lt"/>
                <a:ea typeface="+mn-ea"/>
                <a:cs typeface="+mn-cs"/>
              </a:rPr>
              <a:t>To pray for the sick and see healing take place</a:t>
            </a:r>
            <a:r>
              <a:rPr lang="en-GB" sz="1200" b="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(1 Corinthians 12:9, 28; Acts 3:1-10; 5:12-16; Acts 9:32-35; 28:7-10)</a:t>
            </a:r>
            <a:endParaRPr lang="en-ZA" dirty="0"/>
          </a:p>
        </p:txBody>
      </p:sp>
      <p:sp>
        <p:nvSpPr>
          <p:cNvPr id="4" name="Slide Number Placeholder 3"/>
          <p:cNvSpPr>
            <a:spLocks noGrp="1"/>
          </p:cNvSpPr>
          <p:nvPr>
            <p:ph type="sldNum" sz="quarter" idx="10"/>
          </p:nvPr>
        </p:nvSpPr>
        <p:spPr/>
        <p:txBody>
          <a:bodyPr/>
          <a:lstStyle/>
          <a:p>
            <a:fld id="{CF027ECD-B5EB-8144-A76B-BADCAB5748DA}" type="slidenum">
              <a:rPr lang="en-US" smtClean="0"/>
              <a:t>19</a:t>
            </a:fld>
            <a:endParaRPr lang="en-US"/>
          </a:p>
        </p:txBody>
      </p:sp>
    </p:spTree>
    <p:extLst>
      <p:ext uri="{BB962C8B-B14F-4D97-AF65-F5344CB8AC3E}">
        <p14:creationId xmlns:p14="http://schemas.microsoft.com/office/powerpoint/2010/main" val="2617911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this session </a:t>
            </a:r>
            <a:r>
              <a:rPr lang="en-US" baseline="0" dirty="0" smtClean="0"/>
              <a:t>we are going to explore the gifts of the Spirit.</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7. Helps: </a:t>
            </a:r>
            <a:r>
              <a:rPr lang="en-ZA" sz="1200" kern="1200" dirty="0" smtClean="0">
                <a:solidFill>
                  <a:schemeClr val="tx1"/>
                </a:solidFill>
                <a:effectLst/>
                <a:latin typeface="+mn-lt"/>
                <a:ea typeface="+mn-ea"/>
                <a:cs typeface="+mn-cs"/>
              </a:rPr>
              <a:t>To help others reach their potential and achieve goals. </a:t>
            </a:r>
            <a:r>
              <a:rPr lang="en-GB" sz="1200" kern="1200" dirty="0" smtClean="0">
                <a:solidFill>
                  <a:schemeClr val="tx1"/>
                </a:solidFill>
                <a:effectLst/>
                <a:latin typeface="+mn-lt"/>
                <a:ea typeface="+mn-ea"/>
                <a:cs typeface="+mn-cs"/>
              </a:rPr>
              <a:t>(1 Corinthians 12:28; Romans 16:1-2; Acts 9:36; Luke 8:23; Mark 15:40-41)</a:t>
            </a:r>
            <a:endParaRPr lang="en-ZA" sz="1200" kern="1200" dirty="0" smtClean="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CF027ECD-B5EB-8144-A76B-BADCAB5748DA}" type="slidenum">
              <a:rPr lang="en-US" smtClean="0"/>
              <a:t>20</a:t>
            </a:fld>
            <a:endParaRPr lang="en-US"/>
          </a:p>
        </p:txBody>
      </p:sp>
    </p:spTree>
    <p:extLst>
      <p:ext uri="{BB962C8B-B14F-4D97-AF65-F5344CB8AC3E}">
        <p14:creationId xmlns:p14="http://schemas.microsoft.com/office/powerpoint/2010/main" val="652298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 8. Leadership: </a:t>
            </a:r>
            <a:r>
              <a:rPr lang="en-ZA" sz="1200" b="0" kern="1200" dirty="0" smtClean="0">
                <a:solidFill>
                  <a:schemeClr val="tx1"/>
                </a:solidFill>
                <a:effectLst/>
                <a:latin typeface="+mn-lt"/>
                <a:ea typeface="+mn-ea"/>
                <a:cs typeface="+mn-cs"/>
              </a:rPr>
              <a:t>To help people work together to do God’s work. </a:t>
            </a:r>
            <a:r>
              <a:rPr lang="en-GB" sz="1200" kern="1200" dirty="0" smtClean="0">
                <a:solidFill>
                  <a:schemeClr val="tx1"/>
                </a:solidFill>
                <a:effectLst/>
                <a:latin typeface="+mn-lt"/>
                <a:ea typeface="+mn-ea"/>
                <a:cs typeface="+mn-cs"/>
              </a:rPr>
              <a:t>(1 Timothy 5:17; Acts 7:10; 15:7-11; Romans 12:8; Hebrews 13: 17; Luke 9:51)</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F027ECD-B5EB-8144-A76B-BADCAB5748DA}" type="slidenum">
              <a:rPr lang="en-US" smtClean="0"/>
              <a:t>21</a:t>
            </a:fld>
            <a:endParaRPr lang="en-US"/>
          </a:p>
        </p:txBody>
      </p:sp>
    </p:spTree>
    <p:extLst>
      <p:ext uri="{BB962C8B-B14F-4D97-AF65-F5344CB8AC3E}">
        <p14:creationId xmlns:p14="http://schemas.microsoft.com/office/powerpoint/2010/main" val="2027339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9. Knowledge: </a:t>
            </a:r>
            <a:r>
              <a:rPr lang="en-ZA" sz="1200" b="0" kern="1200" dirty="0" smtClean="0">
                <a:solidFill>
                  <a:schemeClr val="tx1"/>
                </a:solidFill>
                <a:effectLst/>
                <a:latin typeface="+mn-lt"/>
                <a:ea typeface="+mn-ea"/>
                <a:cs typeface="+mn-cs"/>
              </a:rPr>
              <a:t>To get understanding about a situation from God.</a:t>
            </a:r>
            <a:r>
              <a:rPr lang="en-GB" sz="1200" b="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(1 Corinthians 2:14; 12:8; Acts 5:1-11; Colossians 2:2-3; 2 Corinthians 11:6)</a:t>
            </a:r>
            <a:endParaRPr lang="en-ZA" sz="1200" kern="1200" dirty="0" smtClean="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CF027ECD-B5EB-8144-A76B-BADCAB5748DA}" type="slidenum">
              <a:rPr lang="en-US" smtClean="0"/>
              <a:t>22</a:t>
            </a:fld>
            <a:endParaRPr lang="en-US"/>
          </a:p>
        </p:txBody>
      </p:sp>
    </p:spTree>
    <p:extLst>
      <p:ext uri="{BB962C8B-B14F-4D97-AF65-F5344CB8AC3E}">
        <p14:creationId xmlns:p14="http://schemas.microsoft.com/office/powerpoint/2010/main" val="4074981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10. Mercy: </a:t>
            </a:r>
            <a:r>
              <a:rPr lang="en-ZA" sz="1200" b="0" kern="1200" dirty="0" smtClean="0">
                <a:solidFill>
                  <a:schemeClr val="tx1"/>
                </a:solidFill>
                <a:effectLst/>
                <a:latin typeface="+mn-lt"/>
                <a:ea typeface="+mn-ea"/>
                <a:cs typeface="+mn-cs"/>
              </a:rPr>
              <a:t>To act compassionately toward people who are suffering</a:t>
            </a:r>
            <a:r>
              <a:rPr lang="en-ZA"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(Romans 12:8; Mark 9:41; Acts 11:28-30; 16:33-34; Luke 10:33-35; Matthew 20:29-34; 25:34-40)</a:t>
            </a:r>
            <a:endParaRPr lang="en-ZA" dirty="0"/>
          </a:p>
        </p:txBody>
      </p:sp>
      <p:sp>
        <p:nvSpPr>
          <p:cNvPr id="4" name="Slide Number Placeholder 3"/>
          <p:cNvSpPr>
            <a:spLocks noGrp="1"/>
          </p:cNvSpPr>
          <p:nvPr>
            <p:ph type="sldNum" sz="quarter" idx="10"/>
          </p:nvPr>
        </p:nvSpPr>
        <p:spPr/>
        <p:txBody>
          <a:bodyPr/>
          <a:lstStyle/>
          <a:p>
            <a:fld id="{CF027ECD-B5EB-8144-A76B-BADCAB5748DA}" type="slidenum">
              <a:rPr lang="en-US" smtClean="0"/>
              <a:t>23</a:t>
            </a:fld>
            <a:endParaRPr lang="en-US"/>
          </a:p>
        </p:txBody>
      </p:sp>
    </p:spTree>
    <p:extLst>
      <p:ext uri="{BB962C8B-B14F-4D97-AF65-F5344CB8AC3E}">
        <p14:creationId xmlns:p14="http://schemas.microsoft.com/office/powerpoint/2010/main" val="833788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11. Miracles: </a:t>
            </a:r>
            <a:r>
              <a:rPr lang="en-ZA" sz="1200" b="0" kern="1200" dirty="0" smtClean="0">
                <a:solidFill>
                  <a:schemeClr val="tx1"/>
                </a:solidFill>
                <a:effectLst/>
                <a:latin typeface="+mn-lt"/>
                <a:ea typeface="+mn-ea"/>
                <a:cs typeface="+mn-cs"/>
              </a:rPr>
              <a:t>To perform supernatural acts to bring glory to God</a:t>
            </a:r>
            <a:r>
              <a:rPr lang="en-ZA" sz="1200" b="1" kern="1200" dirty="0" smtClean="0">
                <a:solidFill>
                  <a:schemeClr val="tx1"/>
                </a:solidFill>
                <a:effectLst/>
                <a:latin typeface="+mn-lt"/>
                <a:ea typeface="+mn-ea"/>
                <a:cs typeface="+mn-cs"/>
              </a:rPr>
              <a:t>.</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(1 Corinthians 12:10, 28; Acts 9:36-42; 19:11-20; Acts 20:7-12; Romans 15:18-19; 2 Corinthians 12:12)</a:t>
            </a:r>
            <a:endParaRPr lang="en-ZA"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CF027ECD-B5EB-8144-A76B-BADCAB5748DA}" type="slidenum">
              <a:rPr lang="en-US" smtClean="0"/>
              <a:t>24</a:t>
            </a:fld>
            <a:endParaRPr lang="en-US"/>
          </a:p>
        </p:txBody>
      </p:sp>
    </p:spTree>
    <p:extLst>
      <p:ext uri="{BB962C8B-B14F-4D97-AF65-F5344CB8AC3E}">
        <p14:creationId xmlns:p14="http://schemas.microsoft.com/office/powerpoint/2010/main" val="2367804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smtClean="0"/>
              <a:t>12. Prophecy:</a:t>
            </a:r>
            <a:r>
              <a:rPr lang="en-ZA" sz="1200" kern="1200" dirty="0" smtClean="0">
                <a:solidFill>
                  <a:schemeClr val="tx1"/>
                </a:solidFill>
                <a:effectLst/>
                <a:latin typeface="+mn-lt"/>
                <a:ea typeface="+mn-ea"/>
                <a:cs typeface="+mn-cs"/>
              </a:rPr>
              <a:t> To share a message from God to build people up.</a:t>
            </a:r>
            <a:r>
              <a:rPr lang="en-GB" sz="1200" kern="1200" dirty="0" smtClean="0">
                <a:solidFill>
                  <a:schemeClr val="tx1"/>
                </a:solidFill>
                <a:effectLst/>
                <a:latin typeface="+mn-lt"/>
                <a:ea typeface="+mn-ea"/>
                <a:cs typeface="+mn-cs"/>
              </a:rPr>
              <a:t> (1 Corinthians 12:10,28; Ephesians 4:11-14; Romans 12:6; Luke 7:26; Acts 15:32; 21:9-11)</a:t>
            </a:r>
            <a:endParaRPr lang="en-ZA" sz="1200" kern="1200" dirty="0" smtClean="0">
              <a:solidFill>
                <a:schemeClr val="tx1"/>
              </a:solidFill>
              <a:effectLst/>
              <a:latin typeface="+mn-lt"/>
              <a:ea typeface="+mn-ea"/>
              <a:cs typeface="+mn-cs"/>
            </a:endParaRPr>
          </a:p>
          <a:p>
            <a:endParaRPr lang="en-ZA" dirty="0" smtClean="0"/>
          </a:p>
        </p:txBody>
      </p:sp>
      <p:sp>
        <p:nvSpPr>
          <p:cNvPr id="4" name="Slide Number Placeholder 3"/>
          <p:cNvSpPr>
            <a:spLocks noGrp="1"/>
          </p:cNvSpPr>
          <p:nvPr>
            <p:ph type="sldNum" sz="quarter" idx="10"/>
          </p:nvPr>
        </p:nvSpPr>
        <p:spPr/>
        <p:txBody>
          <a:bodyPr/>
          <a:lstStyle/>
          <a:p>
            <a:fld id="{CF027ECD-B5EB-8144-A76B-BADCAB5748DA}" type="slidenum">
              <a:rPr lang="en-US" smtClean="0"/>
              <a:t>25</a:t>
            </a:fld>
            <a:endParaRPr lang="en-US"/>
          </a:p>
        </p:txBody>
      </p:sp>
    </p:spTree>
    <p:extLst>
      <p:ext uri="{BB962C8B-B14F-4D97-AF65-F5344CB8AC3E}">
        <p14:creationId xmlns:p14="http://schemas.microsoft.com/office/powerpoint/2010/main" val="18961271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13. Service: </a:t>
            </a:r>
            <a:r>
              <a:rPr lang="en-ZA" sz="1200" b="0" kern="1200" dirty="0" smtClean="0">
                <a:solidFill>
                  <a:schemeClr val="tx1"/>
                </a:solidFill>
                <a:effectLst/>
                <a:latin typeface="+mn-lt"/>
                <a:ea typeface="+mn-ea"/>
                <a:cs typeface="+mn-cs"/>
              </a:rPr>
              <a:t>To identify and meet the needs of people around you.</a:t>
            </a:r>
            <a:r>
              <a:rPr lang="en-GB" sz="1200" b="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(2 Timothy 1:16-18; Romans 12:7; Acts 6:1-7; Titus 3:14; Galatians 6:2, 10)</a:t>
            </a:r>
            <a:endParaRPr lang="en-ZA" sz="1200" kern="1200" dirty="0" smtClean="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CF027ECD-B5EB-8144-A76B-BADCAB5748DA}" type="slidenum">
              <a:rPr lang="en-US" smtClean="0"/>
              <a:t>26</a:t>
            </a:fld>
            <a:endParaRPr lang="en-US"/>
          </a:p>
        </p:txBody>
      </p:sp>
    </p:spTree>
    <p:extLst>
      <p:ext uri="{BB962C8B-B14F-4D97-AF65-F5344CB8AC3E}">
        <p14:creationId xmlns:p14="http://schemas.microsoft.com/office/powerpoint/2010/main" val="126113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14. Teaching: </a:t>
            </a:r>
            <a:r>
              <a:rPr lang="en-ZA" sz="1200" b="0" kern="1200" dirty="0" smtClean="0">
                <a:solidFill>
                  <a:schemeClr val="tx1"/>
                </a:solidFill>
                <a:effectLst/>
                <a:latin typeface="+mn-lt"/>
                <a:ea typeface="+mn-ea"/>
                <a:cs typeface="+mn-cs"/>
              </a:rPr>
              <a:t>To communicate Gods Word so others understand.</a:t>
            </a:r>
            <a:r>
              <a:rPr lang="en-GB" sz="1200" kern="1200" dirty="0" smtClean="0">
                <a:solidFill>
                  <a:schemeClr val="tx1"/>
                </a:solidFill>
                <a:effectLst/>
                <a:latin typeface="+mn-lt"/>
                <a:ea typeface="+mn-ea"/>
                <a:cs typeface="+mn-cs"/>
              </a:rPr>
              <a:t> (1 Corinthians 12:28; Ephesians 4:11-14; Romans 12:7; Acts 18:24-28; 20:20-21)</a:t>
            </a:r>
            <a:endParaRPr lang="en-ZA" sz="1200" kern="1200" dirty="0" smtClean="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CF027ECD-B5EB-8144-A76B-BADCAB5748DA}" type="slidenum">
              <a:rPr lang="en-US" smtClean="0"/>
              <a:t>27</a:t>
            </a:fld>
            <a:endParaRPr lang="en-US"/>
          </a:p>
        </p:txBody>
      </p:sp>
    </p:spTree>
    <p:extLst>
      <p:ext uri="{BB962C8B-B14F-4D97-AF65-F5344CB8AC3E}">
        <p14:creationId xmlns:p14="http://schemas.microsoft.com/office/powerpoint/2010/main" val="33908070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15. Wisdom:</a:t>
            </a:r>
            <a:r>
              <a:rPr lang="en-GB" sz="1200" b="1" kern="1200" baseline="0" dirty="0" smtClean="0">
                <a:solidFill>
                  <a:schemeClr val="tx1"/>
                </a:solidFill>
                <a:effectLst/>
                <a:latin typeface="+mn-lt"/>
                <a:ea typeface="+mn-ea"/>
                <a:cs typeface="+mn-cs"/>
              </a:rPr>
              <a:t> </a:t>
            </a:r>
            <a:r>
              <a:rPr lang="en-ZA" sz="1200" b="0" kern="1200" baseline="0" dirty="0" smtClean="0">
                <a:solidFill>
                  <a:schemeClr val="tx1"/>
                </a:solidFill>
                <a:effectLst/>
                <a:latin typeface="+mn-lt"/>
                <a:ea typeface="+mn-ea"/>
                <a:cs typeface="+mn-cs"/>
              </a:rPr>
              <a:t>To share wise insights so people know how to act. </a:t>
            </a:r>
            <a:r>
              <a:rPr lang="en-GB" sz="1200" kern="1200" dirty="0" smtClean="0">
                <a:solidFill>
                  <a:schemeClr val="tx1"/>
                </a:solidFill>
                <a:effectLst/>
                <a:latin typeface="+mn-lt"/>
                <a:ea typeface="+mn-ea"/>
                <a:cs typeface="+mn-cs"/>
              </a:rPr>
              <a:t>(1 Corinthians 2:1-3; 12:8; Acts 6:3,10; James 1:5-6; 2 Peter 3:15-16)</a:t>
            </a:r>
            <a:endParaRPr lang="en-ZA" dirty="0"/>
          </a:p>
        </p:txBody>
      </p:sp>
      <p:sp>
        <p:nvSpPr>
          <p:cNvPr id="4" name="Slide Number Placeholder 3"/>
          <p:cNvSpPr>
            <a:spLocks noGrp="1"/>
          </p:cNvSpPr>
          <p:nvPr>
            <p:ph type="sldNum" sz="quarter" idx="10"/>
          </p:nvPr>
        </p:nvSpPr>
        <p:spPr/>
        <p:txBody>
          <a:bodyPr/>
          <a:lstStyle/>
          <a:p>
            <a:fld id="{CF027ECD-B5EB-8144-A76B-BADCAB5748DA}" type="slidenum">
              <a:rPr lang="en-US" smtClean="0"/>
              <a:t>28</a:t>
            </a:fld>
            <a:endParaRPr lang="en-US"/>
          </a:p>
        </p:txBody>
      </p:sp>
    </p:spTree>
    <p:extLst>
      <p:ext uri="{BB962C8B-B14F-4D97-AF65-F5344CB8AC3E}">
        <p14:creationId xmlns:p14="http://schemas.microsoft.com/office/powerpoint/2010/main" val="3761530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smtClean="0">
                <a:solidFill>
                  <a:schemeClr val="tx1"/>
                </a:solidFill>
                <a:effectLst/>
                <a:latin typeface="+mn-lt"/>
                <a:ea typeface="+mn-ea"/>
                <a:cs typeface="+mn-cs"/>
              </a:rPr>
              <a:t>How do you find your Spiritual Gifts? </a:t>
            </a:r>
            <a:endParaRPr lang="en-US" b="0" dirty="0"/>
          </a:p>
        </p:txBody>
      </p:sp>
      <p:sp>
        <p:nvSpPr>
          <p:cNvPr id="4" name="Slide Number Placeholder 3"/>
          <p:cNvSpPr>
            <a:spLocks noGrp="1"/>
          </p:cNvSpPr>
          <p:nvPr>
            <p:ph type="sldNum" sz="quarter" idx="10"/>
          </p:nvPr>
        </p:nvSpPr>
        <p:spPr/>
        <p:txBody>
          <a:bodyPr/>
          <a:lstStyle/>
          <a:p>
            <a:fld id="{B0331EBA-C629-BE48-8B4F-AA072D8AF978}" type="slidenum">
              <a:rPr lang="en-US" smtClean="0"/>
              <a:t>29</a:t>
            </a:fld>
            <a:endParaRPr lang="en-US"/>
          </a:p>
        </p:txBody>
      </p:sp>
    </p:spTree>
    <p:extLst>
      <p:ext uri="{BB962C8B-B14F-4D97-AF65-F5344CB8AC3E}">
        <p14:creationId xmlns:p14="http://schemas.microsoft.com/office/powerpoint/2010/main" val="708367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Finding Your Gifts. How many of you actually know what your spiritual gifts are? Some</a:t>
            </a:r>
            <a:r>
              <a:rPr lang="en-US" b="0" baseline="0" dirty="0" smtClean="0"/>
              <a:t> </a:t>
            </a:r>
            <a:r>
              <a:rPr lang="en-US" b="0" dirty="0" smtClean="0"/>
              <a:t>of you may</a:t>
            </a:r>
            <a:r>
              <a:rPr lang="en-US" b="0" baseline="0" dirty="0" smtClean="0"/>
              <a:t> </a:t>
            </a:r>
            <a:r>
              <a:rPr lang="en-US" b="0" dirty="0" smtClean="0"/>
              <a:t>say: “What are spiritual gifts?” and some</a:t>
            </a:r>
            <a:r>
              <a:rPr lang="en-US" b="0" baseline="0" dirty="0" smtClean="0"/>
              <a:t> may </a:t>
            </a:r>
            <a:r>
              <a:rPr lang="en-US" b="0" dirty="0" smtClean="0"/>
              <a:t>even say, “I have spiritual gifts?” Yes you do!</a:t>
            </a:r>
            <a:r>
              <a:rPr lang="en-US" b="0" baseline="0" dirty="0" smtClean="0"/>
              <a:t> </a:t>
            </a: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331EBA-C629-BE48-8B4F-AA072D8AF978}" type="slidenum">
              <a:rPr lang="en-US" smtClean="0"/>
              <a:t>3</a:t>
            </a:fld>
            <a:endParaRPr lang="en-US"/>
          </a:p>
        </p:txBody>
      </p:sp>
    </p:spTree>
    <p:extLst>
      <p:ext uri="{BB962C8B-B14F-4D97-AF65-F5344CB8AC3E}">
        <p14:creationId xmlns:p14="http://schemas.microsoft.com/office/powerpoint/2010/main" val="37370646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1.</a:t>
            </a:r>
            <a:r>
              <a:rPr lang="en-GB" sz="1200" b="1" kern="1200" baseline="0" dirty="0" smtClean="0">
                <a:solidFill>
                  <a:schemeClr val="tx1"/>
                </a:solidFill>
                <a:effectLst/>
                <a:latin typeface="+mn-lt"/>
                <a:ea typeface="+mn-ea"/>
                <a:cs typeface="+mn-cs"/>
              </a:rPr>
              <a:t> Through Experience. </a:t>
            </a:r>
            <a:r>
              <a:rPr lang="en-GB" sz="1200" b="0" kern="1200" baseline="0" dirty="0" smtClean="0">
                <a:solidFill>
                  <a:schemeClr val="tx1"/>
                </a:solidFill>
                <a:effectLst/>
                <a:latin typeface="+mn-lt"/>
                <a:ea typeface="+mn-ea"/>
                <a:cs typeface="+mn-cs"/>
              </a:rPr>
              <a:t>As we look for ways to be helpful in the body of Christ we will discover that there are certain gifts that we have been given and that we can practise and develop.</a:t>
            </a:r>
            <a:endParaRPr lang="en-US" b="0" dirty="0"/>
          </a:p>
        </p:txBody>
      </p:sp>
      <p:sp>
        <p:nvSpPr>
          <p:cNvPr id="4" name="Slide Number Placeholder 3"/>
          <p:cNvSpPr>
            <a:spLocks noGrp="1"/>
          </p:cNvSpPr>
          <p:nvPr>
            <p:ph type="sldNum" sz="quarter" idx="10"/>
          </p:nvPr>
        </p:nvSpPr>
        <p:spPr/>
        <p:txBody>
          <a:bodyPr/>
          <a:lstStyle/>
          <a:p>
            <a:fld id="{B0331EBA-C629-BE48-8B4F-AA072D8AF978}" type="slidenum">
              <a:rPr lang="en-US" smtClean="0"/>
              <a:t>30</a:t>
            </a:fld>
            <a:endParaRPr lang="en-US"/>
          </a:p>
        </p:txBody>
      </p:sp>
    </p:spTree>
    <p:extLst>
      <p:ext uri="{BB962C8B-B14F-4D97-AF65-F5344CB8AC3E}">
        <p14:creationId xmlns:p14="http://schemas.microsoft.com/office/powerpoint/2010/main" val="7083676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2.</a:t>
            </a:r>
            <a:r>
              <a:rPr lang="en-GB" sz="1200" b="1" kern="1200" baseline="0" dirty="0" smtClean="0">
                <a:solidFill>
                  <a:schemeClr val="tx1"/>
                </a:solidFill>
                <a:effectLst/>
                <a:latin typeface="+mn-lt"/>
                <a:ea typeface="+mn-ea"/>
                <a:cs typeface="+mn-cs"/>
              </a:rPr>
              <a:t> Through Others. </a:t>
            </a:r>
            <a:r>
              <a:rPr lang="en-GB" sz="1200" b="0" kern="1200" baseline="0" dirty="0" smtClean="0">
                <a:solidFill>
                  <a:schemeClr val="tx1"/>
                </a:solidFill>
                <a:effectLst/>
                <a:latin typeface="+mn-lt"/>
                <a:ea typeface="+mn-ea"/>
                <a:cs typeface="+mn-cs"/>
              </a:rPr>
              <a:t>Often people can identify gifts in us that can be activated either through practise of the laying on of hands.</a:t>
            </a:r>
            <a:endParaRPr lang="en-US" b="0" dirty="0"/>
          </a:p>
        </p:txBody>
      </p:sp>
      <p:sp>
        <p:nvSpPr>
          <p:cNvPr id="4" name="Slide Number Placeholder 3"/>
          <p:cNvSpPr>
            <a:spLocks noGrp="1"/>
          </p:cNvSpPr>
          <p:nvPr>
            <p:ph type="sldNum" sz="quarter" idx="10"/>
          </p:nvPr>
        </p:nvSpPr>
        <p:spPr/>
        <p:txBody>
          <a:bodyPr/>
          <a:lstStyle/>
          <a:p>
            <a:fld id="{B0331EBA-C629-BE48-8B4F-AA072D8AF978}" type="slidenum">
              <a:rPr lang="en-US" smtClean="0"/>
              <a:t>31</a:t>
            </a:fld>
            <a:endParaRPr lang="en-US"/>
          </a:p>
        </p:txBody>
      </p:sp>
    </p:spTree>
    <p:extLst>
      <p:ext uri="{BB962C8B-B14F-4D97-AF65-F5344CB8AC3E}">
        <p14:creationId xmlns:p14="http://schemas.microsoft.com/office/powerpoint/2010/main" val="7083676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Paper-Fold Activity:</a:t>
            </a:r>
            <a:r>
              <a:rPr lang="en-US" b="0" baseline="0" dirty="0" smtClean="0"/>
              <a:t> Each person is given a piece of paper and they </a:t>
            </a:r>
            <a:r>
              <a:rPr lang="en-US" sz="1200" b="0" kern="1200" baseline="0" dirty="0" smtClean="0">
                <a:solidFill>
                  <a:schemeClr val="tx1"/>
                </a:solidFill>
                <a:latin typeface="+mn-lt"/>
                <a:ea typeface="+mn-ea"/>
                <a:cs typeface="+mn-cs"/>
              </a:rPr>
              <a:t>w</a:t>
            </a:r>
            <a:r>
              <a:rPr lang="en-US" sz="1200" kern="1200" dirty="0" smtClean="0">
                <a:solidFill>
                  <a:schemeClr val="tx1"/>
                </a:solidFill>
                <a:latin typeface="+mn-lt"/>
                <a:ea typeface="+mn-ea"/>
                <a:cs typeface="+mn-cs"/>
              </a:rPr>
              <a:t>rite their name on the top – and pass it around the group. Each person writes on the paper (starting at the bottom of the page and not the top) how they believe that God has gifted the person and then folds the paper over what they have written before passing it on. When each person has written a sentence or some words on the paper the group members can reflect on what has been written. </a:t>
            </a:r>
            <a:endParaRPr lang="en-US" dirty="0"/>
          </a:p>
        </p:txBody>
      </p:sp>
      <p:sp>
        <p:nvSpPr>
          <p:cNvPr id="4" name="Slide Number Placeholder 3"/>
          <p:cNvSpPr>
            <a:spLocks noGrp="1"/>
          </p:cNvSpPr>
          <p:nvPr>
            <p:ph type="sldNum" sz="quarter" idx="10"/>
          </p:nvPr>
        </p:nvSpPr>
        <p:spPr/>
        <p:txBody>
          <a:bodyPr/>
          <a:lstStyle/>
          <a:p>
            <a:fld id="{B0331EBA-C629-BE48-8B4F-AA072D8AF978}" type="slidenum">
              <a:rPr lang="en-US" smtClean="0"/>
              <a:t>32</a:t>
            </a:fld>
            <a:endParaRPr lang="en-US"/>
          </a:p>
        </p:txBody>
      </p:sp>
    </p:spTree>
    <p:extLst>
      <p:ext uri="{BB962C8B-B14F-4D97-AF65-F5344CB8AC3E}">
        <p14:creationId xmlns:p14="http://schemas.microsoft.com/office/powerpoint/2010/main" val="7083676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3. Through Tests. </a:t>
            </a:r>
            <a:r>
              <a:rPr lang="en-GB" sz="1200" b="0" kern="1200" dirty="0" smtClean="0">
                <a:solidFill>
                  <a:schemeClr val="tx1"/>
                </a:solidFill>
                <a:effectLst/>
                <a:latin typeface="+mn-lt"/>
                <a:ea typeface="+mn-ea"/>
                <a:cs typeface="+mn-cs"/>
              </a:rPr>
              <a:t>One</a:t>
            </a:r>
            <a:r>
              <a:rPr lang="en-GB" sz="1200" b="0" kern="1200" baseline="0" dirty="0" smtClean="0">
                <a:solidFill>
                  <a:schemeClr val="tx1"/>
                </a:solidFill>
                <a:effectLst/>
                <a:latin typeface="+mn-lt"/>
                <a:ea typeface="+mn-ea"/>
                <a:cs typeface="+mn-cs"/>
              </a:rPr>
              <a:t> of the best ways to find your gifts is to take </a:t>
            </a:r>
            <a:r>
              <a:rPr lang="en-GB" sz="1200" b="0" kern="1200" dirty="0" smtClean="0">
                <a:solidFill>
                  <a:schemeClr val="tx1"/>
                </a:solidFill>
                <a:effectLst/>
                <a:latin typeface="+mn-lt"/>
                <a:ea typeface="+mn-ea"/>
                <a:cs typeface="+mn-cs"/>
              </a:rPr>
              <a:t>a gifts test. </a:t>
            </a:r>
            <a:r>
              <a:rPr lang="en-GB" b="0" dirty="0" smtClean="0">
                <a:latin typeface="Arial" charset="0"/>
              </a:rPr>
              <a:t>Take one of the </a:t>
            </a:r>
            <a:r>
              <a:rPr lang="en-GB" b="0" dirty="0" err="1" smtClean="0">
                <a:latin typeface="Arial" charset="0"/>
              </a:rPr>
              <a:t>handouts</a:t>
            </a:r>
            <a:r>
              <a:rPr lang="en-GB" b="0" dirty="0" smtClean="0">
                <a:latin typeface="Arial" charset="0"/>
              </a:rPr>
              <a:t> and work through the Gifts Test. First answer</a:t>
            </a:r>
            <a:r>
              <a:rPr lang="en-GB" b="0" baseline="0" dirty="0" smtClean="0">
                <a:latin typeface="Arial" charset="0"/>
              </a:rPr>
              <a:t> each question in the 5 categories with a score from 0 to 3 (where 0 is Never, 1 is Sometimes, 2 is Often and 3 is A Lot). You will see brackets at the end of each sentence – find the scores for each of the 15 different gifts and transfer them to the boxes on the second page and then add each line up to get a Total. </a:t>
            </a:r>
            <a:r>
              <a:rPr lang="en-GB" b="0" dirty="0" smtClean="0">
                <a:latin typeface="Arial" charset="0"/>
              </a:rPr>
              <a:t>On the</a:t>
            </a:r>
            <a:r>
              <a:rPr lang="en-GB" b="0" baseline="0" dirty="0" smtClean="0">
                <a:latin typeface="Arial" charset="0"/>
              </a:rPr>
              <a:t> bottom of the page write a list of your top three spiritual gifts.</a:t>
            </a:r>
            <a:endParaRPr lang="en-GB" b="0" dirty="0" smtClean="0">
              <a:latin typeface="Arial" charset="0"/>
            </a:endParaRPr>
          </a:p>
        </p:txBody>
      </p:sp>
      <p:sp>
        <p:nvSpPr>
          <p:cNvPr id="4" name="Slide Number Placeholder 3"/>
          <p:cNvSpPr>
            <a:spLocks noGrp="1"/>
          </p:cNvSpPr>
          <p:nvPr>
            <p:ph type="sldNum" sz="quarter" idx="10"/>
          </p:nvPr>
        </p:nvSpPr>
        <p:spPr/>
        <p:txBody>
          <a:bodyPr/>
          <a:lstStyle/>
          <a:p>
            <a:fld id="{B0331EBA-C629-BE48-8B4F-AA072D8AF978}" type="slidenum">
              <a:rPr lang="en-US" smtClean="0"/>
              <a:t>33</a:t>
            </a:fld>
            <a:endParaRPr lang="en-US"/>
          </a:p>
        </p:txBody>
      </p:sp>
    </p:spTree>
    <p:extLst>
      <p:ext uri="{BB962C8B-B14F-4D97-AF65-F5344CB8AC3E}">
        <p14:creationId xmlns:p14="http://schemas.microsoft.com/office/powerpoint/2010/main" val="2157691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you Grow your Gifts?</a:t>
            </a:r>
            <a:r>
              <a:rPr lang="en-US" baseline="0" dirty="0" smtClean="0"/>
              <a:t> (</a:t>
            </a:r>
            <a:r>
              <a:rPr lang="en-US" b="1" baseline="0" dirty="0" smtClean="0"/>
              <a:t>1) </a:t>
            </a:r>
            <a:r>
              <a:rPr lang="en-US" b="1" baseline="0" dirty="0" err="1" smtClean="0"/>
              <a:t>Practise</a:t>
            </a:r>
            <a:r>
              <a:rPr lang="en-US" b="1" baseline="0" dirty="0" smtClean="0"/>
              <a:t>: </a:t>
            </a:r>
            <a:r>
              <a:rPr lang="en-US" b="0" baseline="0" dirty="0" smtClean="0"/>
              <a:t>People sometimes tell me that they think I am pretty good as a preacher. Do you know that I preached my first sermon when I was 15 and my knees were knocking and I think it was not a very good sermon. I had to </a:t>
            </a:r>
            <a:r>
              <a:rPr lang="en-US" dirty="0" smtClean="0"/>
              <a:t>practice, practice and practice some more,</a:t>
            </a:r>
            <a:r>
              <a:rPr lang="en-US" baseline="0" dirty="0" smtClean="0"/>
              <a:t> t</a:t>
            </a:r>
            <a:r>
              <a:rPr lang="en-US" dirty="0" smtClean="0"/>
              <a:t>o develop my skills</a:t>
            </a:r>
            <a:r>
              <a:rPr lang="en-US" baseline="0" dirty="0" smtClean="0"/>
              <a:t> as a preacher. </a:t>
            </a:r>
            <a:r>
              <a:rPr lang="en-US" b="1" baseline="0" dirty="0" smtClean="0"/>
              <a:t>(2) Feedback: </a:t>
            </a:r>
            <a:r>
              <a:rPr lang="en-US" baseline="0" dirty="0" smtClean="0"/>
              <a:t>Ask people to evaluate your use of a gift and for ways in which they think you can improve. </a:t>
            </a:r>
            <a:r>
              <a:rPr lang="en-US" b="1" baseline="0" dirty="0" smtClean="0"/>
              <a:t>(3) Prayer: </a:t>
            </a:r>
            <a:r>
              <a:rPr lang="en-US" baseline="0" dirty="0" smtClean="0"/>
              <a:t>Ask God to increase the effectiveness of the gift that He is working through you.</a:t>
            </a:r>
            <a:endParaRPr lang="en-US" dirty="0"/>
          </a:p>
        </p:txBody>
      </p:sp>
      <p:sp>
        <p:nvSpPr>
          <p:cNvPr id="4" name="Slide Number Placeholder 3"/>
          <p:cNvSpPr>
            <a:spLocks noGrp="1"/>
          </p:cNvSpPr>
          <p:nvPr>
            <p:ph type="sldNum" sz="quarter" idx="10"/>
          </p:nvPr>
        </p:nvSpPr>
        <p:spPr/>
        <p:txBody>
          <a:bodyPr/>
          <a:lstStyle/>
          <a:p>
            <a:fld id="{B0331EBA-C629-BE48-8B4F-AA072D8AF978}" type="slidenum">
              <a:rPr lang="en-US" smtClean="0"/>
              <a:t>34</a:t>
            </a:fld>
            <a:endParaRPr lang="en-US"/>
          </a:p>
        </p:txBody>
      </p:sp>
    </p:spTree>
    <p:extLst>
      <p:ext uri="{BB962C8B-B14F-4D97-AF65-F5344CB8AC3E}">
        <p14:creationId xmlns:p14="http://schemas.microsoft.com/office/powerpoint/2010/main" val="37370646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Prayer</a:t>
            </a:r>
            <a:endParaRPr lang="en-US" dirty="0"/>
          </a:p>
        </p:txBody>
      </p:sp>
      <p:sp>
        <p:nvSpPr>
          <p:cNvPr id="4" name="Slide Number Placeholder 3"/>
          <p:cNvSpPr>
            <a:spLocks noGrp="1"/>
          </p:cNvSpPr>
          <p:nvPr>
            <p:ph type="sldNum" sz="quarter" idx="10"/>
          </p:nvPr>
        </p:nvSpPr>
        <p:spPr/>
        <p:txBody>
          <a:bodyPr/>
          <a:lstStyle/>
          <a:p>
            <a:fld id="{B0331EBA-C629-BE48-8B4F-AA072D8AF978}" type="slidenum">
              <a:rPr lang="en-US" smtClean="0"/>
              <a:t>35</a:t>
            </a:fld>
            <a:endParaRPr lang="en-US"/>
          </a:p>
        </p:txBody>
      </p:sp>
    </p:spTree>
    <p:extLst>
      <p:ext uri="{BB962C8B-B14F-4D97-AF65-F5344CB8AC3E}">
        <p14:creationId xmlns:p14="http://schemas.microsoft.com/office/powerpoint/2010/main" val="17761454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In the next session we end the Spirit series </a:t>
            </a:r>
            <a:r>
              <a:rPr lang="en-ZA" sz="1200" kern="1200" dirty="0" smtClean="0">
                <a:solidFill>
                  <a:schemeClr val="tx1"/>
                </a:solidFill>
                <a:effectLst/>
                <a:latin typeface="+mn-lt"/>
                <a:ea typeface="+mn-ea"/>
                <a:cs typeface="+mn-cs"/>
              </a:rPr>
              <a:t>looking at how to be filled </a:t>
            </a:r>
            <a:r>
              <a:rPr lang="en-ZA" sz="1200" kern="1200" dirty="0" smtClean="0">
                <a:solidFill>
                  <a:schemeClr val="tx1"/>
                </a:solidFill>
                <a:effectLst/>
                <a:latin typeface="+mn-lt"/>
                <a:ea typeface="+mn-ea"/>
                <a:cs typeface="+mn-cs"/>
              </a:rPr>
              <a:t>with the Spirit.</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36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Blind-Fold Activity: </a:t>
            </a:r>
            <a:r>
              <a:rPr lang="en-US" sz="1200" kern="1200" dirty="0" smtClean="0">
                <a:solidFill>
                  <a:schemeClr val="tx1"/>
                </a:solidFill>
                <a:effectLst/>
                <a:latin typeface="+mn-lt"/>
                <a:ea typeface="+mn-ea"/>
                <a:cs typeface="+mn-cs"/>
              </a:rPr>
              <a:t>One person in the group has to recreate a sequence of candy (liquorice allsorts) which they do not see before they are blind-folded. The other 7 members of the group help</a:t>
            </a:r>
            <a:r>
              <a:rPr lang="en-US" sz="1200" kern="1200" baseline="0" dirty="0" smtClean="0">
                <a:solidFill>
                  <a:schemeClr val="tx1"/>
                </a:solidFill>
                <a:effectLst/>
                <a:latin typeface="+mn-lt"/>
                <a:ea typeface="+mn-ea"/>
                <a:cs typeface="+mn-cs"/>
              </a:rPr>
              <a:t> by each using just one of these abilities: </a:t>
            </a:r>
            <a:r>
              <a:rPr lang="en-US" sz="1200" kern="1200" dirty="0" smtClean="0">
                <a:solidFill>
                  <a:schemeClr val="tx1"/>
                </a:solidFill>
                <a:effectLst/>
                <a:latin typeface="+mn-lt"/>
                <a:ea typeface="+mn-ea"/>
                <a:cs typeface="+mn-cs"/>
              </a:rPr>
              <a:t> Question, Answer,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Encourage,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Touch, Correct, Comfort or Strategize. They are not allowed to touch the candy or the person’s hands. </a:t>
            </a:r>
            <a:r>
              <a:rPr lang="en-US" sz="1200" kern="1200" smtClean="0">
                <a:solidFill>
                  <a:schemeClr val="tx1"/>
                </a:solidFill>
                <a:effectLst/>
                <a:latin typeface="+mn-lt"/>
                <a:ea typeface="+mn-ea"/>
                <a:cs typeface="+mn-cs"/>
              </a:rPr>
              <a:t>Allow time for the groups to plan how they will individually and corporately guide the blind folded person to complete the task using their unique</a:t>
            </a:r>
            <a:r>
              <a:rPr lang="en-US" sz="1200" kern="1200" baseline="0" smtClean="0">
                <a:solidFill>
                  <a:schemeClr val="tx1"/>
                </a:solidFill>
                <a:effectLst/>
                <a:latin typeface="+mn-lt"/>
                <a:ea typeface="+mn-ea"/>
                <a:cs typeface="+mn-cs"/>
              </a:rPr>
              <a:t> abilities and then give them </a:t>
            </a:r>
            <a:r>
              <a:rPr lang="en-US" sz="1200" kern="1200" smtClean="0">
                <a:solidFill>
                  <a:schemeClr val="tx1"/>
                </a:solidFill>
                <a:effectLst/>
                <a:latin typeface="+mn-lt"/>
                <a:ea typeface="+mn-ea"/>
                <a:cs typeface="+mn-cs"/>
              </a:rPr>
              <a:t>time to do the activity.</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331EBA-C629-BE48-8B4F-AA072D8AF978}" type="slidenum">
              <a:rPr lang="en-US" smtClean="0"/>
              <a:t>4</a:t>
            </a:fld>
            <a:endParaRPr lang="en-US"/>
          </a:p>
        </p:txBody>
      </p:sp>
    </p:spTree>
    <p:extLst>
      <p:ext uri="{BB962C8B-B14F-4D97-AF65-F5344CB8AC3E}">
        <p14:creationId xmlns:p14="http://schemas.microsoft.com/office/powerpoint/2010/main" val="3737064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Here</a:t>
            </a:r>
            <a:r>
              <a:rPr lang="en-US" sz="1200" b="0" i="0" kern="1200" baseline="0" dirty="0" smtClean="0">
                <a:solidFill>
                  <a:schemeClr val="tx1"/>
                </a:solidFill>
                <a:latin typeface="+mn-lt"/>
                <a:ea typeface="+mn-ea"/>
                <a:cs typeface="+mn-cs"/>
              </a:rPr>
              <a:t> is the sequence of liquorice they have to create.</a:t>
            </a:r>
            <a:endParaRPr lang="en-US" sz="12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331EBA-C629-BE48-8B4F-AA072D8AF978}" type="slidenum">
              <a:rPr lang="en-US" smtClean="0"/>
              <a:t>5</a:t>
            </a:fld>
            <a:endParaRPr lang="en-US"/>
          </a:p>
        </p:txBody>
      </p:sp>
    </p:spTree>
    <p:extLst>
      <p:ext uri="{BB962C8B-B14F-4D97-AF65-F5344CB8AC3E}">
        <p14:creationId xmlns:p14="http://schemas.microsoft.com/office/powerpoint/2010/main" val="3737064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Allow time for the activity and then debrief with this question:</a:t>
            </a:r>
            <a:r>
              <a:rPr lang="en-US" sz="1200" b="0" kern="1200" baseline="0" dirty="0" smtClean="0">
                <a:solidFill>
                  <a:schemeClr val="tx1"/>
                </a:solidFill>
                <a:effectLst/>
                <a:latin typeface="+mn-lt"/>
                <a:ea typeface="+mn-ea"/>
                <a:cs typeface="+mn-cs"/>
              </a:rPr>
              <a:t> </a:t>
            </a:r>
            <a:r>
              <a:rPr lang="en-US" sz="1200" b="0" i="1" kern="1200" dirty="0" smtClean="0">
                <a:solidFill>
                  <a:schemeClr val="tx1"/>
                </a:solidFill>
                <a:latin typeface="+mn-lt"/>
                <a:ea typeface="+mn-ea"/>
                <a:cs typeface="+mn-cs"/>
              </a:rPr>
              <a:t>What did you learn from the game about using your gifts and working together?</a:t>
            </a:r>
          </a:p>
        </p:txBody>
      </p:sp>
      <p:sp>
        <p:nvSpPr>
          <p:cNvPr id="4" name="Slide Number Placeholder 3"/>
          <p:cNvSpPr>
            <a:spLocks noGrp="1"/>
          </p:cNvSpPr>
          <p:nvPr>
            <p:ph type="sldNum" sz="quarter" idx="10"/>
          </p:nvPr>
        </p:nvSpPr>
        <p:spPr/>
        <p:txBody>
          <a:bodyPr/>
          <a:lstStyle/>
          <a:p>
            <a:fld id="{B0331EBA-C629-BE48-8B4F-AA072D8AF978}" type="slidenum">
              <a:rPr lang="en-US" smtClean="0"/>
              <a:t>6</a:t>
            </a:fld>
            <a:endParaRPr lang="en-US"/>
          </a:p>
        </p:txBody>
      </p:sp>
    </p:spTree>
    <p:extLst>
      <p:ext uri="{BB962C8B-B14F-4D97-AF65-F5344CB8AC3E}">
        <p14:creationId xmlns:p14="http://schemas.microsoft.com/office/powerpoint/2010/main" val="3737064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Sharing: </a:t>
            </a:r>
            <a:r>
              <a:rPr lang="en-US" sz="1200" kern="1200" dirty="0" smtClean="0">
                <a:solidFill>
                  <a:schemeClr val="tx1"/>
                </a:solidFill>
                <a:effectLst/>
                <a:latin typeface="+mn-lt"/>
                <a:ea typeface="+mn-ea"/>
                <a:cs typeface="+mn-cs"/>
              </a:rPr>
              <a:t>Turn to the person next to you and </a:t>
            </a:r>
            <a:r>
              <a:rPr lang="en-US" sz="1200" b="0" kern="1200" dirty="0" smtClean="0">
                <a:solidFill>
                  <a:schemeClr val="tx1"/>
                </a:solidFill>
                <a:effectLst/>
                <a:latin typeface="+mn-lt"/>
                <a:ea typeface="+mn-ea"/>
                <a:cs typeface="+mn-cs"/>
              </a:rPr>
              <a:t>ask them: “What is a spiritual</a:t>
            </a:r>
            <a:r>
              <a:rPr lang="en-US" sz="1200" b="0" kern="1200" baseline="0" dirty="0" smtClean="0">
                <a:solidFill>
                  <a:schemeClr val="tx1"/>
                </a:solidFill>
                <a:effectLst/>
                <a:latin typeface="+mn-lt"/>
                <a:ea typeface="+mn-ea"/>
                <a:cs typeface="+mn-cs"/>
              </a:rPr>
              <a:t> gift?</a:t>
            </a:r>
            <a:endParaRPr lang="en-US" sz="1200" b="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329511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indent="0">
              <a:spcBef>
                <a:spcPts val="0"/>
              </a:spcBef>
              <a:buNone/>
              <a:defRPr/>
            </a:pPr>
            <a:r>
              <a:rPr lang="en-GB" b="0" dirty="0" smtClean="0">
                <a:latin typeface="Arial" charset="0"/>
              </a:rPr>
              <a:t>Before we get really practical </a:t>
            </a:r>
            <a:r>
              <a:rPr lang="en-GB" dirty="0" smtClean="0">
                <a:latin typeface="Arial" charset="0"/>
              </a:rPr>
              <a:t>let’s answer some questions about spiritual gifts. </a:t>
            </a:r>
          </a:p>
          <a:p>
            <a:pPr marL="0" indent="0">
              <a:spcBef>
                <a:spcPts val="0"/>
              </a:spcBef>
              <a:buNone/>
              <a:defRPr/>
            </a:pPr>
            <a:r>
              <a:rPr lang="en-GB" b="1" dirty="0" smtClean="0">
                <a:latin typeface="Arial" charset="0"/>
              </a:rPr>
              <a:t>What are spiritual gifts</a:t>
            </a:r>
            <a:r>
              <a:rPr lang="en-GB" b="1" baseline="0" dirty="0" smtClean="0">
                <a:latin typeface="Arial" charset="0"/>
              </a:rPr>
              <a:t>?</a:t>
            </a:r>
            <a:r>
              <a:rPr lang="en-GB" baseline="0" dirty="0" smtClean="0">
                <a:latin typeface="Arial" charset="0"/>
              </a:rPr>
              <a:t> </a:t>
            </a:r>
            <a:r>
              <a:rPr lang="en-GB" dirty="0" smtClean="0">
                <a:solidFill>
                  <a:schemeClr val="bg1"/>
                </a:solidFill>
                <a:effectLst>
                  <a:glow rad="101600">
                    <a:schemeClr val="tx1"/>
                  </a:glow>
                </a:effectLst>
                <a:latin typeface="Flair BoldItalic"/>
                <a:cs typeface="Flair BoldItalic"/>
              </a:rPr>
              <a:t>Spiritual gifts are supernatural abilities from the Holy Spirit </a:t>
            </a:r>
            <a:r>
              <a:rPr lang="en-GB" b="1" dirty="0" smtClean="0">
                <a:solidFill>
                  <a:schemeClr val="bg1"/>
                </a:solidFill>
                <a:effectLst>
                  <a:glow rad="101600">
                    <a:schemeClr val="tx1"/>
                  </a:glow>
                </a:effectLst>
                <a:latin typeface="Flair BoldItalic"/>
                <a:cs typeface="Flair BoldItalic"/>
              </a:rPr>
              <a:t>for every Christian </a:t>
            </a:r>
            <a:r>
              <a:rPr lang="en-GB" dirty="0" smtClean="0">
                <a:solidFill>
                  <a:schemeClr val="bg1"/>
                </a:solidFill>
                <a:effectLst>
                  <a:glow rad="101600">
                    <a:schemeClr val="tx1"/>
                  </a:glow>
                </a:effectLst>
                <a:latin typeface="Flair BoldItalic"/>
                <a:cs typeface="Flair BoldItalic"/>
              </a:rPr>
              <a:t>to reach the lost and grow believers.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329511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ZA" b="1" dirty="0" smtClean="0">
                <a:latin typeface="Times New Roman" charset="0"/>
              </a:rPr>
              <a:t>Who Gives</a:t>
            </a:r>
            <a:r>
              <a:rPr lang="en-ZA" b="1" baseline="0" dirty="0" smtClean="0">
                <a:latin typeface="Times New Roman" charset="0"/>
              </a:rPr>
              <a:t> The Gifts? </a:t>
            </a:r>
            <a:r>
              <a:rPr lang="en-GB" sz="1600" dirty="0" smtClean="0">
                <a:solidFill>
                  <a:schemeClr val="bg1"/>
                </a:solidFill>
                <a:effectLst>
                  <a:glow rad="101600">
                    <a:schemeClr val="tx1"/>
                  </a:glow>
                </a:effectLst>
                <a:latin typeface="Flair BoldItalic"/>
                <a:cs typeface="Flair BoldItalic"/>
              </a:rPr>
              <a:t>The Holy Spirit. “</a:t>
            </a:r>
            <a:r>
              <a:rPr lang="en-GB" sz="1200" dirty="0" smtClean="0">
                <a:solidFill>
                  <a:schemeClr val="bg1"/>
                </a:solidFill>
                <a:effectLst>
                  <a:glow rad="101600">
                    <a:schemeClr val="tx1"/>
                  </a:glow>
                </a:effectLst>
                <a:latin typeface="Flair BoldItalic"/>
                <a:cs typeface="Flair BoldItalic"/>
              </a:rPr>
              <a:t>There are different spiritual gifts, but the same Spirit gives them...There is only one Spirit who does all these things by giving what God wants to give to each person.’ (1 Corinthians 12:4,11)</a:t>
            </a:r>
          </a:p>
          <a:p>
            <a:pPr marL="0" marR="0" indent="0" algn="l" defTabSz="457200" rtl="0" eaLnBrk="1" fontAlgn="auto" latinLnBrk="0" hangingPunct="1">
              <a:lnSpc>
                <a:spcPct val="100000"/>
              </a:lnSpc>
              <a:spcBef>
                <a:spcPts val="0"/>
              </a:spcBef>
              <a:spcAft>
                <a:spcPts val="0"/>
              </a:spcAft>
              <a:buClrTx/>
              <a:buSzTx/>
              <a:buFontTx/>
              <a:buNone/>
              <a:tabLst/>
              <a:defRPr/>
            </a:pPr>
            <a:endParaRPr lang="en-ZA" dirty="0" smtClean="0">
              <a:latin typeface="Times New Roman" charset="0"/>
            </a:endParaRPr>
          </a:p>
        </p:txBody>
      </p:sp>
    </p:spTree>
    <p:extLst>
      <p:ext uri="{BB962C8B-B14F-4D97-AF65-F5344CB8AC3E}">
        <p14:creationId xmlns:p14="http://schemas.microsoft.com/office/powerpoint/2010/main" val="3329511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17/08/03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93068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17/08/03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4147455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17/08/03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769081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17/08/03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17/08/03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17/08/03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17/08/03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17/08/03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17/08/03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17/08/03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17/08/03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17/08/03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791872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17/08/03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17/08/03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17/08/03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4CD9AF-E096-DF41-AD66-9514F0DD165C}" type="datetimeFigureOut">
              <a:rPr lang="en-US" smtClean="0"/>
              <a:t>17/08/03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295364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4CD9AF-E096-DF41-AD66-9514F0DD165C}" type="datetimeFigureOut">
              <a:rPr lang="en-US" smtClean="0"/>
              <a:t>17/08/03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985663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4CD9AF-E096-DF41-AD66-9514F0DD165C}" type="datetimeFigureOut">
              <a:rPr lang="en-US" smtClean="0"/>
              <a:t>17/08/03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977888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4CD9AF-E096-DF41-AD66-9514F0DD165C}" type="datetimeFigureOut">
              <a:rPr lang="en-US" smtClean="0"/>
              <a:t>17/08/03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637153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CD9AF-E096-DF41-AD66-9514F0DD165C}" type="datetimeFigureOut">
              <a:rPr lang="en-US" smtClean="0"/>
              <a:t>17/08/03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1018604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17/08/03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5357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17/08/03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7199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CD9AF-E096-DF41-AD66-9514F0DD165C}" type="datetimeFigureOut">
              <a:rPr lang="en-US" smtClean="0"/>
              <a:t>17/08/03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841EE-E259-BA4F-BAAA-2D6456E299C7}" type="slidenum">
              <a:rPr lang="en-US" smtClean="0"/>
              <a:t>‹#›</a:t>
            </a:fld>
            <a:endParaRPr lang="en-US"/>
          </a:p>
        </p:txBody>
      </p:sp>
    </p:spTree>
    <p:extLst>
      <p:ext uri="{BB962C8B-B14F-4D97-AF65-F5344CB8AC3E}">
        <p14:creationId xmlns:p14="http://schemas.microsoft.com/office/powerpoint/2010/main" val="240264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solidFill>
                  <a:prstClr val="black">
                    <a:tint val="75000"/>
                  </a:prstClr>
                </a:solidFill>
                <a:latin typeface="Calibri"/>
              </a:rPr>
              <a:pPr/>
              <a:t>17/08/03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7.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8.xml"/><Relationship Id="rId3"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3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3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3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3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3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3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3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120467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25309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4670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57366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79168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46710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11645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87080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56860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16819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58774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_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3959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97957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89579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01414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46342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49057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61044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17947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87627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63147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35459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22342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0172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22431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67170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63182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98999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93725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_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69928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51037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48419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101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96730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5514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7067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9457</TotalTime>
  <Words>1649</Words>
  <Application>Microsoft Macintosh PowerPoint</Application>
  <PresentationFormat>On-screen Show (4:3)</PresentationFormat>
  <Paragraphs>68</Paragraphs>
  <Slides>36</Slides>
  <Notes>36</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544</cp:revision>
  <dcterms:created xsi:type="dcterms:W3CDTF">2014-06-20T13:14:19Z</dcterms:created>
  <dcterms:modified xsi:type="dcterms:W3CDTF">2017-08-03T14:20:30Z</dcterms:modified>
</cp:coreProperties>
</file>