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4" r:id="rId2"/>
  </p:sldMasterIdLst>
  <p:notesMasterIdLst>
    <p:notesMasterId r:id="rId17"/>
  </p:notesMasterIdLst>
  <p:sldIdLst>
    <p:sldId id="669" r:id="rId3"/>
    <p:sldId id="726" r:id="rId4"/>
    <p:sldId id="739" r:id="rId5"/>
    <p:sldId id="740" r:id="rId6"/>
    <p:sldId id="741" r:id="rId7"/>
    <p:sldId id="742" r:id="rId8"/>
    <p:sldId id="743" r:id="rId9"/>
    <p:sldId id="744" r:id="rId10"/>
    <p:sldId id="745" r:id="rId11"/>
    <p:sldId id="746" r:id="rId12"/>
    <p:sldId id="747" r:id="rId13"/>
    <p:sldId id="748" r:id="rId14"/>
    <p:sldId id="749" r:id="rId15"/>
    <p:sldId id="750"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9703"/>
    <a:srgbClr val="20DF33"/>
    <a:srgbClr val="1DA319"/>
    <a:srgbClr val="1EAC16"/>
    <a:srgbClr val="1EB31D"/>
    <a:srgbClr val="2B880F"/>
    <a:srgbClr val="1FCC32"/>
    <a:srgbClr val="1FC62B"/>
    <a:srgbClr val="21FFF6"/>
    <a:srgbClr val="804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550" autoAdjust="0"/>
  </p:normalViewPr>
  <p:slideViewPr>
    <p:cSldViewPr snapToGrid="0" snapToObjects="1">
      <p:cViewPr varScale="1">
        <p:scale>
          <a:sx n="57" d="100"/>
          <a:sy n="57" d="100"/>
        </p:scale>
        <p:origin x="-456" y="-96"/>
      </p:cViewPr>
      <p:guideLst>
        <p:guide orient="horz" pos="2147"/>
        <p:guide pos="2896"/>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0D0A0-EEF8-054E-9AF0-04177F688829}" type="datetimeFigureOut">
              <a:rPr lang="en-US" smtClean="0"/>
              <a:t>17/08/03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76B6BF-B88A-A84A-B4EA-7A1DC6EF6D27}" type="slidenum">
              <a:rPr lang="en-US" smtClean="0"/>
              <a:t>‹#›</a:t>
            </a:fld>
            <a:endParaRPr lang="en-US"/>
          </a:p>
        </p:txBody>
      </p:sp>
    </p:spTree>
    <p:extLst>
      <p:ext uri="{BB962C8B-B14F-4D97-AF65-F5344CB8AC3E}">
        <p14:creationId xmlns:p14="http://schemas.microsoft.com/office/powerpoint/2010/main" val="32551261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week</a:t>
            </a:r>
            <a:r>
              <a:rPr lang="en-US" baseline="0" dirty="0" smtClean="0"/>
              <a:t> 4 of </a:t>
            </a:r>
            <a:r>
              <a:rPr lang="en-US" dirty="0" smtClean="0"/>
              <a:t>The</a:t>
            </a:r>
            <a:r>
              <a:rPr lang="en-US" baseline="0" dirty="0" smtClean="0"/>
              <a:t> Spirit Series at His Youth.</a:t>
            </a:r>
            <a:endParaRPr lang="en-US" dirty="0"/>
          </a:p>
        </p:txBody>
      </p:sp>
      <p:sp>
        <p:nvSpPr>
          <p:cNvPr id="4" name="Slide Number Placeholder 3"/>
          <p:cNvSpPr>
            <a:spLocks noGrp="1"/>
          </p:cNvSpPr>
          <p:nvPr>
            <p:ph type="sldNum" sz="quarter" idx="10"/>
          </p:nvPr>
        </p:nvSpPr>
        <p:spPr/>
        <p:txBody>
          <a:bodyPr/>
          <a:lstStyle/>
          <a:p>
            <a:pPr>
              <a:defRPr/>
            </a:pPr>
            <a:fld id="{F40575AF-98D3-244F-945F-49480EC45DAC}" type="slidenum">
              <a:rPr lang="en-ZA" smtClean="0"/>
              <a:pPr>
                <a:defRPr/>
              </a:pPr>
              <a:t>1</a:t>
            </a:fld>
            <a:endParaRPr lang="en-ZA"/>
          </a:p>
        </p:txBody>
      </p:sp>
    </p:spTree>
    <p:extLst>
      <p:ext uri="{BB962C8B-B14F-4D97-AF65-F5344CB8AC3E}">
        <p14:creationId xmlns:p14="http://schemas.microsoft.com/office/powerpoint/2010/main" val="1190932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latin typeface="+mn-lt"/>
                <a:ea typeface="+mn-ea"/>
                <a:cs typeface="+mn-cs"/>
              </a:rPr>
              <a:t>He wants to empower all His servants.</a:t>
            </a:r>
            <a:r>
              <a:rPr lang="en-US" sz="1200" kern="1200" baseline="0" dirty="0" smtClean="0">
                <a:solidFill>
                  <a:schemeClr val="tx1"/>
                </a:solidFill>
                <a:latin typeface="+mn-lt"/>
                <a:ea typeface="+mn-ea"/>
                <a:cs typeface="+mn-cs"/>
              </a:rPr>
              <a:t> </a:t>
            </a:r>
            <a:r>
              <a:rPr lang="en-US" i="1" dirty="0" smtClean="0"/>
              <a:t>But you will receive power when the Holy Spirit comes on you; and you will be my witnesses in Jerusalem, and in all Judea and Samaria, and to the ends of the earth.</a:t>
            </a:r>
            <a:r>
              <a:rPr lang="en-US" i="0" baseline="0" dirty="0" smtClean="0"/>
              <a:t> (Acts 1:8)</a:t>
            </a:r>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latin typeface="+mn-lt"/>
                <a:ea typeface="+mn-ea"/>
                <a:cs typeface="+mn-cs"/>
              </a:rPr>
              <a:t>He will testify of Christ.</a:t>
            </a:r>
            <a:r>
              <a:rPr lang="en-US" sz="1200" kern="1200" baseline="0" dirty="0" smtClean="0">
                <a:solidFill>
                  <a:schemeClr val="tx1"/>
                </a:solidFill>
                <a:latin typeface="+mn-lt"/>
                <a:ea typeface="+mn-ea"/>
                <a:cs typeface="+mn-cs"/>
              </a:rPr>
              <a:t> </a:t>
            </a:r>
            <a:r>
              <a:rPr lang="en-US" i="1" dirty="0" smtClean="0"/>
              <a:t>When the Helper comes, whom I will send to you from the Father, that is the Spirit of truth who proceeds from the Father, He will testify about Me. </a:t>
            </a:r>
            <a:r>
              <a:rPr lang="en-US" dirty="0" smtClean="0"/>
              <a:t>(John 15:26)</a:t>
            </a:r>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latin typeface="+mn-lt"/>
                <a:ea typeface="+mn-ea"/>
                <a:cs typeface="+mn-cs"/>
              </a:rPr>
              <a:t>You will be able to speak mysteries to God.</a:t>
            </a:r>
            <a:r>
              <a:rPr lang="en-US" sz="1200" kern="1200" baseline="0" dirty="0" smtClean="0">
                <a:solidFill>
                  <a:schemeClr val="tx1"/>
                </a:solidFill>
                <a:latin typeface="+mn-lt"/>
                <a:ea typeface="+mn-ea"/>
                <a:cs typeface="+mn-cs"/>
              </a:rPr>
              <a:t> </a:t>
            </a:r>
            <a:r>
              <a:rPr lang="en-US" i="1" dirty="0" smtClean="0"/>
              <a:t>For anyone who speaks in a tongue does not speak to people but to God. Indeed, no one understands them; they utter mysteries by the Spirit.</a:t>
            </a:r>
            <a:r>
              <a:rPr lang="en-US" i="0" baseline="0" dirty="0" smtClean="0"/>
              <a:t> (</a:t>
            </a:r>
            <a:r>
              <a:rPr lang="en-US" dirty="0" smtClean="0"/>
              <a:t>1 Corinthians 14:2)</a:t>
            </a:r>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latin typeface="+mn-lt"/>
                <a:ea typeface="+mn-ea"/>
                <a:cs typeface="+mn-cs"/>
              </a:rPr>
              <a:t>God is not a respecter of persons - It is His pleasure that all His children be filled!</a:t>
            </a:r>
          </a:p>
        </p:txBody>
      </p:sp>
    </p:spTree>
    <p:extLst>
      <p:ext uri="{BB962C8B-B14F-4D97-AF65-F5344CB8AC3E}">
        <p14:creationId xmlns:p14="http://schemas.microsoft.com/office/powerpoint/2010/main" val="3329511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Prayer.</a:t>
            </a:r>
            <a:r>
              <a:rPr lang="en-US" baseline="0" dirty="0" smtClean="0"/>
              <a:t> </a:t>
            </a:r>
            <a:r>
              <a:rPr lang="en-US" sz="1200" kern="1200" baseline="0" dirty="0" smtClean="0">
                <a:solidFill>
                  <a:schemeClr val="tx1"/>
                </a:solidFill>
                <a:latin typeface="+mn-lt"/>
                <a:ea typeface="+mn-ea"/>
                <a:cs typeface="+mn-cs"/>
              </a:rPr>
              <a:t>Come </a:t>
            </a:r>
            <a:r>
              <a:rPr lang="en-US" sz="1200" kern="1200" baseline="0" dirty="0" smtClean="0">
                <a:solidFill>
                  <a:schemeClr val="tx1"/>
                </a:solidFill>
                <a:latin typeface="+mn-lt"/>
                <a:ea typeface="+mn-ea"/>
                <a:cs typeface="+mn-cs"/>
              </a:rPr>
              <a:t>forward and we will pray that Jesus will </a:t>
            </a:r>
            <a:r>
              <a:rPr lang="en-US" sz="1200" kern="1200" baseline="0" dirty="0" smtClean="0">
                <a:solidFill>
                  <a:schemeClr val="tx1"/>
                </a:solidFill>
                <a:latin typeface="+mn-lt"/>
                <a:ea typeface="+mn-ea"/>
                <a:cs typeface="+mn-cs"/>
              </a:rPr>
              <a:t>fill you </a:t>
            </a:r>
            <a:r>
              <a:rPr lang="en-US" sz="1200" kern="1200" baseline="0" dirty="0" smtClean="0">
                <a:solidFill>
                  <a:schemeClr val="tx1"/>
                </a:solidFill>
                <a:latin typeface="+mn-lt"/>
                <a:ea typeface="+mn-ea"/>
                <a:cs typeface="+mn-cs"/>
              </a:rPr>
              <a:t>with the Holy Spirit</a:t>
            </a:r>
            <a:r>
              <a:rPr lang="en-US" sz="1200" kern="1200" baseline="0" dirty="0" smtClean="0">
                <a:solidFill>
                  <a:schemeClr val="tx1"/>
                </a:solidFill>
                <a:latin typeface="+mn-lt"/>
                <a:ea typeface="+mn-ea"/>
                <a:cs typeface="+mn-cs"/>
              </a:rPr>
              <a:t>.</a:t>
            </a:r>
            <a:r>
              <a:rPr lang="en-US" sz="1200" kern="1200" dirty="0" smtClean="0">
                <a:solidFill>
                  <a:schemeClr val="tx1"/>
                </a:solidFill>
                <a:latin typeface="+mn-lt"/>
                <a:ea typeface="+mn-ea"/>
                <a:cs typeface="+mn-cs"/>
              </a:rPr>
              <a:t> As we stand let’s lift </a:t>
            </a:r>
            <a:r>
              <a:rPr lang="en-US" sz="1200" kern="1200" baseline="0" dirty="0" smtClean="0">
                <a:solidFill>
                  <a:schemeClr val="tx1"/>
                </a:solidFill>
                <a:latin typeface="+mn-lt"/>
                <a:ea typeface="+mn-ea"/>
                <a:cs typeface="+mn-cs"/>
              </a:rPr>
              <a:t>our hands and receive the filling of the Holy spirit. </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0331EBA-C629-BE48-8B4F-AA072D8AF978}" type="slidenum">
              <a:rPr lang="en-US" smtClean="0"/>
              <a:t>14</a:t>
            </a:fld>
            <a:endParaRPr lang="en-US"/>
          </a:p>
        </p:txBody>
      </p:sp>
    </p:spTree>
    <p:extLst>
      <p:ext uri="{BB962C8B-B14F-4D97-AF65-F5344CB8AC3E}">
        <p14:creationId xmlns:p14="http://schemas.microsoft.com/office/powerpoint/2010/main" val="1776145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this session </a:t>
            </a:r>
            <a:r>
              <a:rPr lang="en-US" baseline="0" dirty="0" smtClean="0"/>
              <a:t>we are going to look at the filling of the Spirit.</a:t>
            </a:r>
            <a:endParaRPr lang="en-Z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BB761E8-B556-2442-B9DB-91D007047673}" type="slidenum">
              <a:rPr lang="en-US" smtClean="0"/>
              <a:t>2</a:t>
            </a:fld>
            <a:endParaRPr lang="en-US"/>
          </a:p>
        </p:txBody>
      </p:sp>
    </p:spTree>
    <p:extLst>
      <p:ext uri="{BB962C8B-B14F-4D97-AF65-F5344CB8AC3E}">
        <p14:creationId xmlns:p14="http://schemas.microsoft.com/office/powerpoint/2010/main" val="164247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gn="l">
              <a:lnSpc>
                <a:spcPct val="90000"/>
              </a:lnSpc>
            </a:pPr>
            <a:r>
              <a:rPr lang="en-GB" sz="1200" dirty="0" smtClean="0">
                <a:solidFill>
                  <a:schemeClr val="bg1"/>
                </a:solidFill>
                <a:effectLst>
                  <a:glow rad="177800">
                    <a:schemeClr val="tx1"/>
                  </a:glow>
                </a:effectLst>
                <a:latin typeface="Flair BoldItalic"/>
                <a:cs typeface="Flair BoldItalic"/>
              </a:rPr>
              <a:t>Jesus</a:t>
            </a:r>
            <a:r>
              <a:rPr lang="en-GB" sz="1200" baseline="0" dirty="0" smtClean="0">
                <a:solidFill>
                  <a:schemeClr val="bg1"/>
                </a:solidFill>
                <a:effectLst>
                  <a:glow rad="177800">
                    <a:schemeClr val="tx1"/>
                  </a:glow>
                </a:effectLst>
                <a:latin typeface="Flair BoldItalic"/>
                <a:cs typeface="Flair BoldItalic"/>
              </a:rPr>
              <a:t> said, Repent and be Baptised and be filled for Service. God’s love for us is the basis of our relationship with the Holy Spirit. When I love someone, I follow that love up with action - as we read in Joel 2:28: </a:t>
            </a:r>
            <a:r>
              <a:rPr lang="en-GB" sz="1200" i="1" dirty="0" smtClean="0">
                <a:solidFill>
                  <a:schemeClr val="bg1"/>
                </a:solidFill>
                <a:effectLst>
                  <a:glow rad="177800">
                    <a:schemeClr val="tx1"/>
                  </a:glow>
                </a:effectLst>
                <a:latin typeface="Flair BoldItalic"/>
                <a:cs typeface="Flair BoldItalic"/>
              </a:rPr>
              <a:t>And afterward, I will pour out my Spirit on ALL people. Your sons and daughters will prophesy, your old men will dream dreams, your young men will see visions. </a:t>
            </a:r>
            <a:r>
              <a:rPr lang="en-GB" sz="1200" dirty="0" smtClean="0">
                <a:solidFill>
                  <a:schemeClr val="bg1"/>
                </a:solidFill>
                <a:effectLst>
                  <a:glow rad="177800">
                    <a:schemeClr val="tx1"/>
                  </a:glow>
                </a:effectLst>
                <a:latin typeface="Flair BoldItalic"/>
                <a:cs typeface="Flair BoldItalic"/>
              </a:rPr>
              <a:t>(Joel 2:28). God is a God of promise. Peter said: This is that which was promised by the father. We all want to look sharp on the outside - have a six-pack - ladies want a good looking guys. Sometimes there is a promise that is made but it is not kept. We try and equate the promises of</a:t>
            </a:r>
            <a:r>
              <a:rPr lang="en-GB" sz="1200" baseline="0" dirty="0" smtClean="0">
                <a:solidFill>
                  <a:schemeClr val="bg1"/>
                </a:solidFill>
                <a:effectLst>
                  <a:glow rad="177800">
                    <a:schemeClr val="tx1"/>
                  </a:glow>
                </a:effectLst>
                <a:latin typeface="Flair BoldItalic"/>
                <a:cs typeface="Flair BoldItalic"/>
              </a:rPr>
              <a:t> God with the promises of our loved ones which are not always kept. But God is different.</a:t>
            </a:r>
            <a:endParaRPr lang="en-GB" sz="1200" dirty="0" smtClean="0">
              <a:solidFill>
                <a:schemeClr val="bg1"/>
              </a:solidFill>
              <a:effectLst>
                <a:glow rad="177800">
                  <a:schemeClr val="tx1"/>
                </a:glow>
              </a:effectLst>
              <a:latin typeface="Flair BoldItalic"/>
              <a:cs typeface="Flair BoldItalic"/>
            </a:endParaRPr>
          </a:p>
        </p:txBody>
      </p:sp>
    </p:spTree>
    <p:extLst>
      <p:ext uri="{BB962C8B-B14F-4D97-AF65-F5344CB8AC3E}">
        <p14:creationId xmlns:p14="http://schemas.microsoft.com/office/powerpoint/2010/main" val="33295114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latin typeface="+mn-lt"/>
                <a:ea typeface="+mn-ea"/>
                <a:cs typeface="+mn-cs"/>
              </a:rPr>
              <a:t>It's God desire</a:t>
            </a:r>
            <a:r>
              <a:rPr lang="en-US" sz="1200" kern="1200" baseline="0" dirty="0" smtClean="0">
                <a:solidFill>
                  <a:schemeClr val="tx1"/>
                </a:solidFill>
                <a:latin typeface="+mn-lt"/>
                <a:ea typeface="+mn-ea"/>
                <a:cs typeface="+mn-cs"/>
              </a:rPr>
              <a:t>. How do we reconcile this with people who break their promise. But God is different! Sometimes we trust our parents will be together for ever and they let us down. We end up hiding what we are feeling inside. Min Shaw sang:  “No one knows what a simile can conceal. Only God knows what a young heart can conceal.” God’s desire is to bless his children - to give us good gifts. God promises to never leave us or forsake us! Numbers 23:19 - God is not as a man that he should live. Our earthly fathers withhold gifts when we do wrong. God is not like that! We qualify for God’s gifts because of what Jesus did on the cross. All I have to do is A.S.K. </a:t>
            </a:r>
            <a:endParaRPr lang="en-US" sz="1200" kern="1200" dirty="0" smtClean="0">
              <a:solidFill>
                <a:schemeClr val="tx1"/>
              </a:solidFill>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90000"/>
              </a:lnSpc>
            </a:pPr>
            <a:r>
              <a:rPr lang="en-US" sz="1200" kern="1200" dirty="0" smtClean="0">
                <a:solidFill>
                  <a:schemeClr val="tx1"/>
                </a:solidFill>
                <a:latin typeface="+mn-lt"/>
                <a:ea typeface="+mn-ea"/>
                <a:cs typeface="+mn-cs"/>
              </a:rPr>
              <a:t>It's the promise of the Father. </a:t>
            </a:r>
            <a:r>
              <a:rPr lang="en-GB" sz="1200" i="1" dirty="0" smtClean="0">
                <a:solidFill>
                  <a:schemeClr val="bg1"/>
                </a:solidFill>
                <a:effectLst>
                  <a:glow rad="177800">
                    <a:schemeClr val="tx1"/>
                  </a:glow>
                </a:effectLst>
                <a:latin typeface="Flair BoldItalic"/>
                <a:cs typeface="Flair BoldItalic"/>
              </a:rPr>
              <a:t>No good thing will he withhold from them that walk uprightly. </a:t>
            </a:r>
            <a:r>
              <a:rPr lang="en-GB" sz="1200" dirty="0" smtClean="0">
                <a:solidFill>
                  <a:schemeClr val="bg1"/>
                </a:solidFill>
                <a:effectLst>
                  <a:glow rad="177800">
                    <a:schemeClr val="tx1"/>
                  </a:glow>
                </a:effectLst>
                <a:latin typeface="Flair BoldItalic"/>
                <a:cs typeface="Flair BoldItalic"/>
              </a:rPr>
              <a:t>(Psalm 84:11). God wants us to do</a:t>
            </a:r>
            <a:r>
              <a:rPr lang="en-GB" sz="1200" baseline="0" dirty="0" smtClean="0">
                <a:solidFill>
                  <a:schemeClr val="bg1"/>
                </a:solidFill>
                <a:effectLst>
                  <a:glow rad="177800">
                    <a:schemeClr val="tx1"/>
                  </a:glow>
                </a:effectLst>
                <a:latin typeface="Flair BoldItalic"/>
                <a:cs typeface="Flair BoldItalic"/>
              </a:rPr>
              <a:t> his business. He wants us to evangelise. One of his desires us to baptise us in the holy spirit with the evidence of speaking in tongues so that we can be witnesses. Acts 1:8. God is a good father. He keeps us from falling by baptising us in the Holy Spirit. In Luke 11 we read that earthly fathers are limited and subject to failures and yet if their children ask them for bread they will not give them a stone. So how much more will God give the Holy Spirit to those who ask for Him? Those of us who don’t have a good father experience think that God is unfaithful. </a:t>
            </a:r>
            <a:endParaRPr lang="en-GB" sz="1200" dirty="0">
              <a:solidFill>
                <a:schemeClr val="bg1"/>
              </a:solidFill>
              <a:effectLst>
                <a:glow rad="177800">
                  <a:schemeClr val="tx1"/>
                </a:glow>
              </a:effectLst>
              <a:latin typeface="Flair BoldItalic"/>
              <a:cs typeface="Flair BoldItalic"/>
            </a:endParaRPr>
          </a:p>
        </p:txBody>
      </p:sp>
    </p:spTree>
    <p:extLst>
      <p:ext uri="{BB962C8B-B14F-4D97-AF65-F5344CB8AC3E}">
        <p14:creationId xmlns:p14="http://schemas.microsoft.com/office/powerpoint/2010/main" val="3329511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latin typeface="+mn-lt"/>
                <a:ea typeface="+mn-ea"/>
                <a:cs typeface="+mn-cs"/>
              </a:rPr>
              <a:t>Jesus is the </a:t>
            </a:r>
            <a:r>
              <a:rPr lang="en-US" sz="1200" kern="1200" dirty="0" err="1" smtClean="0">
                <a:solidFill>
                  <a:schemeClr val="tx1"/>
                </a:solidFill>
                <a:latin typeface="+mn-lt"/>
                <a:ea typeface="+mn-ea"/>
                <a:cs typeface="+mn-cs"/>
              </a:rPr>
              <a:t>Baptiser</a:t>
            </a:r>
            <a:r>
              <a:rPr lang="en-US" sz="1200" kern="1200" dirty="0" smtClean="0">
                <a:solidFill>
                  <a:schemeClr val="tx1"/>
                </a:solidFill>
                <a:latin typeface="+mn-lt"/>
                <a:ea typeface="+mn-ea"/>
                <a:cs typeface="+mn-cs"/>
              </a:rPr>
              <a:t>.</a:t>
            </a:r>
            <a:r>
              <a:rPr lang="en-US" sz="1200" kern="1200" baseline="0" dirty="0" smtClean="0">
                <a:solidFill>
                  <a:schemeClr val="tx1"/>
                </a:solidFill>
                <a:latin typeface="+mn-lt"/>
                <a:ea typeface="+mn-ea"/>
                <a:cs typeface="+mn-cs"/>
              </a:rPr>
              <a:t> </a:t>
            </a:r>
            <a:r>
              <a:rPr lang="en-US" sz="1200" i="1" kern="1200" baseline="0" dirty="0" smtClean="0">
                <a:solidFill>
                  <a:schemeClr val="tx1"/>
                </a:solidFill>
                <a:latin typeface="+mn-lt"/>
                <a:ea typeface="+mn-ea"/>
                <a:cs typeface="+mn-cs"/>
              </a:rPr>
              <a:t>John answered them all, “I baptize you with water. But one who is more powerful than I will come, the straps of whose sandals I am not worthy to untie. He will baptize you with the Holy Spirit and fire. </a:t>
            </a:r>
            <a:r>
              <a:rPr lang="en-US" sz="1200" kern="1200" baseline="0" dirty="0" smtClean="0">
                <a:solidFill>
                  <a:schemeClr val="tx1"/>
                </a:solidFill>
                <a:latin typeface="+mn-lt"/>
                <a:ea typeface="+mn-ea"/>
                <a:cs typeface="+mn-cs"/>
              </a:rPr>
              <a:t>(Luke 3:16). It is God’s pleasure to </a:t>
            </a:r>
            <a:r>
              <a:rPr lang="en-US" sz="1200" kern="1200" baseline="0" dirty="0" err="1" smtClean="0">
                <a:solidFill>
                  <a:schemeClr val="tx1"/>
                </a:solidFill>
                <a:latin typeface="+mn-lt"/>
                <a:ea typeface="+mn-ea"/>
                <a:cs typeface="+mn-cs"/>
              </a:rPr>
              <a:t>baptise</a:t>
            </a:r>
            <a:r>
              <a:rPr lang="en-US" sz="1200" kern="1200" baseline="0" dirty="0" smtClean="0">
                <a:solidFill>
                  <a:schemeClr val="tx1"/>
                </a:solidFill>
                <a:latin typeface="+mn-lt"/>
                <a:ea typeface="+mn-ea"/>
                <a:cs typeface="+mn-cs"/>
              </a:rPr>
              <a:t> us in the Holy Spirit. We don’t have to wait in an upper room anymore. It was like that in the book of Acts in the beginning but now all we need to do is ask God for the filling! Just surrender your heart to Jesus and he will empower you!</a:t>
            </a:r>
          </a:p>
        </p:txBody>
      </p:sp>
    </p:spTree>
    <p:extLst>
      <p:ext uri="{BB962C8B-B14F-4D97-AF65-F5344CB8AC3E}">
        <p14:creationId xmlns:p14="http://schemas.microsoft.com/office/powerpoint/2010/main" val="3329511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lnSpc>
                <a:spcPct val="90000"/>
              </a:lnSpc>
            </a:pPr>
            <a:r>
              <a:rPr lang="en-US" sz="1200" kern="1200" dirty="0" smtClean="0">
                <a:solidFill>
                  <a:schemeClr val="tx1"/>
                </a:solidFill>
                <a:latin typeface="+mn-lt"/>
                <a:ea typeface="+mn-ea"/>
                <a:cs typeface="+mn-cs"/>
              </a:rPr>
              <a:t>The Holy Spirit is a down payment</a:t>
            </a:r>
            <a:r>
              <a:rPr lang="en-US" sz="1200" i="1" kern="1200" dirty="0" smtClean="0">
                <a:solidFill>
                  <a:schemeClr val="tx1"/>
                </a:solidFill>
                <a:latin typeface="+mn-lt"/>
                <a:ea typeface="+mn-ea"/>
                <a:cs typeface="+mn-cs"/>
              </a:rPr>
              <a:t>.</a:t>
            </a:r>
            <a:r>
              <a:rPr lang="en-US" sz="1200" i="1" kern="1200" baseline="0" dirty="0" smtClean="0">
                <a:solidFill>
                  <a:schemeClr val="tx1"/>
                </a:solidFill>
                <a:latin typeface="+mn-lt"/>
                <a:ea typeface="+mn-ea"/>
                <a:cs typeface="+mn-cs"/>
              </a:rPr>
              <a:t> </a:t>
            </a:r>
            <a:r>
              <a:rPr lang="en-GB" sz="1200" i="1" dirty="0" smtClean="0">
                <a:solidFill>
                  <a:schemeClr val="bg1"/>
                </a:solidFill>
                <a:effectLst>
                  <a:glow rad="177800">
                    <a:schemeClr val="tx1"/>
                  </a:glow>
                </a:effectLst>
                <a:latin typeface="Flair BoldItalic"/>
                <a:cs typeface="Flair BoldItalic"/>
              </a:rPr>
              <a:t>He has also sealed us and given us the Spirit as a down payment in our hearts.</a:t>
            </a:r>
            <a:r>
              <a:rPr lang="en-GB" sz="1200" dirty="0" smtClean="0">
                <a:solidFill>
                  <a:schemeClr val="bg1"/>
                </a:solidFill>
                <a:effectLst>
                  <a:glow rad="177800">
                    <a:schemeClr val="tx1"/>
                  </a:glow>
                </a:effectLst>
                <a:latin typeface="Flair BoldItalic"/>
                <a:cs typeface="Flair BoldItalic"/>
              </a:rPr>
              <a:t> (2 Corinthians 1:22)</a:t>
            </a:r>
          </a:p>
        </p:txBody>
      </p:sp>
    </p:spTree>
    <p:extLst>
      <p:ext uri="{BB962C8B-B14F-4D97-AF65-F5344CB8AC3E}">
        <p14:creationId xmlns:p14="http://schemas.microsoft.com/office/powerpoint/2010/main" val="3329511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latin typeface="+mn-lt"/>
                <a:ea typeface="+mn-ea"/>
                <a:cs typeface="+mn-cs"/>
              </a:rPr>
              <a:t>God wants to anoint the believer for acts of service </a:t>
            </a:r>
          </a:p>
        </p:txBody>
      </p:sp>
    </p:spTree>
    <p:extLst>
      <p:ext uri="{BB962C8B-B14F-4D97-AF65-F5344CB8AC3E}">
        <p14:creationId xmlns:p14="http://schemas.microsoft.com/office/powerpoint/2010/main" val="3329511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050"/>
          <p:cNvSpPr>
            <a:spLocks noGrp="1" noRot="1" noChangeAspect="1" noChangeArrowheads="1" noTextEdit="1"/>
          </p:cNvSpPr>
          <p:nvPr>
            <p:ph type="sldImg"/>
          </p:nvPr>
        </p:nvSpPr>
        <p:spPr>
          <a:xfrm>
            <a:off x="1150938" y="692150"/>
            <a:ext cx="4556125" cy="3416300"/>
          </a:xfrm>
          <a:ln/>
        </p:spPr>
      </p:sp>
      <p:sp>
        <p:nvSpPr>
          <p:cNvPr id="31746" name="Rectangle 2051"/>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sz="1200" kern="1200" dirty="0" smtClean="0">
                <a:solidFill>
                  <a:schemeClr val="tx1"/>
                </a:solidFill>
                <a:latin typeface="+mn-lt"/>
                <a:ea typeface="+mn-ea"/>
                <a:cs typeface="+mn-cs"/>
              </a:rPr>
              <a:t>He will lead and guide you into all truth.</a:t>
            </a:r>
            <a:r>
              <a:rPr lang="en-US" sz="1200" kern="1200" baseline="0" dirty="0" smtClean="0">
                <a:solidFill>
                  <a:schemeClr val="tx1"/>
                </a:solidFill>
                <a:latin typeface="+mn-lt"/>
                <a:ea typeface="+mn-ea"/>
                <a:cs typeface="+mn-cs"/>
              </a:rPr>
              <a:t> </a:t>
            </a:r>
            <a:r>
              <a:rPr lang="en-US" i="1" dirty="0" smtClean="0"/>
              <a:t>But when he, the Spirit of truth, comes, he will guide you into all the truth. He will not speak on his own; he will speak only what he hears, and he will tell you what is yet to come.</a:t>
            </a:r>
            <a:r>
              <a:rPr lang="en-US" i="1" baseline="0" dirty="0" smtClean="0"/>
              <a:t> </a:t>
            </a:r>
            <a:r>
              <a:rPr lang="en-US" i="0" baseline="0" dirty="0" smtClean="0"/>
              <a:t>(</a:t>
            </a:r>
            <a:r>
              <a:rPr lang="en-US" i="0" dirty="0" smtClean="0"/>
              <a:t>John 16:13)</a:t>
            </a:r>
            <a:endParaRPr lang="en-US" sz="1200" i="0" kern="1200" dirty="0" smtClean="0">
              <a:solidFill>
                <a:schemeClr val="tx1"/>
              </a:solidFill>
              <a:latin typeface="+mn-lt"/>
              <a:ea typeface="+mn-ea"/>
              <a:cs typeface="+mn-cs"/>
            </a:endParaRPr>
          </a:p>
        </p:txBody>
      </p:sp>
    </p:spTree>
    <p:extLst>
      <p:ext uri="{BB962C8B-B14F-4D97-AF65-F5344CB8AC3E}">
        <p14:creationId xmlns:p14="http://schemas.microsoft.com/office/powerpoint/2010/main" val="33295114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93068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41474555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769081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43780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29181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76367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4268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81738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40674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93873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916178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791872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029896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94743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060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4CD9AF-E096-DF41-AD66-9514F0DD165C}" type="datetimeFigureOut">
              <a:rPr lang="en-US" smtClean="0"/>
              <a:t>17/08/03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295364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4CD9AF-E096-DF41-AD66-9514F0DD165C}"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985663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4CD9AF-E096-DF41-AD66-9514F0DD165C}" type="datetimeFigureOut">
              <a:rPr lang="en-US" smtClean="0"/>
              <a:t>17/08/03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977888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CD9AF-E096-DF41-AD66-9514F0DD165C}" type="datetimeFigureOut">
              <a:rPr lang="en-US" smtClean="0"/>
              <a:t>17/08/03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3637153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CD9AF-E096-DF41-AD66-9514F0DD165C}" type="datetimeFigureOut">
              <a:rPr lang="en-US" smtClean="0"/>
              <a:t>17/08/03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1018604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25357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4CD9AF-E096-DF41-AD66-9514F0DD165C}" type="datetimeFigureOut">
              <a:rPr lang="en-US" smtClean="0"/>
              <a:t>17/08/03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3841EE-E259-BA4F-BAAA-2D6456E299C7}" type="slidenum">
              <a:rPr lang="en-US" smtClean="0"/>
              <a:t>‹#›</a:t>
            </a:fld>
            <a:endParaRPr lang="en-US"/>
          </a:p>
        </p:txBody>
      </p:sp>
    </p:spTree>
    <p:extLst>
      <p:ext uri="{BB962C8B-B14F-4D97-AF65-F5344CB8AC3E}">
        <p14:creationId xmlns:p14="http://schemas.microsoft.com/office/powerpoint/2010/main" val="87199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4CD9AF-E096-DF41-AD66-9514F0DD165C}" type="datetimeFigureOut">
              <a:rPr lang="en-US" smtClean="0"/>
              <a:t>17/08/03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3841EE-E259-BA4F-BAAA-2D6456E299C7}" type="slidenum">
              <a:rPr lang="en-US" smtClean="0"/>
              <a:t>‹#›</a:t>
            </a:fld>
            <a:endParaRPr lang="en-US"/>
          </a:p>
        </p:txBody>
      </p:sp>
    </p:spTree>
    <p:extLst>
      <p:ext uri="{BB962C8B-B14F-4D97-AF65-F5344CB8AC3E}">
        <p14:creationId xmlns:p14="http://schemas.microsoft.com/office/powerpoint/2010/main" val="24026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C17A63-4EA9-4543-8FBB-65EA968A8C3B}" type="datetimeFigureOut">
              <a:rPr lang="en-US" smtClean="0">
                <a:solidFill>
                  <a:prstClr val="black">
                    <a:tint val="75000"/>
                  </a:prstClr>
                </a:solidFill>
                <a:latin typeface="Calibri"/>
              </a:rPr>
              <a:pPr/>
              <a:t>17/08/03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B65D68-5C8F-2840-97E5-5B704BB7A85A}"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7059095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1204671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43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82555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1171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4529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87688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49565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7727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0509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52085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2126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79368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257942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7264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9522</TotalTime>
  <Words>929</Words>
  <Application>Microsoft Macintosh PowerPoint</Application>
  <PresentationFormat>On-screen Show (4:3)</PresentationFormat>
  <Paragraphs>17</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kind of events?</dc:title>
  <dc:creator>Mark Tittley</dc:creator>
  <cp:lastModifiedBy>Mark Tittley</cp:lastModifiedBy>
  <cp:revision>555</cp:revision>
  <dcterms:created xsi:type="dcterms:W3CDTF">2014-06-20T13:14:19Z</dcterms:created>
  <dcterms:modified xsi:type="dcterms:W3CDTF">2017-08-03T14:25:14Z</dcterms:modified>
</cp:coreProperties>
</file>