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Lst>
  <p:notesMasterIdLst>
    <p:notesMasterId r:id="rId36"/>
  </p:notesMasterIdLst>
  <p:sldIdLst>
    <p:sldId id="1262" r:id="rId3"/>
    <p:sldId id="1359" r:id="rId4"/>
    <p:sldId id="703" r:id="rId5"/>
    <p:sldId id="1332" r:id="rId6"/>
    <p:sldId id="602" r:id="rId7"/>
    <p:sldId id="1309" r:id="rId8"/>
    <p:sldId id="627" r:id="rId9"/>
    <p:sldId id="599" r:id="rId10"/>
    <p:sldId id="1293" r:id="rId11"/>
    <p:sldId id="600" r:id="rId12"/>
    <p:sldId id="1295" r:id="rId13"/>
    <p:sldId id="1323" r:id="rId14"/>
    <p:sldId id="603" r:id="rId15"/>
    <p:sldId id="1299" r:id="rId16"/>
    <p:sldId id="1292" r:id="rId17"/>
    <p:sldId id="1279" r:id="rId18"/>
    <p:sldId id="1362" r:id="rId19"/>
    <p:sldId id="705" r:id="rId20"/>
    <p:sldId id="699" r:id="rId21"/>
    <p:sldId id="706" r:id="rId22"/>
    <p:sldId id="708" r:id="rId23"/>
    <p:sldId id="707" r:id="rId24"/>
    <p:sldId id="1361" r:id="rId25"/>
    <p:sldId id="712" r:id="rId26"/>
    <p:sldId id="709" r:id="rId27"/>
    <p:sldId id="711" r:id="rId28"/>
    <p:sldId id="713" r:id="rId29"/>
    <p:sldId id="704" r:id="rId30"/>
    <p:sldId id="1363" r:id="rId31"/>
    <p:sldId id="1365" r:id="rId32"/>
    <p:sldId id="258" r:id="rId33"/>
    <p:sldId id="1310" r:id="rId34"/>
    <p:sldId id="136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0004"/>
    <a:srgbClr val="0172BD"/>
    <a:srgbClr val="22B6DA"/>
    <a:srgbClr val="FFFFFF"/>
    <a:srgbClr val="22A7D0"/>
    <a:srgbClr val="B4B5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16" autoAdjust="0"/>
    <p:restoredTop sz="89217"/>
  </p:normalViewPr>
  <p:slideViewPr>
    <p:cSldViewPr snapToGrid="0" snapToObjects="1">
      <p:cViewPr varScale="1">
        <p:scale>
          <a:sx n="91" d="100"/>
          <a:sy n="91" d="100"/>
        </p:scale>
        <p:origin x="352" y="184"/>
      </p:cViewPr>
      <p:guideLst>
        <p:guide orient="horz" pos="142"/>
        <p:guide pos="3840"/>
      </p:guideLst>
    </p:cSldViewPr>
  </p:slideViewPr>
  <p:notesTextViewPr>
    <p:cViewPr>
      <p:scale>
        <a:sx n="100" d="100"/>
        <a:sy n="100" d="100"/>
      </p:scale>
      <p:origin x="0" y="0"/>
    </p:cViewPr>
  </p:notesTextViewPr>
  <p:sorterViewPr>
    <p:cViewPr>
      <p:scale>
        <a:sx n="66" d="100"/>
        <a:sy n="66" d="100"/>
      </p:scale>
      <p:origin x="0" y="2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C9CBF0-1AC1-E646-A936-3FF0631E341F}" type="datetimeFigureOut">
              <a:rPr lang="en-US" smtClean="0"/>
              <a:t>1/19/22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331EBA-C629-BE48-8B4F-AA072D8AF978}" type="slidenum">
              <a:rPr lang="en-US" smtClean="0"/>
              <a:t>‹#›</a:t>
            </a:fld>
            <a:endParaRPr lang="en-US"/>
          </a:p>
        </p:txBody>
      </p:sp>
    </p:spTree>
    <p:extLst>
      <p:ext uri="{BB962C8B-B14F-4D97-AF65-F5344CB8AC3E}">
        <p14:creationId xmlns:p14="http://schemas.microsoft.com/office/powerpoint/2010/main" val="10211601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10 Secrets to Managing Your Time</a:t>
            </a:r>
          </a:p>
          <a:p>
            <a:r>
              <a:rPr lang="en-US" dirty="0"/>
              <a:t>By Mark Tittley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session we are going to explore </a:t>
            </a:r>
            <a:r>
              <a:rPr lang="en-US" sz="1200" b="1" kern="1200" dirty="0">
                <a:solidFill>
                  <a:schemeClr val="tx1"/>
                </a:solidFill>
                <a:effectLst/>
                <a:latin typeface="+mn-lt"/>
                <a:ea typeface="+mn-ea"/>
                <a:cs typeface="+mn-cs"/>
              </a:rPr>
              <a:t>10 Secrets to Managing Your Time.</a:t>
            </a:r>
            <a:r>
              <a:rPr lang="en-US" sz="1200" kern="1200" dirty="0">
                <a:solidFill>
                  <a:schemeClr val="tx1"/>
                </a:solidFill>
                <a:effectLst/>
                <a:latin typeface="+mn-lt"/>
                <a:ea typeface="+mn-ea"/>
                <a:cs typeface="+mn-cs"/>
              </a:rPr>
              <a:t> Over the past 3 decades I have often found myself asked to help people to get better at time management and along the way I have discovered 10 secrets to managing your time. We can’t change how many hours and minutes we have in our day, but we can manage how we use the time we are given!</a:t>
            </a:r>
            <a:endParaRPr lang="en-Z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1</a:t>
            </a:fld>
            <a:endParaRPr lang="en-US"/>
          </a:p>
        </p:txBody>
      </p:sp>
    </p:spTree>
    <p:extLst>
      <p:ext uri="{BB962C8B-B14F-4D97-AF65-F5344CB8AC3E}">
        <p14:creationId xmlns:p14="http://schemas.microsoft.com/office/powerpoint/2010/main" val="4024764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Step #3: Create Your Goals</a:t>
            </a:r>
            <a:r>
              <a:rPr lang="en-ZA" sz="1200" b="0" kern="1200" dirty="0">
                <a:solidFill>
                  <a:schemeClr val="tx1"/>
                </a:solidFill>
                <a:effectLst/>
                <a:latin typeface="+mn-lt"/>
                <a:ea typeface="+mn-ea"/>
                <a:cs typeface="+mn-cs"/>
              </a:rPr>
              <a:t>. Goals are a key to helping you achieve your mission.</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331EBA-C629-BE48-8B4F-AA072D8AF978}" type="slidenum">
              <a:rPr lang="en-US" smtClean="0"/>
              <a:t>10</a:t>
            </a:fld>
            <a:endParaRPr lang="en-US"/>
          </a:p>
        </p:txBody>
      </p:sp>
    </p:spTree>
    <p:extLst>
      <p:ext uri="{BB962C8B-B14F-4D97-AF65-F5344CB8AC3E}">
        <p14:creationId xmlns:p14="http://schemas.microsoft.com/office/powerpoint/2010/main" val="107718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Now that you have defined the roles you play in life you need to create goals for each role. You could use the SMART goal approach where you ensure that your goals are Specific, Measurable, Attainable, Realistic and Timely. You can create goals by asking yourself: “What is the most important thing I could do this week to have the greatest positive impact on this role.” While many goals may come to mind, you should limit yourself to just a few important goals for each role. </a:t>
            </a:r>
          </a:p>
        </p:txBody>
      </p:sp>
      <p:sp>
        <p:nvSpPr>
          <p:cNvPr id="4" name="Slide Number Placeholder 3"/>
          <p:cNvSpPr>
            <a:spLocks noGrp="1"/>
          </p:cNvSpPr>
          <p:nvPr>
            <p:ph type="sldNum" sz="quarter" idx="10"/>
          </p:nvPr>
        </p:nvSpPr>
        <p:spPr/>
        <p:txBody>
          <a:bodyPr/>
          <a:lstStyle/>
          <a:p>
            <a:fld id="{B0331EBA-C629-BE48-8B4F-AA072D8AF978}" type="slidenum">
              <a:rPr lang="en-US" smtClean="0"/>
              <a:t>11</a:t>
            </a:fld>
            <a:endParaRPr lang="en-US"/>
          </a:p>
        </p:txBody>
      </p:sp>
    </p:spTree>
    <p:extLst>
      <p:ext uri="{BB962C8B-B14F-4D97-AF65-F5344CB8AC3E}">
        <p14:creationId xmlns:p14="http://schemas.microsoft.com/office/powerpoint/2010/main" val="991663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Here is an example of my Roles and Goals: (1) DISCIPLE: Devote daily. Practise presence. (2) HUSBAND: Love sacrificially, Listen carefully. (3) FATHER: Engage daily, Help quickly. (4) PASTOR: Encourage people, Equip people. (5) COACH: Develop skills, Promote class. (6) AUTHOR: Share book, Manage list.</a:t>
            </a:r>
          </a:p>
        </p:txBody>
      </p:sp>
      <p:sp>
        <p:nvSpPr>
          <p:cNvPr id="4" name="Slide Number Placeholder 3"/>
          <p:cNvSpPr>
            <a:spLocks noGrp="1"/>
          </p:cNvSpPr>
          <p:nvPr>
            <p:ph type="sldNum" sz="quarter" idx="10"/>
          </p:nvPr>
        </p:nvSpPr>
        <p:spPr/>
        <p:txBody>
          <a:bodyPr/>
          <a:lstStyle/>
          <a:p>
            <a:fld id="{B0331EBA-C629-BE48-8B4F-AA072D8AF978}" type="slidenum">
              <a:rPr lang="en-US" smtClean="0"/>
              <a:t>12</a:t>
            </a:fld>
            <a:endParaRPr lang="en-US"/>
          </a:p>
        </p:txBody>
      </p:sp>
    </p:spTree>
    <p:extLst>
      <p:ext uri="{BB962C8B-B14F-4D97-AF65-F5344CB8AC3E}">
        <p14:creationId xmlns:p14="http://schemas.microsoft.com/office/powerpoint/2010/main" val="1576108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Step #4: Plan Your Week</a:t>
            </a:r>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The fourth step to balancing your life is to plan your week. So far to help you balance your life, you have defined your mission, identified your roles and created goals for each role. The next step is to actually live your mission during your week. </a:t>
            </a:r>
          </a:p>
        </p:txBody>
      </p:sp>
      <p:sp>
        <p:nvSpPr>
          <p:cNvPr id="4" name="Slide Number Placeholder 3"/>
          <p:cNvSpPr>
            <a:spLocks noGrp="1"/>
          </p:cNvSpPr>
          <p:nvPr>
            <p:ph type="sldNum" sz="quarter" idx="10"/>
          </p:nvPr>
        </p:nvSpPr>
        <p:spPr/>
        <p:txBody>
          <a:bodyPr/>
          <a:lstStyle/>
          <a:p>
            <a:fld id="{B0331EBA-C629-BE48-8B4F-AA072D8AF978}" type="slidenum">
              <a:rPr lang="en-US" smtClean="0"/>
              <a:t>13</a:t>
            </a:fld>
            <a:endParaRPr lang="en-US"/>
          </a:p>
        </p:txBody>
      </p:sp>
    </p:spTree>
    <p:extLst>
      <p:ext uri="{BB962C8B-B14F-4D97-AF65-F5344CB8AC3E}">
        <p14:creationId xmlns:p14="http://schemas.microsoft.com/office/powerpoint/2010/main" val="2706255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The Weekly Planner:</a:t>
            </a:r>
            <a:r>
              <a:rPr lang="en-ZA" sz="1200" kern="1200" dirty="0">
                <a:solidFill>
                  <a:schemeClr val="tx1"/>
                </a:solidFill>
                <a:effectLst/>
                <a:latin typeface="+mn-lt"/>
                <a:ea typeface="+mn-ea"/>
                <a:cs typeface="+mn-cs"/>
              </a:rPr>
              <a:t> Stephen Covey in </a:t>
            </a:r>
            <a:r>
              <a:rPr lang="en-ZA" sz="1200" i="1" kern="1200" dirty="0">
                <a:solidFill>
                  <a:schemeClr val="tx1"/>
                </a:solidFill>
                <a:effectLst/>
                <a:latin typeface="+mn-lt"/>
                <a:ea typeface="+mn-ea"/>
                <a:cs typeface="+mn-cs"/>
              </a:rPr>
              <a:t>First Things First </a:t>
            </a:r>
            <a:r>
              <a:rPr lang="en-ZA" sz="1200" kern="1200" dirty="0">
                <a:solidFill>
                  <a:schemeClr val="tx1"/>
                </a:solidFill>
                <a:effectLst/>
                <a:latin typeface="+mn-lt"/>
                <a:ea typeface="+mn-ea"/>
                <a:cs typeface="+mn-cs"/>
              </a:rPr>
              <a:t>explored the idea of a weekly planner.</a:t>
            </a:r>
            <a:r>
              <a:rPr lang="en-ZA" sz="1200" b="1" kern="1200" dirty="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14</a:t>
            </a:fld>
            <a:endParaRPr lang="en-US"/>
          </a:p>
        </p:txBody>
      </p:sp>
    </p:spTree>
    <p:extLst>
      <p:ext uri="{BB962C8B-B14F-4D97-AF65-F5344CB8AC3E}">
        <p14:creationId xmlns:p14="http://schemas.microsoft.com/office/powerpoint/2010/main" val="4130215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Here</a:t>
            </a:r>
            <a:r>
              <a:rPr lang="en-ZA" sz="1200" kern="1200" baseline="0" dirty="0">
                <a:solidFill>
                  <a:schemeClr val="tx1"/>
                </a:solidFill>
                <a:effectLst/>
                <a:latin typeface="+mn-lt"/>
                <a:ea typeface="+mn-ea"/>
                <a:cs typeface="+mn-cs"/>
              </a:rPr>
              <a:t> is an example of a completed weekly planner  - this is a lockdown version and is orientated around my rallying cry for this season which is to add value to people!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4193C2-5522-E249-A44F-C623B20A76E1}" type="slidenum">
              <a:rPr lang="en-US" smtClean="0"/>
              <a:t>15</a:t>
            </a:fld>
            <a:endParaRPr lang="en-US"/>
          </a:p>
        </p:txBody>
      </p:sp>
    </p:spTree>
    <p:extLst>
      <p:ext uri="{BB962C8B-B14F-4D97-AF65-F5344CB8AC3E}">
        <p14:creationId xmlns:p14="http://schemas.microsoft.com/office/powerpoint/2010/main" val="172443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Review: </a:t>
            </a:r>
            <a:r>
              <a:rPr lang="en-ZA" sz="1200" kern="1200" dirty="0">
                <a:solidFill>
                  <a:schemeClr val="tx1"/>
                </a:solidFill>
                <a:effectLst/>
                <a:latin typeface="+mn-lt"/>
                <a:ea typeface="+mn-ea"/>
                <a:cs typeface="+mn-cs"/>
              </a:rPr>
              <a:t>We have explored four steps to Balance Your Life: (1) Define your Mission; (2) Identify your Roles; (3) Create your Goals and (4) Plan your Week.</a:t>
            </a:r>
          </a:p>
        </p:txBody>
      </p:sp>
      <p:sp>
        <p:nvSpPr>
          <p:cNvPr id="4" name="Slide Number Placeholder 3"/>
          <p:cNvSpPr>
            <a:spLocks noGrp="1"/>
          </p:cNvSpPr>
          <p:nvPr>
            <p:ph type="sldNum" sz="quarter" idx="10"/>
          </p:nvPr>
        </p:nvSpPr>
        <p:spPr/>
        <p:txBody>
          <a:bodyPr/>
          <a:lstStyle/>
          <a:p>
            <a:fld id="{B0331EBA-C629-BE48-8B4F-AA072D8AF978}" type="slidenum">
              <a:rPr lang="en-US" smtClean="0"/>
              <a:t>16</a:t>
            </a:fld>
            <a:endParaRPr lang="en-US"/>
          </a:p>
        </p:txBody>
      </p:sp>
    </p:spTree>
    <p:extLst>
      <p:ext uri="{BB962C8B-B14F-4D97-AF65-F5344CB8AC3E}">
        <p14:creationId xmlns:p14="http://schemas.microsoft.com/office/powerpoint/2010/main" val="3742308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That was the first secret to managing your time – here comes number 2…</a:t>
            </a:r>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17</a:t>
            </a:fld>
            <a:endParaRPr lang="en-US"/>
          </a:p>
        </p:txBody>
      </p:sp>
    </p:spTree>
    <p:extLst>
      <p:ext uri="{BB962C8B-B14F-4D97-AF65-F5344CB8AC3E}">
        <p14:creationId xmlns:p14="http://schemas.microsoft.com/office/powerpoint/2010/main" val="1121433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2. Get Organised: </a:t>
            </a:r>
            <a:r>
              <a:rPr lang="en-ZA" sz="1200" kern="1200" dirty="0">
                <a:solidFill>
                  <a:schemeClr val="tx1"/>
                </a:solidFill>
                <a:effectLst/>
                <a:latin typeface="+mn-lt"/>
                <a:ea typeface="+mn-ea"/>
                <a:cs typeface="+mn-cs"/>
              </a:rPr>
              <a:t>Develop a filing system and keep your working or living spaces tidy. </a:t>
            </a:r>
          </a:p>
        </p:txBody>
      </p:sp>
      <p:sp>
        <p:nvSpPr>
          <p:cNvPr id="4" name="Slide Number Placeholder 3"/>
          <p:cNvSpPr>
            <a:spLocks noGrp="1"/>
          </p:cNvSpPr>
          <p:nvPr>
            <p:ph type="sldNum" sz="quarter" idx="10"/>
          </p:nvPr>
        </p:nvSpPr>
        <p:spPr/>
        <p:txBody>
          <a:bodyPr/>
          <a:lstStyle/>
          <a:p>
            <a:fld id="{B0331EBA-C629-BE48-8B4F-AA072D8AF978}" type="slidenum">
              <a:rPr lang="en-US" smtClean="0"/>
              <a:t>18</a:t>
            </a:fld>
            <a:endParaRPr lang="en-US"/>
          </a:p>
        </p:txBody>
      </p:sp>
    </p:spTree>
    <p:extLst>
      <p:ext uri="{BB962C8B-B14F-4D97-AF65-F5344CB8AC3E}">
        <p14:creationId xmlns:p14="http://schemas.microsoft.com/office/powerpoint/2010/main" val="1320309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Here are some best practices for filing: </a:t>
            </a:r>
            <a:r>
              <a:rPr lang="en-ZA" sz="1200" b="1" kern="1200" dirty="0">
                <a:solidFill>
                  <a:schemeClr val="tx1"/>
                </a:solidFill>
                <a:effectLst/>
                <a:latin typeface="+mn-lt"/>
                <a:ea typeface="+mn-ea"/>
                <a:cs typeface="+mn-cs"/>
              </a:rPr>
              <a:t>(1) Create Your System:</a:t>
            </a:r>
            <a:r>
              <a:rPr lang="en-ZA" sz="1200" kern="1200" dirty="0">
                <a:solidFill>
                  <a:schemeClr val="tx1"/>
                </a:solidFill>
                <a:effectLst/>
                <a:latin typeface="+mn-lt"/>
                <a:ea typeface="+mn-ea"/>
                <a:cs typeface="+mn-cs"/>
              </a:rPr>
              <a:t> It should work for you and allow you to retrieve a document in the quickest amount of time possible. </a:t>
            </a:r>
            <a:r>
              <a:rPr lang="en-ZA" sz="1200" b="1" kern="1200" dirty="0">
                <a:solidFill>
                  <a:schemeClr val="tx1"/>
                </a:solidFill>
                <a:effectLst/>
                <a:latin typeface="+mn-lt"/>
                <a:ea typeface="+mn-ea"/>
                <a:cs typeface="+mn-cs"/>
              </a:rPr>
              <a:t>(2) Identify Your Categories:</a:t>
            </a:r>
            <a:r>
              <a:rPr lang="en-ZA" sz="1200" kern="1200" dirty="0">
                <a:solidFill>
                  <a:schemeClr val="tx1"/>
                </a:solidFill>
                <a:effectLst/>
                <a:latin typeface="+mn-lt"/>
                <a:ea typeface="+mn-ea"/>
                <a:cs typeface="+mn-cs"/>
              </a:rPr>
              <a:t> List the categories you could file items under and create a folder or hanging file for each item. </a:t>
            </a:r>
            <a:r>
              <a:rPr lang="en-ZA" sz="1200" b="1" kern="1200" dirty="0">
                <a:solidFill>
                  <a:schemeClr val="tx1"/>
                </a:solidFill>
                <a:effectLst/>
                <a:latin typeface="+mn-lt"/>
                <a:ea typeface="+mn-ea"/>
                <a:cs typeface="+mn-cs"/>
              </a:rPr>
              <a:t>(3) Clear Your Backlog:</a:t>
            </a:r>
            <a:r>
              <a:rPr lang="en-ZA" sz="1200" kern="1200" dirty="0">
                <a:solidFill>
                  <a:schemeClr val="tx1"/>
                </a:solidFill>
                <a:effectLst/>
                <a:latin typeface="+mn-lt"/>
                <a:ea typeface="+mn-ea"/>
                <a:cs typeface="+mn-cs"/>
              </a:rPr>
              <a:t> Work though everything on your desk or shelves by picking it up and asking: (a) What is it? (b) Do I need to act on it? (c) Can I file it? </a:t>
            </a:r>
            <a:r>
              <a:rPr lang="en-ZA" sz="1200" b="1" kern="1200" dirty="0">
                <a:solidFill>
                  <a:schemeClr val="tx1"/>
                </a:solidFill>
                <a:effectLst/>
                <a:latin typeface="+mn-lt"/>
                <a:ea typeface="+mn-ea"/>
                <a:cs typeface="+mn-cs"/>
              </a:rPr>
              <a:t>(4) Manage Your Filing:</a:t>
            </a:r>
            <a:r>
              <a:rPr lang="en-ZA" sz="1200" kern="1200" dirty="0">
                <a:solidFill>
                  <a:schemeClr val="tx1"/>
                </a:solidFill>
                <a:effectLst/>
                <a:latin typeface="+mn-lt"/>
                <a:ea typeface="+mn-ea"/>
                <a:cs typeface="+mn-cs"/>
              </a:rPr>
              <a:t> Set aside time regularly to file material so you don’t end up with a huge pile of items to file.</a:t>
            </a:r>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19</a:t>
            </a:fld>
            <a:endParaRPr lang="en-US"/>
          </a:p>
        </p:txBody>
      </p:sp>
    </p:spTree>
    <p:extLst>
      <p:ext uri="{BB962C8B-B14F-4D97-AF65-F5344CB8AC3E}">
        <p14:creationId xmlns:p14="http://schemas.microsoft.com/office/powerpoint/2010/main" val="1320309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a:solidFill>
                  <a:schemeClr val="tx1"/>
                </a:solidFill>
                <a:effectLst/>
                <a:latin typeface="+mn-lt"/>
                <a:ea typeface="+mn-ea"/>
                <a:cs typeface="+mn-cs"/>
              </a:rPr>
              <a:t>During our time together we will explore 5 secrets and then spend time in breakout rooms to reflect on what we are learning. Then we will explore the next 5 secrets and jump into Breakout Rooms once again. So let’s start with Secret #1:</a:t>
            </a:r>
          </a:p>
        </p:txBody>
      </p:sp>
      <p:sp>
        <p:nvSpPr>
          <p:cNvPr id="4" name="Slide Number Placeholder 3"/>
          <p:cNvSpPr>
            <a:spLocks noGrp="1"/>
          </p:cNvSpPr>
          <p:nvPr>
            <p:ph type="sldNum" sz="quarter" idx="5"/>
          </p:nvPr>
        </p:nvSpPr>
        <p:spPr/>
        <p:txBody>
          <a:bodyPr/>
          <a:lstStyle/>
          <a:p>
            <a:fld id="{057A588B-3F7E-0E48-9974-E41C7546B621}" type="slidenum">
              <a:rPr lang="en-GB" smtClean="0"/>
              <a:t>2</a:t>
            </a:fld>
            <a:endParaRPr lang="en-GB"/>
          </a:p>
        </p:txBody>
      </p:sp>
    </p:spTree>
    <p:extLst>
      <p:ext uri="{BB962C8B-B14F-4D97-AF65-F5344CB8AC3E}">
        <p14:creationId xmlns:p14="http://schemas.microsoft.com/office/powerpoint/2010/main" val="2573614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3. Schedule Think Time in Your Week: </a:t>
            </a:r>
            <a:r>
              <a:rPr lang="en-ZA" sz="1200" kern="1200" dirty="0">
                <a:solidFill>
                  <a:schemeClr val="tx1"/>
                </a:solidFill>
                <a:effectLst/>
                <a:latin typeface="+mn-lt"/>
                <a:ea typeface="+mn-ea"/>
                <a:cs typeface="+mn-cs"/>
              </a:rPr>
              <a:t>Create a weekly appointment with yourself in your calendar where you can think about what is going on in your life, plan ahead and get on top of your workload.</a:t>
            </a:r>
          </a:p>
        </p:txBody>
      </p:sp>
      <p:sp>
        <p:nvSpPr>
          <p:cNvPr id="4" name="Slide Number Placeholder 3"/>
          <p:cNvSpPr>
            <a:spLocks noGrp="1"/>
          </p:cNvSpPr>
          <p:nvPr>
            <p:ph type="sldNum" sz="quarter" idx="10"/>
          </p:nvPr>
        </p:nvSpPr>
        <p:spPr/>
        <p:txBody>
          <a:bodyPr/>
          <a:lstStyle/>
          <a:p>
            <a:fld id="{B0331EBA-C629-BE48-8B4F-AA072D8AF978}" type="slidenum">
              <a:rPr lang="en-US" smtClean="0"/>
              <a:t>20</a:t>
            </a:fld>
            <a:endParaRPr lang="en-US"/>
          </a:p>
        </p:txBody>
      </p:sp>
    </p:spTree>
    <p:extLst>
      <p:ext uri="{BB962C8B-B14F-4D97-AF65-F5344CB8AC3E}">
        <p14:creationId xmlns:p14="http://schemas.microsoft.com/office/powerpoint/2010/main" val="1106403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4. Work Two Thirds of the Day: </a:t>
            </a:r>
            <a:r>
              <a:rPr lang="en-ZA" sz="1200" kern="1200" dirty="0">
                <a:solidFill>
                  <a:schemeClr val="tx1"/>
                </a:solidFill>
                <a:effectLst/>
                <a:latin typeface="+mn-lt"/>
                <a:ea typeface="+mn-ea"/>
                <a:cs typeface="+mn-cs"/>
              </a:rPr>
              <a:t>Work morning and afternoon or morning and evening or afternoon and evening but don’t work all three parts of the day. There can be exceptions to this rule but don’t let it become a regular habit or other areas of your life will suffer!</a:t>
            </a:r>
          </a:p>
        </p:txBody>
      </p:sp>
      <p:sp>
        <p:nvSpPr>
          <p:cNvPr id="4" name="Slide Number Placeholder 3"/>
          <p:cNvSpPr>
            <a:spLocks noGrp="1"/>
          </p:cNvSpPr>
          <p:nvPr>
            <p:ph type="sldNum" sz="quarter" idx="10"/>
          </p:nvPr>
        </p:nvSpPr>
        <p:spPr/>
        <p:txBody>
          <a:bodyPr/>
          <a:lstStyle/>
          <a:p>
            <a:fld id="{B0331EBA-C629-BE48-8B4F-AA072D8AF978}" type="slidenum">
              <a:rPr lang="en-US" smtClean="0"/>
              <a:t>21</a:t>
            </a:fld>
            <a:endParaRPr lang="en-US"/>
          </a:p>
        </p:txBody>
      </p:sp>
    </p:spTree>
    <p:extLst>
      <p:ext uri="{BB962C8B-B14F-4D97-AF65-F5344CB8AC3E}">
        <p14:creationId xmlns:p14="http://schemas.microsoft.com/office/powerpoint/2010/main" val="2811636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5. Take Time to Give Time: </a:t>
            </a:r>
            <a:r>
              <a:rPr lang="en-ZA" sz="1200" kern="1200" dirty="0">
                <a:solidFill>
                  <a:schemeClr val="tx1"/>
                </a:solidFill>
                <a:effectLst/>
                <a:latin typeface="+mn-lt"/>
                <a:ea typeface="+mn-ea"/>
                <a:cs typeface="+mn-cs"/>
              </a:rPr>
              <a:t>Don’t accept invitations or requests for your time too quickly. Think about the amount of preparation time you will need to invest if you accept an invitation. Ask the person to give you some time to respond to their request.</a:t>
            </a:r>
          </a:p>
        </p:txBody>
      </p:sp>
      <p:sp>
        <p:nvSpPr>
          <p:cNvPr id="4" name="Slide Number Placeholder 3"/>
          <p:cNvSpPr>
            <a:spLocks noGrp="1"/>
          </p:cNvSpPr>
          <p:nvPr>
            <p:ph type="sldNum" sz="quarter" idx="10"/>
          </p:nvPr>
        </p:nvSpPr>
        <p:spPr/>
        <p:txBody>
          <a:bodyPr/>
          <a:lstStyle/>
          <a:p>
            <a:fld id="{B0331EBA-C629-BE48-8B4F-AA072D8AF978}" type="slidenum">
              <a:rPr lang="en-US" smtClean="0"/>
              <a:t>22</a:t>
            </a:fld>
            <a:endParaRPr lang="en-US"/>
          </a:p>
        </p:txBody>
      </p:sp>
    </p:spTree>
    <p:extLst>
      <p:ext uri="{BB962C8B-B14F-4D97-AF65-F5344CB8AC3E}">
        <p14:creationId xmlns:p14="http://schemas.microsoft.com/office/powerpoint/2010/main" val="153322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Breakout Rooms:</a:t>
            </a:r>
            <a:r>
              <a:rPr lang="en-ZA" sz="1200" kern="1200" dirty="0">
                <a:solidFill>
                  <a:schemeClr val="tx1"/>
                </a:solidFill>
                <a:effectLst/>
                <a:latin typeface="+mn-lt"/>
                <a:ea typeface="+mn-ea"/>
                <a:cs typeface="+mn-cs"/>
              </a:rPr>
              <a:t> We are going to spend 5 minutes in Zoom Breakout Rooms in groups of 3 to reflect on the five secrets to managing your time that we just explored – you will mention one area where you are doing well and one area where you need to improve.</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Which of the five secrets are you doing well in and which do you need to improve?</a:t>
            </a:r>
          </a:p>
          <a:p>
            <a:r>
              <a:rPr lang="en-US" sz="1200" kern="1200" dirty="0">
                <a:solidFill>
                  <a:schemeClr val="tx1"/>
                </a:solidFill>
                <a:effectLst/>
                <a:latin typeface="+mn-lt"/>
                <a:ea typeface="+mn-ea"/>
                <a:cs typeface="+mn-cs"/>
              </a:rPr>
              <a:t>1. </a:t>
            </a:r>
            <a:r>
              <a:rPr lang="en-ZA" sz="1200" kern="1200" dirty="0">
                <a:solidFill>
                  <a:schemeClr val="tx1"/>
                </a:solidFill>
                <a:effectLst/>
                <a:latin typeface="+mn-lt"/>
                <a:ea typeface="+mn-ea"/>
                <a:cs typeface="+mn-cs"/>
              </a:rPr>
              <a:t>Balance Your Whole Life.</a:t>
            </a:r>
          </a:p>
          <a:p>
            <a:r>
              <a:rPr lang="en-ZA" sz="1200" kern="1200" dirty="0">
                <a:solidFill>
                  <a:schemeClr val="tx1"/>
                </a:solidFill>
                <a:effectLst/>
                <a:latin typeface="+mn-lt"/>
                <a:ea typeface="+mn-ea"/>
                <a:cs typeface="+mn-cs"/>
              </a:rPr>
              <a:t>2. Get Organised.</a:t>
            </a:r>
          </a:p>
          <a:p>
            <a:r>
              <a:rPr lang="en-ZA" sz="1200" kern="1200" dirty="0">
                <a:solidFill>
                  <a:schemeClr val="tx1"/>
                </a:solidFill>
                <a:effectLst/>
                <a:latin typeface="+mn-lt"/>
                <a:ea typeface="+mn-ea"/>
                <a:cs typeface="+mn-cs"/>
              </a:rPr>
              <a:t>3. Schedule Think Time in Your Week.</a:t>
            </a:r>
          </a:p>
          <a:p>
            <a:r>
              <a:rPr lang="en-ZA" sz="1200" kern="1200" dirty="0">
                <a:solidFill>
                  <a:schemeClr val="tx1"/>
                </a:solidFill>
                <a:effectLst/>
                <a:latin typeface="+mn-lt"/>
                <a:ea typeface="+mn-ea"/>
                <a:cs typeface="+mn-cs"/>
              </a:rPr>
              <a:t>4. Work Two Thirds of the Day.</a:t>
            </a:r>
          </a:p>
          <a:p>
            <a:r>
              <a:rPr lang="en-ZA" sz="1200" kern="1200" dirty="0">
                <a:solidFill>
                  <a:schemeClr val="tx1"/>
                </a:solidFill>
                <a:effectLst/>
                <a:latin typeface="+mn-lt"/>
                <a:ea typeface="+mn-ea"/>
                <a:cs typeface="+mn-cs"/>
              </a:rPr>
              <a:t>5. Take Time to Give Time.</a:t>
            </a:r>
          </a:p>
        </p:txBody>
      </p:sp>
      <p:sp>
        <p:nvSpPr>
          <p:cNvPr id="4" name="Slide Number Placeholder 3"/>
          <p:cNvSpPr>
            <a:spLocks noGrp="1"/>
          </p:cNvSpPr>
          <p:nvPr>
            <p:ph type="sldNum" sz="quarter" idx="5"/>
          </p:nvPr>
        </p:nvSpPr>
        <p:spPr/>
        <p:txBody>
          <a:bodyPr/>
          <a:lstStyle/>
          <a:p>
            <a:fld id="{057A588B-3F7E-0E48-9974-E41C7546B621}" type="slidenum">
              <a:rPr lang="en-GB" smtClean="0"/>
              <a:t>23</a:t>
            </a:fld>
            <a:endParaRPr lang="en-GB"/>
          </a:p>
        </p:txBody>
      </p:sp>
    </p:spTree>
    <p:extLst>
      <p:ext uri="{BB962C8B-B14F-4D97-AF65-F5344CB8AC3E}">
        <p14:creationId xmlns:p14="http://schemas.microsoft.com/office/powerpoint/2010/main" val="2248049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6. Work with Check Lists: </a:t>
            </a:r>
            <a:r>
              <a:rPr lang="en-ZA" sz="1200" kern="1200" dirty="0">
                <a:solidFill>
                  <a:schemeClr val="tx1"/>
                </a:solidFill>
                <a:effectLst/>
                <a:latin typeface="+mn-lt"/>
                <a:ea typeface="+mn-ea"/>
                <a:cs typeface="+mn-cs"/>
              </a:rPr>
              <a:t>Keep a list of everything you need to get done and cross off tasks when you complete them. We will explore best practices for this area in the next chapter.</a:t>
            </a:r>
          </a:p>
        </p:txBody>
      </p:sp>
      <p:sp>
        <p:nvSpPr>
          <p:cNvPr id="4" name="Slide Number Placeholder 3"/>
          <p:cNvSpPr>
            <a:spLocks noGrp="1"/>
          </p:cNvSpPr>
          <p:nvPr>
            <p:ph type="sldNum" sz="quarter" idx="10"/>
          </p:nvPr>
        </p:nvSpPr>
        <p:spPr/>
        <p:txBody>
          <a:bodyPr/>
          <a:lstStyle/>
          <a:p>
            <a:fld id="{B0331EBA-C629-BE48-8B4F-AA072D8AF978}" type="slidenum">
              <a:rPr lang="en-US" smtClean="0"/>
              <a:t>24</a:t>
            </a:fld>
            <a:endParaRPr lang="en-US"/>
          </a:p>
        </p:txBody>
      </p:sp>
    </p:spTree>
    <p:extLst>
      <p:ext uri="{BB962C8B-B14F-4D97-AF65-F5344CB8AC3E}">
        <p14:creationId xmlns:p14="http://schemas.microsoft.com/office/powerpoint/2010/main" val="1698352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7. Handle Things Once: </a:t>
            </a:r>
            <a:r>
              <a:rPr lang="en-ZA" sz="1200" kern="1200" dirty="0">
                <a:solidFill>
                  <a:schemeClr val="tx1"/>
                </a:solidFill>
                <a:effectLst/>
                <a:latin typeface="+mn-lt"/>
                <a:ea typeface="+mn-ea"/>
                <a:cs typeface="+mn-cs"/>
              </a:rPr>
              <a:t>Don’t pick up stuff and then put it aside for later - deal with it once! This applies to handling digital material too. David Allen speaks about the 2 Minute Rule where if you can get something done in less than 2 minutes you do it rather than schedule it for later action.</a:t>
            </a:r>
          </a:p>
        </p:txBody>
      </p:sp>
      <p:sp>
        <p:nvSpPr>
          <p:cNvPr id="4" name="Slide Number Placeholder 3"/>
          <p:cNvSpPr>
            <a:spLocks noGrp="1"/>
          </p:cNvSpPr>
          <p:nvPr>
            <p:ph type="sldNum" sz="quarter" idx="10"/>
          </p:nvPr>
        </p:nvSpPr>
        <p:spPr/>
        <p:txBody>
          <a:bodyPr/>
          <a:lstStyle/>
          <a:p>
            <a:fld id="{B0331EBA-C629-BE48-8B4F-AA072D8AF978}" type="slidenum">
              <a:rPr lang="en-US" smtClean="0"/>
              <a:t>25</a:t>
            </a:fld>
            <a:endParaRPr lang="en-US"/>
          </a:p>
        </p:txBody>
      </p:sp>
    </p:spTree>
    <p:extLst>
      <p:ext uri="{BB962C8B-B14F-4D97-AF65-F5344CB8AC3E}">
        <p14:creationId xmlns:p14="http://schemas.microsoft.com/office/powerpoint/2010/main" val="3655682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8. Keep Information Handy: </a:t>
            </a:r>
            <a:r>
              <a:rPr lang="en-ZA" sz="1200" kern="1200" dirty="0">
                <a:solidFill>
                  <a:schemeClr val="tx1"/>
                </a:solidFill>
                <a:effectLst/>
                <a:latin typeface="+mn-lt"/>
                <a:ea typeface="+mn-ea"/>
                <a:cs typeface="+mn-cs"/>
              </a:rPr>
              <a:t>Develop a good system to keep track of phone numbers, addresses, key information, etc. Reduce the amount of time you spend looking for stuff by getting organised and staying organised.</a:t>
            </a:r>
          </a:p>
        </p:txBody>
      </p:sp>
      <p:sp>
        <p:nvSpPr>
          <p:cNvPr id="4" name="Slide Number Placeholder 3"/>
          <p:cNvSpPr>
            <a:spLocks noGrp="1"/>
          </p:cNvSpPr>
          <p:nvPr>
            <p:ph type="sldNum" sz="quarter" idx="10"/>
          </p:nvPr>
        </p:nvSpPr>
        <p:spPr/>
        <p:txBody>
          <a:bodyPr/>
          <a:lstStyle/>
          <a:p>
            <a:fld id="{B0331EBA-C629-BE48-8B4F-AA072D8AF978}" type="slidenum">
              <a:rPr lang="en-US" smtClean="0"/>
              <a:t>26</a:t>
            </a:fld>
            <a:endParaRPr lang="en-US"/>
          </a:p>
        </p:txBody>
      </p:sp>
    </p:spTree>
    <p:extLst>
      <p:ext uri="{BB962C8B-B14F-4D97-AF65-F5344CB8AC3E}">
        <p14:creationId xmlns:p14="http://schemas.microsoft.com/office/powerpoint/2010/main" val="799659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9. Confirm Meetings: </a:t>
            </a:r>
            <a:r>
              <a:rPr lang="en-ZA" sz="1200" kern="1200" dirty="0">
                <a:solidFill>
                  <a:schemeClr val="tx1"/>
                </a:solidFill>
                <a:effectLst/>
                <a:latin typeface="+mn-lt"/>
                <a:ea typeface="+mn-ea"/>
                <a:cs typeface="+mn-cs"/>
              </a:rPr>
              <a:t>Before you leave for a meeting check that the person you are supposed to be meeting is still available to meet. This will often save you from wasting time if they are not available. I am seldom left waiting because I check in to confirm appointments an hour before a meeting and reschedule the appointment if necessary.</a:t>
            </a:r>
          </a:p>
        </p:txBody>
      </p:sp>
      <p:sp>
        <p:nvSpPr>
          <p:cNvPr id="4" name="Slide Number Placeholder 3"/>
          <p:cNvSpPr>
            <a:spLocks noGrp="1"/>
          </p:cNvSpPr>
          <p:nvPr>
            <p:ph type="sldNum" sz="quarter" idx="10"/>
          </p:nvPr>
        </p:nvSpPr>
        <p:spPr/>
        <p:txBody>
          <a:bodyPr/>
          <a:lstStyle/>
          <a:p>
            <a:fld id="{B0331EBA-C629-BE48-8B4F-AA072D8AF978}" type="slidenum">
              <a:rPr lang="en-US" smtClean="0"/>
              <a:t>27</a:t>
            </a:fld>
            <a:endParaRPr lang="en-US"/>
          </a:p>
        </p:txBody>
      </p:sp>
    </p:spTree>
    <p:extLst>
      <p:ext uri="{BB962C8B-B14F-4D97-AF65-F5344CB8AC3E}">
        <p14:creationId xmlns:p14="http://schemas.microsoft.com/office/powerpoint/2010/main" val="622130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10. Empower People and Delegate : </a:t>
            </a:r>
            <a:r>
              <a:rPr lang="en-ZA" sz="1200" kern="1200" dirty="0">
                <a:solidFill>
                  <a:schemeClr val="tx1"/>
                </a:solidFill>
                <a:effectLst/>
                <a:latin typeface="+mn-lt"/>
                <a:ea typeface="+mn-ea"/>
                <a:cs typeface="+mn-cs"/>
              </a:rPr>
              <a:t>Don’t do everything yourself – give things to others to do. I heard Andy Stanley in a Podcast say: “Only do what only you can do!”</a:t>
            </a:r>
          </a:p>
        </p:txBody>
      </p:sp>
      <p:sp>
        <p:nvSpPr>
          <p:cNvPr id="4" name="Slide Number Placeholder 3"/>
          <p:cNvSpPr>
            <a:spLocks noGrp="1"/>
          </p:cNvSpPr>
          <p:nvPr>
            <p:ph type="sldNum" sz="quarter" idx="10"/>
          </p:nvPr>
        </p:nvSpPr>
        <p:spPr/>
        <p:txBody>
          <a:bodyPr/>
          <a:lstStyle/>
          <a:p>
            <a:fld id="{B0331EBA-C629-BE48-8B4F-AA072D8AF978}" type="slidenum">
              <a:rPr lang="en-US" smtClean="0"/>
              <a:t>28</a:t>
            </a:fld>
            <a:endParaRPr lang="en-US"/>
          </a:p>
        </p:txBody>
      </p:sp>
    </p:spTree>
    <p:extLst>
      <p:ext uri="{BB962C8B-B14F-4D97-AF65-F5344CB8AC3E}">
        <p14:creationId xmlns:p14="http://schemas.microsoft.com/office/powerpoint/2010/main" val="2837195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Breakout Rooms:</a:t>
            </a:r>
            <a:r>
              <a:rPr lang="en-ZA" sz="1200" kern="1200" dirty="0">
                <a:solidFill>
                  <a:schemeClr val="tx1"/>
                </a:solidFill>
                <a:effectLst/>
                <a:latin typeface="+mn-lt"/>
                <a:ea typeface="+mn-ea"/>
                <a:cs typeface="+mn-cs"/>
              </a:rPr>
              <a:t> We are going to spend 5 minutes in Zoom Breakout Rooms in groups of 3 to reflect on the five secrets to managing your time that we just explored – you will mention one area where you are doing well and one area where you need to improve.</a:t>
            </a:r>
          </a:p>
          <a:p>
            <a:endParaRPr lang="en-ZA" sz="1200" kern="1200" dirty="0">
              <a:solidFill>
                <a:schemeClr val="tx1"/>
              </a:solidFill>
              <a:effectLst/>
              <a:latin typeface="+mn-lt"/>
              <a:ea typeface="+mn-ea"/>
              <a:cs typeface="+mn-cs"/>
            </a:endParaRPr>
          </a:p>
          <a:p>
            <a:r>
              <a:rPr lang="en-ZA" sz="1200" kern="1200" dirty="0">
                <a:solidFill>
                  <a:schemeClr val="tx1"/>
                </a:solidFill>
                <a:effectLst/>
                <a:latin typeface="+mn-lt"/>
                <a:ea typeface="+mn-ea"/>
                <a:cs typeface="+mn-cs"/>
              </a:rPr>
              <a:t>Question: Which of the five secrets are you doing well in and which do you need to improve?</a:t>
            </a:r>
          </a:p>
          <a:p>
            <a:r>
              <a:rPr lang="en-ZA" sz="1200" kern="1200" dirty="0">
                <a:solidFill>
                  <a:schemeClr val="tx1"/>
                </a:solidFill>
                <a:effectLst/>
                <a:latin typeface="+mn-lt"/>
                <a:ea typeface="+mn-ea"/>
                <a:cs typeface="+mn-cs"/>
              </a:rPr>
              <a:t>6. Work with Check Lists.</a:t>
            </a:r>
          </a:p>
          <a:p>
            <a:r>
              <a:rPr lang="en-ZA" sz="1200" kern="1200" dirty="0">
                <a:solidFill>
                  <a:schemeClr val="tx1"/>
                </a:solidFill>
                <a:effectLst/>
                <a:latin typeface="+mn-lt"/>
                <a:ea typeface="+mn-ea"/>
                <a:cs typeface="+mn-cs"/>
              </a:rPr>
              <a:t>7. Handle Things Once.</a:t>
            </a:r>
          </a:p>
          <a:p>
            <a:r>
              <a:rPr lang="en-ZA" sz="1200" kern="1200" dirty="0">
                <a:solidFill>
                  <a:schemeClr val="tx1"/>
                </a:solidFill>
                <a:effectLst/>
                <a:latin typeface="+mn-lt"/>
                <a:ea typeface="+mn-ea"/>
                <a:cs typeface="+mn-cs"/>
              </a:rPr>
              <a:t>8. Keep Information Handy.</a:t>
            </a:r>
          </a:p>
          <a:p>
            <a:r>
              <a:rPr lang="en-ZA" sz="1200" kern="1200" dirty="0">
                <a:solidFill>
                  <a:schemeClr val="tx1"/>
                </a:solidFill>
                <a:effectLst/>
                <a:latin typeface="+mn-lt"/>
                <a:ea typeface="+mn-ea"/>
                <a:cs typeface="+mn-cs"/>
              </a:rPr>
              <a:t>9. Confirm Meetings.</a:t>
            </a:r>
          </a:p>
          <a:p>
            <a:r>
              <a:rPr lang="en-ZA" sz="1200" kern="1200" dirty="0">
                <a:solidFill>
                  <a:schemeClr val="tx1"/>
                </a:solidFill>
                <a:effectLst/>
                <a:latin typeface="+mn-lt"/>
                <a:ea typeface="+mn-ea"/>
                <a:cs typeface="+mn-cs"/>
              </a:rPr>
              <a:t>10. Empower People and Delegate.</a:t>
            </a:r>
          </a:p>
        </p:txBody>
      </p:sp>
      <p:sp>
        <p:nvSpPr>
          <p:cNvPr id="4" name="Slide Number Placeholder 3"/>
          <p:cNvSpPr>
            <a:spLocks noGrp="1"/>
          </p:cNvSpPr>
          <p:nvPr>
            <p:ph type="sldNum" sz="quarter" idx="5"/>
          </p:nvPr>
        </p:nvSpPr>
        <p:spPr/>
        <p:txBody>
          <a:bodyPr/>
          <a:lstStyle/>
          <a:p>
            <a:fld id="{057A588B-3F7E-0E48-9974-E41C7546B621}" type="slidenum">
              <a:rPr lang="en-GB" smtClean="0"/>
              <a:t>29</a:t>
            </a:fld>
            <a:endParaRPr lang="en-GB"/>
          </a:p>
        </p:txBody>
      </p:sp>
    </p:spTree>
    <p:extLst>
      <p:ext uri="{BB962C8B-B14F-4D97-AF65-F5344CB8AC3E}">
        <p14:creationId xmlns:p14="http://schemas.microsoft.com/office/powerpoint/2010/main" val="2451650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1. Balance Your Whole Life: </a:t>
            </a:r>
            <a:r>
              <a:rPr lang="en-ZA" sz="1200" kern="1200" dirty="0">
                <a:solidFill>
                  <a:schemeClr val="tx1"/>
                </a:solidFill>
                <a:effectLst/>
                <a:latin typeface="+mn-lt"/>
                <a:ea typeface="+mn-ea"/>
                <a:cs typeface="+mn-cs"/>
              </a:rPr>
              <a:t>Make sure your productivity system covers the whole of your life and not just your work. Your personal life, your family, your work and your hobbies are all important and need to be kept in balance. Make sure all these areas are reflected in your week.</a:t>
            </a:r>
          </a:p>
        </p:txBody>
      </p:sp>
      <p:sp>
        <p:nvSpPr>
          <p:cNvPr id="4" name="Slide Number Placeholder 3"/>
          <p:cNvSpPr>
            <a:spLocks noGrp="1"/>
          </p:cNvSpPr>
          <p:nvPr>
            <p:ph type="sldNum" sz="quarter" idx="10"/>
          </p:nvPr>
        </p:nvSpPr>
        <p:spPr/>
        <p:txBody>
          <a:bodyPr/>
          <a:lstStyle/>
          <a:p>
            <a:fld id="{B0331EBA-C629-BE48-8B4F-AA072D8AF978}" type="slidenum">
              <a:rPr lang="en-US" smtClean="0"/>
              <a:t>3</a:t>
            </a:fld>
            <a:endParaRPr lang="en-US"/>
          </a:p>
        </p:txBody>
      </p:sp>
    </p:spTree>
    <p:extLst>
      <p:ext uri="{BB962C8B-B14F-4D97-AF65-F5344CB8AC3E}">
        <p14:creationId xmlns:p14="http://schemas.microsoft.com/office/powerpoint/2010/main" val="1118444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0" kern="1200" dirty="0">
                <a:solidFill>
                  <a:schemeClr val="tx1"/>
                </a:solidFill>
                <a:effectLst/>
                <a:latin typeface="+mn-lt"/>
                <a:ea typeface="+mn-ea"/>
                <a:cs typeface="+mn-cs"/>
              </a:rPr>
              <a:t>In the notes I have created for this session, I have added 3 bonus secrets for you to check out: </a:t>
            </a:r>
          </a:p>
          <a:p>
            <a:r>
              <a:rPr lang="en-ZA" sz="1200" b="0" kern="1200" dirty="0">
                <a:solidFill>
                  <a:schemeClr val="tx1"/>
                </a:solidFill>
                <a:effectLst/>
                <a:latin typeface="+mn-lt"/>
                <a:ea typeface="+mn-ea"/>
                <a:cs typeface="+mn-cs"/>
              </a:rPr>
              <a:t>(1) Always Have Something to Do</a:t>
            </a:r>
          </a:p>
          <a:p>
            <a:r>
              <a:rPr lang="en-ZA" sz="1200" b="0" kern="1200" dirty="0">
                <a:solidFill>
                  <a:schemeClr val="tx1"/>
                </a:solidFill>
                <a:effectLst/>
                <a:latin typeface="+mn-lt"/>
                <a:ea typeface="+mn-ea"/>
                <a:cs typeface="+mn-cs"/>
              </a:rPr>
              <a:t>(2) Automate Regular Tasks</a:t>
            </a:r>
          </a:p>
          <a:p>
            <a:r>
              <a:rPr lang="en-ZA" sz="1200" b="0" kern="1200" dirty="0">
                <a:solidFill>
                  <a:schemeClr val="tx1"/>
                </a:solidFill>
                <a:effectLst/>
                <a:latin typeface="+mn-lt"/>
                <a:ea typeface="+mn-ea"/>
                <a:cs typeface="+mn-cs"/>
              </a:rPr>
              <a:t>(3) Deal with Interruptions</a:t>
            </a:r>
          </a:p>
        </p:txBody>
      </p:sp>
      <p:sp>
        <p:nvSpPr>
          <p:cNvPr id="4" name="Slide Number Placeholder 3"/>
          <p:cNvSpPr>
            <a:spLocks noGrp="1"/>
          </p:cNvSpPr>
          <p:nvPr>
            <p:ph type="sldNum" sz="quarter" idx="10"/>
          </p:nvPr>
        </p:nvSpPr>
        <p:spPr/>
        <p:txBody>
          <a:bodyPr/>
          <a:lstStyle/>
          <a:p>
            <a:fld id="{B0331EBA-C629-BE48-8B4F-AA072D8AF978}" type="slidenum">
              <a:rPr lang="en-US" smtClean="0"/>
              <a:t>30</a:t>
            </a:fld>
            <a:endParaRPr lang="en-US"/>
          </a:p>
        </p:txBody>
      </p:sp>
    </p:spTree>
    <p:extLst>
      <p:ext uri="{BB962C8B-B14F-4D97-AF65-F5344CB8AC3E}">
        <p14:creationId xmlns:p14="http://schemas.microsoft.com/office/powerpoint/2010/main" val="3453407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So this is my book…</a:t>
            </a:r>
            <a:r>
              <a:rPr lang="en-ZA" sz="1200" kern="1200" dirty="0">
                <a:solidFill>
                  <a:schemeClr val="tx1"/>
                </a:solidFill>
                <a:effectLst/>
                <a:latin typeface="+mn-lt"/>
                <a:ea typeface="+mn-ea"/>
                <a:cs typeface="+mn-cs"/>
              </a:rPr>
              <a:t>If you want to go deeper into how to live a productive life then grab of copy of my book on Amazing: http://bit.ly/TPL_BOOK</a:t>
            </a:r>
          </a:p>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FC8601D6-AA10-E94D-BCA1-126383DCD25C}" type="slidenum">
              <a:rPr lang="en-GB" smtClean="0"/>
              <a:t>31</a:t>
            </a:fld>
            <a:endParaRPr lang="en-GB"/>
          </a:p>
        </p:txBody>
      </p:sp>
    </p:spTree>
    <p:extLst>
      <p:ext uri="{BB962C8B-B14F-4D97-AF65-F5344CB8AC3E}">
        <p14:creationId xmlns:p14="http://schemas.microsoft.com/office/powerpoint/2010/main" val="17549224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book I explore 7 keys to living a productive life.</a:t>
            </a:r>
          </a:p>
        </p:txBody>
      </p:sp>
      <p:sp>
        <p:nvSpPr>
          <p:cNvPr id="4" name="Slide Number Placeholder 3"/>
          <p:cNvSpPr>
            <a:spLocks noGrp="1"/>
          </p:cNvSpPr>
          <p:nvPr>
            <p:ph type="sldNum" sz="quarter" idx="5"/>
          </p:nvPr>
        </p:nvSpPr>
        <p:spPr/>
        <p:txBody>
          <a:bodyPr/>
          <a:lstStyle/>
          <a:p>
            <a:fld id="{FC8601D6-AA10-E94D-BCA1-126383DCD25C}" type="slidenum">
              <a:rPr lang="en-GB" smtClean="0"/>
              <a:t>32</a:t>
            </a:fld>
            <a:endParaRPr lang="en-GB"/>
          </a:p>
        </p:txBody>
      </p:sp>
    </p:spTree>
    <p:extLst>
      <p:ext uri="{BB962C8B-B14F-4D97-AF65-F5344CB8AC3E}">
        <p14:creationId xmlns:p14="http://schemas.microsoft.com/office/powerpoint/2010/main" val="4248598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That was 10 Secrets to Managing Your Time!</a:t>
            </a:r>
          </a:p>
        </p:txBody>
      </p:sp>
      <p:sp>
        <p:nvSpPr>
          <p:cNvPr id="4" name="Slide Number Placeholder 3"/>
          <p:cNvSpPr>
            <a:spLocks noGrp="1"/>
          </p:cNvSpPr>
          <p:nvPr>
            <p:ph type="sldNum" sz="quarter" idx="10"/>
          </p:nvPr>
        </p:nvSpPr>
        <p:spPr/>
        <p:txBody>
          <a:bodyPr/>
          <a:lstStyle/>
          <a:p>
            <a:fld id="{B0331EBA-C629-BE48-8B4F-AA072D8AF978}" type="slidenum">
              <a:rPr lang="en-US" smtClean="0"/>
              <a:t>33</a:t>
            </a:fld>
            <a:endParaRPr lang="en-US"/>
          </a:p>
        </p:txBody>
      </p:sp>
    </p:spTree>
    <p:extLst>
      <p:ext uri="{BB962C8B-B14F-4D97-AF65-F5344CB8AC3E}">
        <p14:creationId xmlns:p14="http://schemas.microsoft.com/office/powerpoint/2010/main" val="355832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four steps to balance your life:</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Define Your Mission</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Identify Your Roles</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Create Your Goals</a:t>
            </a:r>
            <a:endParaRPr lang="en-Z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Plan Your Week</a:t>
            </a:r>
            <a:endParaRPr lang="en-GB" dirty="0"/>
          </a:p>
        </p:txBody>
      </p:sp>
      <p:sp>
        <p:nvSpPr>
          <p:cNvPr id="4" name="Slide Number Placeholder 3"/>
          <p:cNvSpPr>
            <a:spLocks noGrp="1"/>
          </p:cNvSpPr>
          <p:nvPr>
            <p:ph type="sldNum" sz="quarter" idx="5"/>
          </p:nvPr>
        </p:nvSpPr>
        <p:spPr/>
        <p:txBody>
          <a:bodyPr/>
          <a:lstStyle/>
          <a:p>
            <a:fld id="{FC8601D6-AA10-E94D-BCA1-126383DCD25C}" type="slidenum">
              <a:rPr lang="en-GB" smtClean="0"/>
              <a:t>4</a:t>
            </a:fld>
            <a:endParaRPr lang="en-GB"/>
          </a:p>
        </p:txBody>
      </p:sp>
    </p:spTree>
    <p:extLst>
      <p:ext uri="{BB962C8B-B14F-4D97-AF65-F5344CB8AC3E}">
        <p14:creationId xmlns:p14="http://schemas.microsoft.com/office/powerpoint/2010/main" val="225059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Step #1: Define Your Mission</a:t>
            </a:r>
            <a:endParaRPr lang="en-Z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 first step to balancing your life is to define your mission. It is critical that you figure out what you want to achieve with your life. </a:t>
            </a:r>
          </a:p>
        </p:txBody>
      </p:sp>
      <p:sp>
        <p:nvSpPr>
          <p:cNvPr id="4" name="Slide Number Placeholder 3"/>
          <p:cNvSpPr>
            <a:spLocks noGrp="1"/>
          </p:cNvSpPr>
          <p:nvPr>
            <p:ph type="sldNum" sz="quarter" idx="10"/>
          </p:nvPr>
        </p:nvSpPr>
        <p:spPr/>
        <p:txBody>
          <a:bodyPr/>
          <a:lstStyle/>
          <a:p>
            <a:fld id="{B0331EBA-C629-BE48-8B4F-AA072D8AF978}" type="slidenum">
              <a:rPr lang="en-US" smtClean="0"/>
              <a:t>5</a:t>
            </a:fld>
            <a:endParaRPr lang="en-US"/>
          </a:p>
        </p:txBody>
      </p:sp>
    </p:spTree>
    <p:extLst>
      <p:ext uri="{BB962C8B-B14F-4D97-AF65-F5344CB8AC3E}">
        <p14:creationId xmlns:p14="http://schemas.microsoft.com/office/powerpoint/2010/main" val="927637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393700" y="692150"/>
            <a:ext cx="6070600"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ZA" sz="1200" kern="1200" dirty="0">
                <a:solidFill>
                  <a:schemeClr val="tx1"/>
                </a:solidFill>
                <a:effectLst/>
                <a:latin typeface="+mn-lt"/>
                <a:ea typeface="+mn-ea"/>
                <a:cs typeface="+mn-cs"/>
              </a:rPr>
              <a:t>A well written mission statement has four parts to it: a lifetime noun, verbs of impact, people groups to impact and the rest of your impact.</a:t>
            </a:r>
            <a:endParaRPr lang="en-US" dirty="0"/>
          </a:p>
        </p:txBody>
      </p:sp>
    </p:spTree>
    <p:extLst>
      <p:ext uri="{BB962C8B-B14F-4D97-AF65-F5344CB8AC3E}">
        <p14:creationId xmlns:p14="http://schemas.microsoft.com/office/powerpoint/2010/main" val="4092832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26"/>
          <p:cNvSpPr>
            <a:spLocks noGrp="1" noRot="1" noChangeAspect="1" noChangeArrowheads="1" noTextEdit="1"/>
          </p:cNvSpPr>
          <p:nvPr>
            <p:ph type="sldImg"/>
          </p:nvPr>
        </p:nvSpPr>
        <p:spPr>
          <a:xfrm>
            <a:off x="393700" y="692150"/>
            <a:ext cx="6070600" cy="3416300"/>
          </a:xfrm>
          <a:ln/>
        </p:spPr>
      </p:sp>
      <p:sp>
        <p:nvSpPr>
          <p:cNvPr id="46082"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ZA" sz="1200" kern="1200" dirty="0">
                <a:solidFill>
                  <a:schemeClr val="tx1"/>
                </a:solidFill>
                <a:effectLst/>
                <a:latin typeface="+mn-lt"/>
                <a:ea typeface="+mn-ea"/>
                <a:cs typeface="+mn-cs"/>
              </a:rPr>
              <a:t>Here is an example of my mission statement:</a:t>
            </a:r>
            <a:r>
              <a:rPr lang="en-ZA" sz="1200" i="1" kern="1200" dirty="0">
                <a:solidFill>
                  <a:schemeClr val="tx1"/>
                </a:solidFill>
                <a:effectLst/>
                <a:latin typeface="+mn-lt"/>
                <a:ea typeface="+mn-ea"/>
                <a:cs typeface="+mn-cs"/>
              </a:rPr>
              <a:t> My mission is to be a Christ-follower who equips family, friends and next generation leaders to be disciplemakers.</a:t>
            </a:r>
            <a:r>
              <a:rPr lang="en-ZA" sz="1200" kern="1200" dirty="0">
                <a:solidFill>
                  <a:schemeClr val="tx1"/>
                </a:solidFill>
                <a:effectLst/>
                <a:latin typeface="+mn-lt"/>
                <a:ea typeface="+mn-ea"/>
                <a:cs typeface="+mn-cs"/>
              </a:rPr>
              <a:t> Notice how it covers all of my life and the diverse groups of people I want to impact and also speaks of an ongoing end result. This is a significant step towards me living a balanced life!</a:t>
            </a:r>
          </a:p>
        </p:txBody>
      </p:sp>
    </p:spTree>
    <p:extLst>
      <p:ext uri="{BB962C8B-B14F-4D97-AF65-F5344CB8AC3E}">
        <p14:creationId xmlns:p14="http://schemas.microsoft.com/office/powerpoint/2010/main" val="847594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ZA" sz="1200" b="1" kern="1200" dirty="0">
                <a:solidFill>
                  <a:schemeClr val="tx1"/>
                </a:solidFill>
                <a:effectLst/>
                <a:latin typeface="+mn-lt"/>
                <a:ea typeface="+mn-ea"/>
                <a:cs typeface="+mn-cs"/>
              </a:rPr>
              <a:t>Step #2: Identify Your Roles. </a:t>
            </a:r>
            <a:r>
              <a:rPr lang="en-ZA" sz="1200" kern="1200" dirty="0">
                <a:solidFill>
                  <a:schemeClr val="tx1"/>
                </a:solidFill>
                <a:effectLst/>
                <a:latin typeface="+mn-lt"/>
                <a:ea typeface="+mn-ea"/>
                <a:cs typeface="+mn-cs"/>
              </a:rPr>
              <a:t>Roles are the contexts in which you live out your mission.</a:t>
            </a:r>
          </a:p>
          <a:p>
            <a:pPr marL="0" marR="0" lvl="0" indent="0" algn="l" defTabSz="4572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 second step to balancing your life is to identify your roles. Your mission must be lived through your whole life and one way to ensure that happens is to identify the roles you play in life. These are the contexts in which you live out your mission. </a:t>
            </a:r>
          </a:p>
        </p:txBody>
      </p:sp>
      <p:sp>
        <p:nvSpPr>
          <p:cNvPr id="4" name="Slide Number Placeholder 3"/>
          <p:cNvSpPr>
            <a:spLocks noGrp="1"/>
          </p:cNvSpPr>
          <p:nvPr>
            <p:ph type="sldNum" sz="quarter" idx="10"/>
          </p:nvPr>
        </p:nvSpPr>
        <p:spPr/>
        <p:txBody>
          <a:bodyPr/>
          <a:lstStyle/>
          <a:p>
            <a:fld id="{B0331EBA-C629-BE48-8B4F-AA072D8AF978}" type="slidenum">
              <a:rPr lang="en-US" smtClean="0"/>
              <a:t>8</a:t>
            </a:fld>
            <a:endParaRPr lang="en-US"/>
          </a:p>
        </p:txBody>
      </p:sp>
    </p:spTree>
    <p:extLst>
      <p:ext uri="{BB962C8B-B14F-4D97-AF65-F5344CB8AC3E}">
        <p14:creationId xmlns:p14="http://schemas.microsoft.com/office/powerpoint/2010/main" val="117190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3 steps to identifying</a:t>
            </a:r>
            <a:r>
              <a:rPr lang="en-US" baseline="0" dirty="0"/>
              <a:t> y</a:t>
            </a:r>
            <a:r>
              <a:rPr lang="en-US" dirty="0"/>
              <a:t>our roles:</a:t>
            </a: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ZA" sz="1200" b="1" kern="1200" dirty="0">
                <a:solidFill>
                  <a:schemeClr val="tx1"/>
                </a:solidFill>
                <a:effectLst/>
                <a:latin typeface="+mn-lt"/>
                <a:ea typeface="+mn-ea"/>
                <a:cs typeface="+mn-cs"/>
              </a:rPr>
              <a:t>1. List all the roles you play in life: </a:t>
            </a:r>
            <a:r>
              <a:rPr lang="en-ZA" sz="1200" kern="1200" dirty="0">
                <a:solidFill>
                  <a:schemeClr val="tx1"/>
                </a:solidFill>
                <a:effectLst/>
                <a:latin typeface="+mn-lt"/>
                <a:ea typeface="+mn-ea"/>
                <a:cs typeface="+mn-cs"/>
              </a:rPr>
              <a:t>Brainstorm all the possible roles you play in life. Think of every “hat” you wear, every different way in which you show up in life. Keep going until you have identified at least 10 to 15 roles.</a:t>
            </a:r>
          </a:p>
          <a:p>
            <a:r>
              <a:rPr lang="en-US" b="1" dirty="0"/>
              <a:t>2. </a:t>
            </a:r>
            <a:r>
              <a:rPr lang="en-ZA" sz="1200" b="1" kern="1200" dirty="0">
                <a:solidFill>
                  <a:schemeClr val="tx1"/>
                </a:solidFill>
                <a:effectLst/>
                <a:latin typeface="+mn-lt"/>
                <a:ea typeface="+mn-ea"/>
                <a:cs typeface="+mn-cs"/>
              </a:rPr>
              <a:t>Group the roles into categories: </a:t>
            </a:r>
            <a:r>
              <a:rPr lang="en-ZA" sz="1200" kern="1200" dirty="0">
                <a:solidFill>
                  <a:schemeClr val="tx1"/>
                </a:solidFill>
                <a:effectLst/>
                <a:latin typeface="+mn-lt"/>
                <a:ea typeface="+mn-ea"/>
                <a:cs typeface="+mn-cs"/>
              </a:rPr>
              <a:t>You may be feeling a little overwhelmed with that long list of roles but don’t give up just yet because the next two steps will help you as to group related roles and reduce them to categories.</a:t>
            </a:r>
          </a:p>
          <a:p>
            <a:r>
              <a:rPr lang="en-ZA" sz="1200" b="1" kern="1200" dirty="0">
                <a:solidFill>
                  <a:schemeClr val="tx1"/>
                </a:solidFill>
                <a:effectLst/>
                <a:latin typeface="+mn-lt"/>
                <a:ea typeface="+mn-ea"/>
                <a:cs typeface="+mn-cs"/>
              </a:rPr>
              <a:t>3. Select five or six roles to work with: </a:t>
            </a:r>
            <a:r>
              <a:rPr lang="en-ZA" sz="1200" b="0" kern="1200" dirty="0">
                <a:solidFill>
                  <a:schemeClr val="tx1"/>
                </a:solidFill>
                <a:effectLst/>
                <a:latin typeface="+mn-lt"/>
                <a:ea typeface="+mn-ea"/>
                <a:cs typeface="+mn-cs"/>
              </a:rPr>
              <a:t>If you choose more than six roles you will struggle to actually lead and balance your life.</a:t>
            </a:r>
          </a:p>
          <a:p>
            <a:endParaRPr lang="en-ZA"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0331EBA-C629-BE48-8B4F-AA072D8AF978}" type="slidenum">
              <a:rPr lang="en-US" smtClean="0"/>
              <a:t>9</a:t>
            </a:fld>
            <a:endParaRPr lang="en-US"/>
          </a:p>
        </p:txBody>
      </p:sp>
    </p:spTree>
    <p:extLst>
      <p:ext uri="{BB962C8B-B14F-4D97-AF65-F5344CB8AC3E}">
        <p14:creationId xmlns:p14="http://schemas.microsoft.com/office/powerpoint/2010/main" val="1573821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4170677-CAAC-4E4C-9E8D-D932C9761A46}" type="datetimeFigureOut">
              <a:rPr lang="en-US" smtClean="0"/>
              <a:t>1/19/22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4214855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170677-CAAC-4E4C-9E8D-D932C9761A46}" type="datetimeFigureOut">
              <a:rPr lang="en-US" smtClean="0"/>
              <a:t>1/19/22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3325324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170677-CAAC-4E4C-9E8D-D932C9761A46}" type="datetimeFigureOut">
              <a:rPr lang="en-US" smtClean="0"/>
              <a:t>1/19/22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872699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76687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4591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95218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200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5321"/>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009355"/>
            <a:ext cx="10363200" cy="39754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72349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0" y="2514601"/>
            <a:ext cx="4165600" cy="27982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620000" y="2514601"/>
            <a:ext cx="4165600" cy="27982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6979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6687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15775"/>
            <a:ext cx="5386917" cy="4591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20749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15775"/>
            <a:ext cx="5389033" cy="4591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207492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4683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7079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462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37555"/>
            <a:ext cx="4011084" cy="39754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7058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3052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88105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170677-CAAC-4E4C-9E8D-D932C9761A46}" type="datetimeFigureOut">
              <a:rPr lang="en-US" smtClean="0"/>
              <a:t>1/19/22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3011063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69793"/>
            <a:ext cx="7315200" cy="39754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5822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3052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4081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7909538" y="2514601"/>
            <a:ext cx="3876062" cy="26750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312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48640" y="381001"/>
            <a:ext cx="1536960" cy="4778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80734" y="381001"/>
            <a:ext cx="2768066" cy="477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0426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170677-CAAC-4E4C-9E8D-D932C9761A46}" type="datetimeFigureOut">
              <a:rPr lang="en-US" smtClean="0"/>
              <a:t>1/19/22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9881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170677-CAAC-4E4C-9E8D-D932C9761A46}" type="datetimeFigureOut">
              <a:rPr lang="en-US" smtClean="0"/>
              <a:t>1/19/22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24223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170677-CAAC-4E4C-9E8D-D932C9761A46}" type="datetimeFigureOut">
              <a:rPr lang="en-US" smtClean="0"/>
              <a:t>1/19/22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66151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170677-CAAC-4E4C-9E8D-D932C9761A46}" type="datetimeFigureOut">
              <a:rPr lang="en-US" smtClean="0"/>
              <a:t>1/19/22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209357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70677-CAAC-4E4C-9E8D-D932C9761A46}" type="datetimeFigureOut">
              <a:rPr lang="en-US" smtClean="0"/>
              <a:t>1/19/22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2096036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170677-CAAC-4E4C-9E8D-D932C9761A46}" type="datetimeFigureOut">
              <a:rPr lang="en-US" smtClean="0"/>
              <a:t>1/19/22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2005426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170677-CAAC-4E4C-9E8D-D932C9761A46}" type="datetimeFigureOut">
              <a:rPr lang="en-US" smtClean="0"/>
              <a:t>1/19/22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0C3189-E8FF-3240-BEEF-4E064E9C517F}" type="slidenum">
              <a:rPr lang="en-US" smtClean="0"/>
              <a:t>‹#›</a:t>
            </a:fld>
            <a:endParaRPr lang="en-US"/>
          </a:p>
        </p:txBody>
      </p:sp>
    </p:spTree>
    <p:extLst>
      <p:ext uri="{BB962C8B-B14F-4D97-AF65-F5344CB8AC3E}">
        <p14:creationId xmlns:p14="http://schemas.microsoft.com/office/powerpoint/2010/main" val="1501123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70677-CAAC-4E4C-9E8D-D932C9761A46}" type="datetimeFigureOut">
              <a:rPr lang="en-US" smtClean="0"/>
              <a:t>1/19/22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C3189-E8FF-3240-BEEF-4E064E9C517F}" type="slidenum">
              <a:rPr lang="en-US" smtClean="0"/>
              <a:t>‹#›</a:t>
            </a:fld>
            <a:endParaRPr lang="en-US"/>
          </a:p>
        </p:txBody>
      </p:sp>
    </p:spTree>
    <p:extLst>
      <p:ext uri="{BB962C8B-B14F-4D97-AF65-F5344CB8AC3E}">
        <p14:creationId xmlns:p14="http://schemas.microsoft.com/office/powerpoint/2010/main" val="3351304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3" name="Picture 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6" name="Rectangle 2"/>
          <p:cNvSpPr>
            <a:spLocks noChangeArrowheads="1"/>
          </p:cNvSpPr>
          <p:nvPr/>
        </p:nvSpPr>
        <p:spPr bwMode="auto">
          <a:xfrm>
            <a:off x="1625600" y="1143000"/>
            <a:ext cx="10261600"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ヒラギノ角ゴ Pro W3" charset="0"/>
              <a:cs typeface="ヒラギノ角ゴ Pro W3" charset="0"/>
            </a:endParaRPr>
          </a:p>
        </p:txBody>
      </p:sp>
      <p:sp>
        <p:nvSpPr>
          <p:cNvPr id="1027" name="Rectangle 3"/>
          <p:cNvSpPr>
            <a:spLocks noChangeArrowheads="1"/>
          </p:cNvSpPr>
          <p:nvPr/>
        </p:nvSpPr>
        <p:spPr bwMode="auto">
          <a:xfrm>
            <a:off x="2235200" y="1905000"/>
            <a:ext cx="924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charset="0"/>
              <a:ea typeface="ヒラギノ角ゴ Pro W3" charset="0"/>
              <a:cs typeface="ヒラギノ角ゴ Pro W3" charset="0"/>
            </a:endParaRPr>
          </a:p>
        </p:txBody>
      </p:sp>
      <p:sp>
        <p:nvSpPr>
          <p:cNvPr id="1031" name="Rectangle 7"/>
          <p:cNvSpPr>
            <a:spLocks noGrp="1" noChangeArrowheads="1"/>
          </p:cNvSpPr>
          <p:nvPr>
            <p:ph type="title"/>
          </p:nvPr>
        </p:nvSpPr>
        <p:spPr bwMode="auto">
          <a:xfrm>
            <a:off x="3352800" y="381001"/>
            <a:ext cx="8432800" cy="766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spAutoFit/>
          </a:bodyPr>
          <a:lstStyle/>
          <a:p>
            <a:pPr lvl="0"/>
            <a:r>
              <a:rPr lang="en-US"/>
              <a:t>Click to edit Master title</a:t>
            </a:r>
          </a:p>
        </p:txBody>
      </p:sp>
      <p:sp>
        <p:nvSpPr>
          <p:cNvPr id="1032" name="Rectangle 8"/>
          <p:cNvSpPr>
            <a:spLocks noGrp="1" noChangeArrowheads="1"/>
          </p:cNvSpPr>
          <p:nvPr>
            <p:ph type="body" idx="1"/>
          </p:nvPr>
        </p:nvSpPr>
        <p:spPr bwMode="auto">
          <a:xfrm>
            <a:off x="3251200" y="2514601"/>
            <a:ext cx="8534400" cy="26750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0" fontAlgn="base" hangingPunct="0">
        <a:spcBef>
          <a:spcPct val="0"/>
        </a:spcBef>
        <a:spcAft>
          <a:spcPct val="0"/>
        </a:spcAft>
        <a:defRPr sz="4400" b="1">
          <a:solidFill>
            <a:schemeClr val="bg1"/>
          </a:solidFill>
          <a:latin typeface="+mj-lt"/>
          <a:ea typeface="+mj-ea"/>
          <a:cs typeface="ヒラギノ角ゴ Pro W3" charset="0"/>
        </a:defRPr>
      </a:lvl1pPr>
      <a:lvl2pPr algn="l" rtl="0" eaLnBrk="0" fontAlgn="base" hangingPunct="0">
        <a:spcBef>
          <a:spcPct val="0"/>
        </a:spcBef>
        <a:spcAft>
          <a:spcPct val="0"/>
        </a:spcAft>
        <a:defRPr sz="4400" b="1">
          <a:solidFill>
            <a:schemeClr val="bg1"/>
          </a:solidFill>
          <a:latin typeface="Frutiger 67BoldCn" charset="0"/>
          <a:ea typeface="ヒラギノ角ゴ Pro W3" charset="0"/>
          <a:cs typeface="ヒラギノ角ゴ Pro W3" charset="0"/>
        </a:defRPr>
      </a:lvl2pPr>
      <a:lvl3pPr algn="l" rtl="0" eaLnBrk="0" fontAlgn="base" hangingPunct="0">
        <a:spcBef>
          <a:spcPct val="0"/>
        </a:spcBef>
        <a:spcAft>
          <a:spcPct val="0"/>
        </a:spcAft>
        <a:defRPr sz="4400" b="1">
          <a:solidFill>
            <a:schemeClr val="bg1"/>
          </a:solidFill>
          <a:latin typeface="Frutiger 67BoldCn" charset="0"/>
          <a:ea typeface="ヒラギノ角ゴ Pro W3" charset="0"/>
          <a:cs typeface="ヒラギノ角ゴ Pro W3" charset="0"/>
        </a:defRPr>
      </a:lvl3pPr>
      <a:lvl4pPr algn="l" rtl="0" eaLnBrk="0" fontAlgn="base" hangingPunct="0">
        <a:spcBef>
          <a:spcPct val="0"/>
        </a:spcBef>
        <a:spcAft>
          <a:spcPct val="0"/>
        </a:spcAft>
        <a:defRPr sz="4400" b="1">
          <a:solidFill>
            <a:schemeClr val="bg1"/>
          </a:solidFill>
          <a:latin typeface="Frutiger 67BoldCn" charset="0"/>
          <a:ea typeface="ヒラギノ角ゴ Pro W3" charset="0"/>
          <a:cs typeface="ヒラギノ角ゴ Pro W3" charset="0"/>
        </a:defRPr>
      </a:lvl4pPr>
      <a:lvl5pPr algn="l" rtl="0" eaLnBrk="0" fontAlgn="base" hangingPunct="0">
        <a:spcBef>
          <a:spcPct val="0"/>
        </a:spcBef>
        <a:spcAft>
          <a:spcPct val="0"/>
        </a:spcAft>
        <a:defRPr sz="4400" b="1">
          <a:solidFill>
            <a:schemeClr val="bg1"/>
          </a:solidFill>
          <a:latin typeface="Frutiger 67BoldCn" charset="0"/>
          <a:ea typeface="ヒラギノ角ゴ Pro W3" charset="0"/>
          <a:cs typeface="ヒラギノ角ゴ Pro W3" charset="0"/>
        </a:defRPr>
      </a:lvl5pPr>
      <a:lvl6pPr marL="457200" algn="l" rtl="0" eaLnBrk="0" fontAlgn="base" hangingPunct="0">
        <a:spcBef>
          <a:spcPct val="0"/>
        </a:spcBef>
        <a:spcAft>
          <a:spcPct val="0"/>
        </a:spcAft>
        <a:defRPr sz="4400" b="1">
          <a:solidFill>
            <a:schemeClr val="bg1"/>
          </a:solidFill>
          <a:latin typeface="Frutiger 67BoldCn" charset="0"/>
          <a:ea typeface="ヒラギノ角ゴ Pro W3" charset="0"/>
        </a:defRPr>
      </a:lvl6pPr>
      <a:lvl7pPr marL="914400" algn="l" rtl="0" eaLnBrk="0" fontAlgn="base" hangingPunct="0">
        <a:spcBef>
          <a:spcPct val="0"/>
        </a:spcBef>
        <a:spcAft>
          <a:spcPct val="0"/>
        </a:spcAft>
        <a:defRPr sz="4400" b="1">
          <a:solidFill>
            <a:schemeClr val="bg1"/>
          </a:solidFill>
          <a:latin typeface="Frutiger 67BoldCn" charset="0"/>
          <a:ea typeface="ヒラギノ角ゴ Pro W3" charset="0"/>
        </a:defRPr>
      </a:lvl7pPr>
      <a:lvl8pPr marL="1371600" algn="l" rtl="0" eaLnBrk="0" fontAlgn="base" hangingPunct="0">
        <a:spcBef>
          <a:spcPct val="0"/>
        </a:spcBef>
        <a:spcAft>
          <a:spcPct val="0"/>
        </a:spcAft>
        <a:defRPr sz="4400" b="1">
          <a:solidFill>
            <a:schemeClr val="bg1"/>
          </a:solidFill>
          <a:latin typeface="Frutiger 67BoldCn" charset="0"/>
          <a:ea typeface="ヒラギノ角ゴ Pro W3" charset="0"/>
        </a:defRPr>
      </a:lvl8pPr>
      <a:lvl9pPr marL="1828800" algn="l" rtl="0" eaLnBrk="0" fontAlgn="base" hangingPunct="0">
        <a:spcBef>
          <a:spcPct val="0"/>
        </a:spcBef>
        <a:spcAft>
          <a:spcPct val="0"/>
        </a:spcAft>
        <a:defRPr sz="4400" b="1">
          <a:solidFill>
            <a:schemeClr val="bg1"/>
          </a:solidFill>
          <a:latin typeface="Frutiger 67BoldCn" charset="0"/>
          <a:ea typeface="ヒラギノ角ゴ Pro W3" charset="0"/>
        </a:defRPr>
      </a:lvl9pPr>
    </p:titleStyle>
    <p:bodyStyle>
      <a:lvl1pPr marL="342900" indent="-342900" algn="l" rtl="0" eaLnBrk="0" fontAlgn="base" hangingPunct="0">
        <a:spcBef>
          <a:spcPct val="50000"/>
        </a:spcBef>
        <a:spcAft>
          <a:spcPct val="0"/>
        </a:spcAft>
        <a:defRPr sz="2400">
          <a:solidFill>
            <a:schemeClr val="bg1"/>
          </a:solidFill>
          <a:latin typeface="+mn-lt"/>
          <a:ea typeface="+mn-ea"/>
          <a:cs typeface="ヒラギノ角ゴ Pro W3" charset="0"/>
        </a:defRPr>
      </a:lvl1pPr>
      <a:lvl2pPr marL="457200" algn="l" rtl="0" eaLnBrk="0" fontAlgn="base" hangingPunct="0">
        <a:spcBef>
          <a:spcPct val="50000"/>
        </a:spcBef>
        <a:spcAft>
          <a:spcPct val="0"/>
        </a:spcAft>
        <a:defRPr sz="2400">
          <a:solidFill>
            <a:schemeClr val="bg1"/>
          </a:solidFill>
          <a:latin typeface="+mn-lt"/>
          <a:ea typeface="+mn-ea"/>
        </a:defRPr>
      </a:lvl2pPr>
      <a:lvl3pPr marL="914400" algn="l" rtl="0" eaLnBrk="0" fontAlgn="base" hangingPunct="0">
        <a:spcBef>
          <a:spcPct val="50000"/>
        </a:spcBef>
        <a:spcAft>
          <a:spcPct val="0"/>
        </a:spcAft>
        <a:defRPr sz="2400">
          <a:solidFill>
            <a:schemeClr val="bg1"/>
          </a:solidFill>
          <a:latin typeface="+mn-lt"/>
          <a:ea typeface="+mn-ea"/>
        </a:defRPr>
      </a:lvl3pPr>
      <a:lvl4pPr marL="13716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4pPr>
      <a:lvl5pPr marL="18288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5pPr>
      <a:lvl6pPr marL="22860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6pPr>
      <a:lvl7pPr marL="27432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7pPr>
      <a:lvl8pPr marL="32004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8pPr>
      <a:lvl9pPr marL="3657600" algn="l" rtl="0" eaLnBrk="0" fontAlgn="base" hangingPunct="0">
        <a:spcBef>
          <a:spcPct val="50000"/>
        </a:spcBef>
        <a:spcAft>
          <a:spcPct val="0"/>
        </a:spcAft>
        <a:buSzPct val="80000"/>
        <a:buFont typeface="Monotype Sorts" charset="0"/>
        <a:buChar char="n"/>
        <a:defRPr sz="24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E7D7C7-9057-8D40-A56E-C17450B9FD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4577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52A1D9-AE53-0A48-A215-58003ED7DBD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4447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415CB3-84F4-AD4C-9F03-3D283B3810A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47730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FC54B-DB57-364B-B837-B5E9B44EB74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84941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925D5D-2AB1-4E46-B847-A1C28A510C7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36898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093F79-6DD4-7948-9714-F0BF28EBA21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5230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CBB934-5387-334D-B656-B7C42B8FDC4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41900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85A59B3-7FF1-4A41-9191-C38BB871882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23938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B333A1-B942-2745-AB2A-EC4BB1ADEB4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36763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C009B8-8EAE-2C4B-9D8D-B659521D8CA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0127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33ED43-12F0-B941-BA2D-7EB025A88CA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2737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5F2028-6312-9F4C-B0F5-2070E0BC0A4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01169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C1E27E-4CFA-7445-8550-83092FCDFEF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25222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7E3960-FAF9-CB42-BD1D-50D22C7EDF2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28232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7BB521-7AFB-A340-9245-1ADB321FA0E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08708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1FD9FE-E518-CE4F-8F18-04C576DD016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75272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093AC-9F82-1A47-808F-320A61DDD9B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51488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2AC3F9-9F6E-CE42-BBDA-C4CC77D41E9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53200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C0ED27-99FB-D947-A6C6-004DFD4C8D8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93758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C0179-231B-0B48-82E5-A7B583D4FC7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22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91016D-1C56-714B-9868-B2012AEA7B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71530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78B6E7-81A2-8C4B-86E9-DD6E6DAA8F1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61238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25424F-CAD6-9548-BC88-2BE7DEB17BA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94622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460D9-A81E-6140-9CA4-6F457F49B33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915114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7C4864-567C-5F48-AF3E-9A58CB6C513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38618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1CDD2C-3264-3D45-8487-580280E0DC7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50582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E7D7C7-9057-8D40-A56E-C17450B9FD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40396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E4F68-AB36-044D-9EEA-5DAACB69477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46028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523152-51EF-FB45-988A-3E7C80C16B5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17538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B7FB1-DEA5-A34A-B22B-12BD9B69EFA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91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F821B6-D0DA-454E-9BEA-A81994AA784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15893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066F4-DC0B-1D4E-9E82-3430C3866B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75352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1509A2-F0E8-0C4A-BA28-64F1E7DBB81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1325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en_clock">
  <a:themeElements>
    <a:clrScheme name="">
      <a:dk1>
        <a:srgbClr val="000000"/>
      </a:dk1>
      <a:lt1>
        <a:srgbClr val="FFFFFF"/>
      </a:lt1>
      <a:dk2>
        <a:srgbClr val="000000"/>
      </a:dk2>
      <a:lt2>
        <a:srgbClr val="FFFFFF"/>
      </a:lt2>
      <a:accent1>
        <a:srgbClr val="00B7A5"/>
      </a:accent1>
      <a:accent2>
        <a:srgbClr val="00AE00"/>
      </a:accent2>
      <a:accent3>
        <a:srgbClr val="FFFFFF"/>
      </a:accent3>
      <a:accent4>
        <a:srgbClr val="000000"/>
      </a:accent4>
      <a:accent5>
        <a:srgbClr val="AAD8CF"/>
      </a:accent5>
      <a:accent6>
        <a:srgbClr val="009D00"/>
      </a:accent6>
      <a:hlink>
        <a:srgbClr val="FC0128"/>
      </a:hlink>
      <a:folHlink>
        <a:srgbClr val="CECECE"/>
      </a:folHlink>
    </a:clrScheme>
    <a:fontScheme name="gen_clock">
      <a:majorFont>
        <a:latin typeface="Frutiger 67BoldCn"/>
        <a:ea typeface="ヒラギノ角ゴ Pro W3"/>
        <a:cs typeface=""/>
      </a:majorFont>
      <a:minorFont>
        <a:latin typeface="Frutiger 67BoldCn"/>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ヒラギノ角ゴ Pro W3"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ヒラギノ角ゴ Pro W3" charset="0"/>
          </a:defRPr>
        </a:defPPr>
      </a:lstStyle>
    </a:lnDef>
  </a:objectDefaults>
  <a:extraClrSchemeLst>
    <a:extraClrScheme>
      <a:clrScheme name="gen_cloc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n_cloc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n_cloc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n_cloc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n_clo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n_clo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n_clo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3000</TotalTime>
  <Words>1813</Words>
  <Application>Microsoft Macintosh PowerPoint</Application>
  <PresentationFormat>Widescreen</PresentationFormat>
  <Paragraphs>94</Paragraphs>
  <Slides>33</Slides>
  <Notes>33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Calibri</vt:lpstr>
      <vt:lpstr>Frutiger 67BoldCn</vt:lpstr>
      <vt:lpstr>Monotype Sorts</vt:lpstr>
      <vt:lpstr>Times New Roman</vt:lpstr>
      <vt:lpstr>Office Theme</vt:lpstr>
      <vt:lpstr>gen_clock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245</cp:revision>
  <cp:lastPrinted>2019-09-11T12:41:34Z</cp:lastPrinted>
  <dcterms:created xsi:type="dcterms:W3CDTF">2013-09-14T15:36:19Z</dcterms:created>
  <dcterms:modified xsi:type="dcterms:W3CDTF">2022-01-19T10:19:25Z</dcterms:modified>
</cp:coreProperties>
</file>