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2" r:id="rId2"/>
    <p:sldId id="461" r:id="rId3"/>
    <p:sldId id="503" r:id="rId4"/>
    <p:sldId id="504" r:id="rId5"/>
    <p:sldId id="544" r:id="rId6"/>
    <p:sldId id="581" r:id="rId7"/>
    <p:sldId id="561" r:id="rId8"/>
    <p:sldId id="586" r:id="rId9"/>
    <p:sldId id="583" r:id="rId10"/>
    <p:sldId id="587" r:id="rId11"/>
    <p:sldId id="584" r:id="rId12"/>
    <p:sldId id="588" r:id="rId13"/>
    <p:sldId id="479" r:id="rId14"/>
    <p:sldId id="464" r:id="rId15"/>
    <p:sldId id="316" r:id="rId16"/>
    <p:sldId id="58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2594" autoAdjust="0"/>
  </p:normalViewPr>
  <p:slideViewPr>
    <p:cSldViewPr snapToGrid="0" snapToObjects="1" showGuides="1">
      <p:cViewPr varScale="1">
        <p:scale>
          <a:sx n="58" d="100"/>
          <a:sy n="58" d="100"/>
        </p:scale>
        <p:origin x="-120" y="-536"/>
      </p:cViewPr>
      <p:guideLst>
        <p:guide orient="horz" pos="2299"/>
        <p:guide orient="horz" pos="3127"/>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is All or Nothing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Debrief: How did you feel when you did not get to eat enough chocolate?</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Colour Select. </a:t>
            </a:r>
            <a:r>
              <a:rPr lang="en-US" sz="1200" kern="1200" dirty="0" smtClean="0">
                <a:solidFill>
                  <a:schemeClr val="tx1"/>
                </a:solidFill>
                <a:effectLst/>
                <a:latin typeface="+mn-lt"/>
                <a:ea typeface="+mn-ea"/>
                <a:cs typeface="+mn-cs"/>
              </a:rPr>
              <a:t>You need about 20 slips of paper, 2 pencils, and lots of sweets. Divide the large groups into two smaller groups, and explain that an experiment is about to take place. Give the following instructions: Each group will have 9 chances to choose a colour: either RED or BLACK. Choices are rewarded according to the following guidelines: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both groups choose BLACK – both get 3 sweets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both groups choose RED – both loose 3 sweets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one group chooses RED and the other BLACK – the group that chose RED get 5 sweets; and the group that chose BLACK loses 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Requirements: (1) Get as many sweets as possible. (2) Do not hurt anybody.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Game Play: (1) Send the groups to opposite sides of the room and have them decide on their first choice. To make a choice the group simply decides on a colour and writes it on the piece of paper. (2) Then they present their choice to the facilitator. (3) The facilitator rewards the groups according to the instructions. (4) After the 4th or 5th round, ask if the groups want to negotiate – if they do, have them choose a negotiator and give the two negotiators a minute to decide on their strategy for the future choices. Then announce that the next round of choices will be worth three times as much. Continue the game until all rounds are complete.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Debrief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was your group’s strategy? How did you decide what colour to choose?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How did you treat the “minority” voice in your group?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Did your group fulfill the two requirements? How?</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Did you trust the other group?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When did you decide to try and beat the other group?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To beat the other group did you have to emphasis one requirement over the other?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Conclusion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mention was made of competition, beating or winning – this is our natural tendency! If both or one group became involved in competition even though no mention was made that the exercise was based on competition lines, suggest that this is our natural tendency to satisfy our ego through being superior to others, or for selfishness and greed. Ultimately this is the cause of poverty, war and oppression in the world. The Bible calls it sin!</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70000"/>
              </a:lnSpc>
              <a:spcAft>
                <a:spcPts val="2400"/>
              </a:spcAft>
              <a:buNone/>
            </a:pPr>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Here are the small group questions: (1)</a:t>
            </a:r>
            <a:r>
              <a:rPr lang="en-US" sz="1200" kern="1200" baseline="0" dirty="0" smtClean="0">
                <a:solidFill>
                  <a:schemeClr val="tx1"/>
                </a:solidFill>
                <a:latin typeface="+mn-lt"/>
                <a:ea typeface="+mn-ea"/>
                <a:cs typeface="+mn-cs"/>
              </a:rPr>
              <a:t> </a:t>
            </a:r>
            <a:r>
              <a:rPr lang="en-US" sz="2800" kern="1300" dirty="0" smtClean="0">
                <a:solidFill>
                  <a:schemeClr val="bg1"/>
                </a:solidFill>
                <a:effectLst>
                  <a:glow rad="101600">
                    <a:prstClr val="black">
                      <a:alpha val="90000"/>
                    </a:prstClr>
                  </a:glow>
                </a:effectLst>
                <a:latin typeface="Avenir Next Condensed Demi Bold"/>
                <a:cs typeface="Avenir Next Condensed Demi Bold"/>
              </a:rPr>
              <a:t>What did you most enjoy doing tonight?</a:t>
            </a:r>
            <a:r>
              <a:rPr lang="en-US" sz="2800" kern="1300" baseline="0" dirty="0" smtClean="0">
                <a:solidFill>
                  <a:schemeClr val="bg1"/>
                </a:solidFill>
                <a:effectLst>
                  <a:glow rad="101600">
                    <a:prstClr val="black">
                      <a:alpha val="90000"/>
                    </a:prstClr>
                  </a:glow>
                </a:effectLst>
                <a:latin typeface="Avenir Next Condensed Demi Bold"/>
                <a:cs typeface="Avenir Next Condensed Demi Bold"/>
              </a:rPr>
              <a:t> (2) </a:t>
            </a:r>
            <a:r>
              <a:rPr lang="en-US" sz="2800" kern="1300" dirty="0" smtClean="0">
                <a:solidFill>
                  <a:schemeClr val="bg1"/>
                </a:solidFill>
                <a:effectLst>
                  <a:glow rad="101600">
                    <a:prstClr val="black">
                      <a:alpha val="90000"/>
                    </a:prstClr>
                  </a:glow>
                </a:effectLst>
                <a:latin typeface="Avenir Next Condensed Demi Bold"/>
                <a:cs typeface="Avenir Next Condensed Demi Bold"/>
              </a:rPr>
              <a:t>Where are you on the scale of 1 to 10 - where 1 is Greedy and 10 is Generous. (3) What do these verses say about greed/generosity?</a:t>
            </a:r>
            <a:r>
              <a:rPr lang="en-US" sz="28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2800" kern="1300" dirty="0" smtClean="0">
                <a:solidFill>
                  <a:schemeClr val="bg1"/>
                </a:solidFill>
                <a:effectLst>
                  <a:glow rad="101600">
                    <a:prstClr val="black">
                      <a:alpha val="90000"/>
                    </a:prstClr>
                  </a:glow>
                </a:effectLst>
                <a:latin typeface="Avenir Next Condensed Demi Bold"/>
                <a:cs typeface="Avenir Next Condensed Demi Bold"/>
              </a:rPr>
              <a:t>If someone has enough money to live well and sees a brother or sister in need but shows no compassion - how can God’s love be in that person?” (1 John 3:17). “Give freely and become more wealthy; be stingy and lose everything”. (Proverbs 11:24).</a:t>
            </a:r>
            <a:r>
              <a:rPr lang="en-US" sz="2800" i="1" kern="1300" dirty="0" smtClean="0">
                <a:solidFill>
                  <a:schemeClr val="bg1"/>
                </a:solidFill>
                <a:effectLst>
                  <a:glow rad="101600">
                    <a:prstClr val="black">
                      <a:alpha val="90000"/>
                    </a:prstClr>
                  </a:glow>
                </a:effectLst>
                <a:latin typeface="Avenir Next Condensed Demi Bold"/>
                <a:cs typeface="Avenir Next Condensed Demi Bold"/>
              </a:rPr>
              <a:t> (4)</a:t>
            </a:r>
            <a:r>
              <a:rPr lang="en-US" sz="2800" kern="1300" dirty="0" smtClean="0">
                <a:solidFill>
                  <a:schemeClr val="bg1"/>
                </a:solidFill>
                <a:effectLst>
                  <a:glow rad="101600">
                    <a:prstClr val="black">
                      <a:alpha val="90000"/>
                    </a:prstClr>
                  </a:glow>
                </a:effectLst>
                <a:latin typeface="Avenir Next Condensed Demi Bold"/>
                <a:cs typeface="Avenir Next Condensed Demi Bold"/>
              </a:rPr>
              <a:t> Pray for each other to avoid being greedy</a:t>
            </a:r>
            <a:r>
              <a:rPr lang="en-US" sz="28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2800" kern="1300" dirty="0" smtClean="0">
                <a:solidFill>
                  <a:schemeClr val="bg1"/>
                </a:solidFill>
                <a:effectLst>
                  <a:glow rad="101600">
                    <a:prstClr val="black">
                      <a:alpha val="90000"/>
                    </a:prstClr>
                  </a:glow>
                </a:effectLst>
                <a:latin typeface="Avenir Next Condensed Demi Bold"/>
                <a:cs typeface="Avenir Next Condensed Demi Bold"/>
              </a:rPr>
              <a:t>and become more generous.</a:t>
            </a: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forget that next Friday is Movie Night</a:t>
            </a:r>
            <a:r>
              <a:rPr lang="en-US" sz="1200" kern="1200" baseline="0" dirty="0" smtClean="0">
                <a:solidFill>
                  <a:schemeClr val="tx1"/>
                </a:solidFill>
                <a:effectLst/>
                <a:latin typeface="+mn-lt"/>
                <a:ea typeface="+mn-ea"/>
                <a:cs typeface="+mn-cs"/>
              </a:rPr>
              <a:t> - bring a friend.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are served.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Optional</a:t>
            </a:r>
            <a:r>
              <a:rPr lang="en-US" sz="1200" b="1" kern="1200" baseline="0" smtClean="0">
                <a:solidFill>
                  <a:schemeClr val="tx1"/>
                </a:solidFill>
                <a:effectLst/>
                <a:latin typeface="+mn-lt"/>
                <a:ea typeface="+mn-ea"/>
                <a:cs typeface="+mn-cs"/>
              </a:rPr>
              <a:t> Game:</a:t>
            </a:r>
            <a:r>
              <a:rPr lang="en-US" sz="1200" b="1" kern="120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Candy Steal. </a:t>
            </a:r>
            <a:r>
              <a:rPr lang="en-US" sz="1200" kern="1200" dirty="0" smtClean="0">
                <a:solidFill>
                  <a:schemeClr val="tx1"/>
                </a:solidFill>
                <a:effectLst/>
                <a:latin typeface="+mn-lt"/>
                <a:ea typeface="+mn-ea"/>
                <a:cs typeface="+mn-cs"/>
              </a:rPr>
              <a:t>Buy 100 or 200 wrapped candy. Get masking tape to divide the playing area into two halves. Mark a line dividing the playing area in half. Divide the group into two even teams. Throw on the ground an even amount of candy on each side. On GO, players run to the opposing team’s side, grabbing up to two pieces</a:t>
            </a:r>
            <a:r>
              <a:rPr lang="en-US" sz="1200" kern="1200" baseline="0" dirty="0" smtClean="0">
                <a:solidFill>
                  <a:schemeClr val="tx1"/>
                </a:solidFill>
                <a:effectLst/>
                <a:latin typeface="+mn-lt"/>
                <a:ea typeface="+mn-ea"/>
                <a:cs typeface="+mn-cs"/>
              </a:rPr>
              <a:t> of candy </a:t>
            </a:r>
            <a:r>
              <a:rPr lang="en-US" sz="1200" kern="1200" dirty="0" smtClean="0">
                <a:solidFill>
                  <a:schemeClr val="tx1"/>
                </a:solidFill>
                <a:effectLst/>
                <a:latin typeface="+mn-lt"/>
                <a:ea typeface="+mn-ea"/>
                <a:cs typeface="+mn-cs"/>
              </a:rPr>
              <a:t>at a time and bringing the them back to their side of the playing area.</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tagged while on the opposing team’s side, players drop the candy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their hands and travel back to their side empty handed. Once back on their side, players can continue to grab more candy. The team with the most candy on their side at the end of the game wins. Play for as long as you want, then end the game when time is 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 Some players might attempt to grab more than two candy at a time. If that happens, it’s okay. You’re actually setting up that opportunity as a teachable moment for the small group time.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Escape Friday.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in our Breakout Series we are dealing with Greed.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Friday is Movie Night.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our</a:t>
            </a:r>
            <a:r>
              <a:rPr lang="en-US" baseline="0" dirty="0" smtClean="0"/>
              <a:t> All or Nothing Night.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Candy Rush.</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Put a container of sweets in front of each group of contestants. Groups have 30 seconds to run relay-style and fetch one sweet at a time and bring it back to their home base. At the end of the 30 seconds you say stop. If they are not behind their home base line they lose all the sweets. If they are all over their home base they keep the sweets they have collected.</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Debrief: </a:t>
            </a:r>
            <a:r>
              <a:rPr lang="en-US" sz="1200" kern="1200" dirty="0" smtClean="0">
                <a:solidFill>
                  <a:schemeClr val="tx1"/>
                </a:solidFill>
                <a:effectLst/>
                <a:latin typeface="+mn-lt"/>
                <a:ea typeface="+mn-ea"/>
                <a:cs typeface="+mn-cs"/>
              </a:rPr>
              <a:t>What made you win or lose candy?  Was greed an issue?</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Chocolate Feast.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Divide the big group into five or six smaller groups. Each group is given 2 dice and someone has to throw a pair of sixes before they put on the scarf, gloves and use a knife and a fork to tuck into the slab of chocolate. They can only eat one piece at a time. When the next person throws a double six the person has to stop and take off the gloves and scarf and hand over to the next person who puts on the items and starts to eat chocolate, and so 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893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396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023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25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920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273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93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98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090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564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72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147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967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6923</TotalTime>
  <Words>809</Words>
  <Application>Microsoft Macintosh PowerPoint</Application>
  <PresentationFormat>On-screen Show (4:3)</PresentationFormat>
  <Paragraphs>48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339</cp:revision>
  <dcterms:created xsi:type="dcterms:W3CDTF">2015-09-10T12:52:54Z</dcterms:created>
  <dcterms:modified xsi:type="dcterms:W3CDTF">2016-02-21T18:48:05Z</dcterms:modified>
</cp:coreProperties>
</file>