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33"/>
  </p:notesMasterIdLst>
  <p:sldIdLst>
    <p:sldId id="333" r:id="rId2"/>
    <p:sldId id="258" r:id="rId3"/>
    <p:sldId id="259" r:id="rId4"/>
    <p:sldId id="456" r:id="rId5"/>
    <p:sldId id="431" r:id="rId6"/>
    <p:sldId id="432" r:id="rId7"/>
    <p:sldId id="433" r:id="rId8"/>
    <p:sldId id="434" r:id="rId9"/>
    <p:sldId id="435" r:id="rId10"/>
    <p:sldId id="463" r:id="rId11"/>
    <p:sldId id="464" r:id="rId12"/>
    <p:sldId id="465" r:id="rId13"/>
    <p:sldId id="458" r:id="rId14"/>
    <p:sldId id="441" r:id="rId15"/>
    <p:sldId id="452" r:id="rId16"/>
    <p:sldId id="442" r:id="rId17"/>
    <p:sldId id="443" r:id="rId18"/>
    <p:sldId id="444" r:id="rId19"/>
    <p:sldId id="453" r:id="rId20"/>
    <p:sldId id="445" r:id="rId21"/>
    <p:sldId id="446" r:id="rId22"/>
    <p:sldId id="447" r:id="rId23"/>
    <p:sldId id="448" r:id="rId24"/>
    <p:sldId id="455" r:id="rId25"/>
    <p:sldId id="336" r:id="rId26"/>
    <p:sldId id="459" r:id="rId27"/>
    <p:sldId id="461" r:id="rId28"/>
    <p:sldId id="457" r:id="rId29"/>
    <p:sldId id="412" r:id="rId30"/>
    <p:sldId id="335" r:id="rId31"/>
    <p:sldId id="46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B8E0BA7-A8BE-454D-A936-72E4B6B2D4CA}">
          <p14:sldIdLst>
            <p14:sldId id="333"/>
            <p14:sldId id="258"/>
            <p14:sldId id="259"/>
            <p14:sldId id="456"/>
            <p14:sldId id="431"/>
            <p14:sldId id="432"/>
            <p14:sldId id="433"/>
            <p14:sldId id="434"/>
            <p14:sldId id="435"/>
            <p14:sldId id="463"/>
            <p14:sldId id="464"/>
            <p14:sldId id="465"/>
            <p14:sldId id="458"/>
            <p14:sldId id="441"/>
            <p14:sldId id="452"/>
            <p14:sldId id="442"/>
            <p14:sldId id="443"/>
            <p14:sldId id="444"/>
            <p14:sldId id="453"/>
            <p14:sldId id="445"/>
            <p14:sldId id="446"/>
            <p14:sldId id="447"/>
            <p14:sldId id="448"/>
            <p14:sldId id="455"/>
            <p14:sldId id="336"/>
            <p14:sldId id="459"/>
            <p14:sldId id="461"/>
            <p14:sldId id="457"/>
            <p14:sldId id="412"/>
            <p14:sldId id="335"/>
            <p14:sldId id="462"/>
          </p14:sldIdLst>
        </p14:section>
      </p14:sectionLst>
    </p:ex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2751"/>
    <a:srgbClr val="FFFFFF"/>
    <a:srgbClr val="FAFAFA"/>
    <a:srgbClr val="E5E7EB"/>
    <a:srgbClr val="A0A1A5"/>
    <a:srgbClr val="C0D2DD"/>
    <a:srgbClr val="030500"/>
    <a:srgbClr val="83DFD0"/>
    <a:srgbClr val="222221"/>
    <a:srgbClr val="F1F2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78"/>
    <p:restoredTop sz="80225"/>
  </p:normalViewPr>
  <p:slideViewPr>
    <p:cSldViewPr snapToGrid="0" snapToObjects="1">
      <p:cViewPr varScale="1">
        <p:scale>
          <a:sx n="61" d="100"/>
          <a:sy n="61" d="100"/>
        </p:scale>
        <p:origin x="-1008" y="-1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8E83DF-6FD9-1447-99E4-8780B4F5409C}" type="datetimeFigureOut">
              <a:rPr lang="en-US" smtClean="0"/>
              <a:t>18/04/20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AE1484-83C6-BC4E-8FB9-75B82E1FA75D}" type="slidenum">
              <a:rPr lang="en-US" smtClean="0"/>
              <a:t>‹#›</a:t>
            </a:fld>
            <a:endParaRPr lang="en-US"/>
          </a:p>
        </p:txBody>
      </p:sp>
    </p:spTree>
    <p:extLst>
      <p:ext uri="{BB962C8B-B14F-4D97-AF65-F5344CB8AC3E}">
        <p14:creationId xmlns:p14="http://schemas.microsoft.com/office/powerpoint/2010/main" val="583183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
        <p:nvSpPr>
          <p:cNvPr id="95" name="Shape 95"/>
          <p:cNvSpPr>
            <a:spLocks noGrp="1" noRot="1" noChangeAspect="1"/>
          </p:cNvSpPr>
          <p:nvPr>
            <p:ph type="sldImg" idx="2"/>
          </p:nvPr>
        </p:nvSpPr>
        <p:spPr>
          <a:xfrm>
            <a:off x="382588" y="695325"/>
            <a:ext cx="6091237" cy="3427413"/>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med" len="med"/>
            <a:tailEnd type="none" w="med" len="med"/>
          </a:ln>
        </p:spPr>
      </p:sp>
      <p:sp>
        <p:nvSpPr>
          <p:cNvPr id="96" name="Shape 9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ctr" anchorCtr="0">
            <a:noAutofit/>
          </a:bodyPr>
          <a:lstStyle/>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Welcome to Alpha</a:t>
            </a:r>
            <a:r>
              <a:rPr lang="en-US" sz="1200" b="0" i="0" u="none" strike="noStrike" cap="none" baseline="0" dirty="0" smtClean="0">
                <a:solidFill>
                  <a:schemeClr val="dk1"/>
                </a:solidFill>
                <a:latin typeface="Calibri"/>
                <a:ea typeface="Calibri"/>
                <a:cs typeface="Calibri"/>
                <a:sym typeface="Calibri"/>
              </a:rPr>
              <a:t> Friday</a:t>
            </a:r>
            <a:r>
              <a:rPr lang="en-US" sz="1200" b="0" i="0" u="none" strike="noStrike" cap="none" dirty="0" smtClean="0">
                <a:solidFill>
                  <a:schemeClr val="dk1"/>
                </a:solidFill>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0879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685800" y="1143000"/>
            <a:ext cx="5486400" cy="30861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pPr marL="0" indent="0" algn="l">
              <a:buFont typeface="Arial" charset="0"/>
              <a:buNone/>
            </a:pPr>
            <a:r>
              <a:rPr lang="en-US" sz="1200" b="1" kern="1300" dirty="0" smtClean="0">
                <a:solidFill>
                  <a:schemeClr val="bg1"/>
                </a:solidFill>
                <a:effectLst>
                  <a:glow rad="101600">
                    <a:prstClr val="black">
                      <a:alpha val="90000"/>
                    </a:prstClr>
                  </a:glow>
                </a:effectLst>
                <a:latin typeface="Avenir Next Condensed Demi Bold"/>
                <a:cs typeface="Avenir Next Condensed Demi Bold"/>
              </a:rPr>
              <a:t>The Format: (1) Food</a:t>
            </a:r>
            <a:r>
              <a:rPr lang="en-US" sz="1200" b="1" kern="1300" baseline="0" dirty="0" smtClean="0">
                <a:solidFill>
                  <a:schemeClr val="bg1"/>
                </a:solidFill>
                <a:effectLst>
                  <a:glow rad="101600">
                    <a:prstClr val="black">
                      <a:alpha val="90000"/>
                    </a:prstClr>
                  </a:glow>
                </a:effectLst>
                <a:latin typeface="Avenir Next Condensed Demi Bold"/>
                <a:cs typeface="Avenir Next Condensed Demi Bold"/>
              </a:rPr>
              <a:t> </a:t>
            </a:r>
            <a:r>
              <a:rPr lang="mr-IN" sz="1200" kern="1300" baseline="0" dirty="0" smtClean="0">
                <a:solidFill>
                  <a:schemeClr val="bg1"/>
                </a:solidFill>
                <a:effectLst>
                  <a:glow rad="101600">
                    <a:prstClr val="black">
                      <a:alpha val="90000"/>
                    </a:prstClr>
                  </a:glow>
                </a:effectLst>
                <a:latin typeface="Avenir Next Condensed Demi Bold"/>
                <a:cs typeface="Avenir Next Condensed Demi Bold"/>
              </a:rPr>
              <a:t>–</a:t>
            </a:r>
            <a:r>
              <a:rPr lang="en-US" sz="1200" kern="1300" baseline="0" dirty="0" smtClean="0">
                <a:solidFill>
                  <a:schemeClr val="bg1"/>
                </a:solidFill>
                <a:effectLst>
                  <a:glow rad="101600">
                    <a:prstClr val="black">
                      <a:alpha val="90000"/>
                    </a:prstClr>
                  </a:glow>
                </a:effectLst>
                <a:latin typeface="Avenir Next Condensed Demi Bold"/>
                <a:cs typeface="Avenir Next Condensed Demi Bold"/>
              </a:rPr>
              <a:t> This brings people together, builds community and provides a space for people to get to know each other. </a:t>
            </a:r>
            <a:r>
              <a:rPr lang="en-US" sz="1200" kern="1300" baseline="0" dirty="0" smtClean="0">
                <a:solidFill>
                  <a:schemeClr val="bg1"/>
                </a:solidFill>
                <a:effectLst>
                  <a:glow rad="101600">
                    <a:prstClr val="black">
                      <a:alpha val="90000"/>
                    </a:prstClr>
                  </a:glow>
                </a:effectLst>
                <a:latin typeface="Avenir Next Condensed Demi Bold"/>
                <a:cs typeface="Avenir Next Condensed Demi Bold"/>
              </a:rPr>
              <a:t> </a:t>
            </a:r>
            <a:r>
              <a:rPr lang="en-US" sz="1200" b="1" kern="1300" baseline="0" dirty="0" smtClean="0">
                <a:solidFill>
                  <a:schemeClr val="bg1"/>
                </a:solidFill>
                <a:effectLst>
                  <a:glow rad="101600">
                    <a:prstClr val="black">
                      <a:alpha val="90000"/>
                    </a:prstClr>
                  </a:glow>
                </a:effectLst>
                <a:latin typeface="Avenir Next Condensed Demi Bold"/>
                <a:cs typeface="Avenir Next Condensed Demi Bold"/>
              </a:rPr>
              <a:t>(2) </a:t>
            </a:r>
            <a:r>
              <a:rPr lang="en-US" sz="1200" b="1" kern="1300" baseline="0" dirty="0" smtClean="0">
                <a:solidFill>
                  <a:schemeClr val="bg1"/>
                </a:solidFill>
                <a:effectLst>
                  <a:glow rad="101600">
                    <a:prstClr val="black">
                      <a:alpha val="90000"/>
                    </a:prstClr>
                  </a:glow>
                </a:effectLst>
                <a:latin typeface="Avenir Next Condensed Demi Bold"/>
                <a:ea typeface="Avenir Next Condensed" charset="0"/>
                <a:cs typeface="Avenir Next Condensed Demi Bold"/>
              </a:rPr>
              <a:t>The </a:t>
            </a:r>
            <a:r>
              <a:rPr lang="en-US" sz="1200" b="1" kern="1300" baseline="0" dirty="0" smtClean="0">
                <a:solidFill>
                  <a:schemeClr val="bg1"/>
                </a:solidFill>
                <a:effectLst>
                  <a:glow rad="101600">
                    <a:prstClr val="black">
                      <a:alpha val="90000"/>
                    </a:prstClr>
                  </a:glow>
                </a:effectLst>
                <a:latin typeface="Avenir Next Condensed Demi Bold"/>
                <a:ea typeface="Avenir Next Condensed" charset="0"/>
                <a:cs typeface="Avenir Next Condensed Demi Bold"/>
              </a:rPr>
              <a:t>Talk </a:t>
            </a:r>
            <a:r>
              <a:rPr lang="en-US" sz="1200" kern="1300" baseline="0" dirty="0" smtClean="0">
                <a:solidFill>
                  <a:schemeClr val="bg1"/>
                </a:solidFill>
                <a:effectLst>
                  <a:glow rad="101600">
                    <a:prstClr val="black">
                      <a:alpha val="90000"/>
                    </a:prstClr>
                  </a:glow>
                </a:effectLst>
                <a:latin typeface="Avenir Next Condensed Demi Bold"/>
                <a:ea typeface="Avenir Next Condensed" charset="0"/>
                <a:cs typeface="Avenir Next Condensed Demi Bold"/>
              </a:rPr>
              <a:t>- </a:t>
            </a:r>
            <a:r>
              <a:rPr lang="en-US" sz="1200" kern="1200" dirty="0" smtClean="0">
                <a:solidFill>
                  <a:schemeClr val="tx1"/>
                </a:solidFill>
                <a:effectLst/>
                <a:latin typeface="+mn-lt"/>
                <a:ea typeface="+mn-ea"/>
                <a:cs typeface="+mn-cs"/>
              </a:rPr>
              <a:t>The talks are designed to engage and inspire conversation. They explore the big issues around faith and unpack the basics of Christianity, addressing questions from </a:t>
            </a:r>
            <a:r>
              <a:rPr lang="en-US" sz="1200" i="1" kern="1200" dirty="0" smtClean="0">
                <a:solidFill>
                  <a:schemeClr val="tx1"/>
                </a:solidFill>
                <a:effectLst/>
                <a:latin typeface="+mn-lt"/>
                <a:ea typeface="+mn-ea"/>
                <a:cs typeface="+mn-cs"/>
              </a:rPr>
              <a:t>Who is Jesus?</a:t>
            </a:r>
            <a:r>
              <a:rPr lang="en-US" sz="1200" kern="1200" dirty="0" smtClean="0">
                <a:solidFill>
                  <a:schemeClr val="tx1"/>
                </a:solidFill>
                <a:effectLst/>
                <a:latin typeface="+mn-lt"/>
                <a:ea typeface="+mn-ea"/>
                <a:cs typeface="+mn-cs"/>
              </a:rPr>
              <a:t> and </a:t>
            </a:r>
            <a:r>
              <a:rPr lang="en-US" sz="1200" i="1" kern="1200" dirty="0" smtClean="0">
                <a:solidFill>
                  <a:schemeClr val="tx1"/>
                </a:solidFill>
                <a:effectLst/>
                <a:latin typeface="+mn-lt"/>
                <a:ea typeface="+mn-ea"/>
                <a:cs typeface="+mn-cs"/>
              </a:rPr>
              <a:t>How can we have faith?</a:t>
            </a:r>
            <a:r>
              <a:rPr lang="en-US" sz="1200" kern="1200" dirty="0" smtClean="0">
                <a:solidFill>
                  <a:schemeClr val="tx1"/>
                </a:solidFill>
                <a:effectLst/>
                <a:latin typeface="+mn-lt"/>
                <a:ea typeface="+mn-ea"/>
                <a:cs typeface="+mn-cs"/>
              </a:rPr>
              <a:t> to </a:t>
            </a:r>
            <a:r>
              <a:rPr lang="en-US" sz="1200" i="1" kern="1200" dirty="0" smtClean="0">
                <a:solidFill>
                  <a:schemeClr val="tx1"/>
                </a:solidFill>
                <a:effectLst/>
                <a:latin typeface="+mn-lt"/>
                <a:ea typeface="+mn-ea"/>
                <a:cs typeface="+mn-cs"/>
              </a:rPr>
              <a:t>Why and how do I pray?</a:t>
            </a:r>
            <a:r>
              <a:rPr lang="en-US" sz="1200" kern="1200" dirty="0" smtClean="0">
                <a:solidFill>
                  <a:schemeClr val="tx1"/>
                </a:solidFill>
                <a:effectLst/>
                <a:latin typeface="+mn-lt"/>
                <a:ea typeface="+mn-ea"/>
                <a:cs typeface="+mn-cs"/>
              </a:rPr>
              <a:t> and </a:t>
            </a:r>
            <a:r>
              <a:rPr lang="en-US" sz="1200" i="1" kern="1200" dirty="0" smtClean="0">
                <a:solidFill>
                  <a:schemeClr val="tx1"/>
                </a:solidFill>
                <a:effectLst/>
                <a:latin typeface="+mn-lt"/>
                <a:ea typeface="+mn-ea"/>
                <a:cs typeface="+mn-cs"/>
              </a:rPr>
              <a:t>How does God guide us</a:t>
            </a:r>
            <a:r>
              <a:rPr lang="en-US" sz="1200" i="1"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a:t>
            </a:r>
            <a:r>
              <a:rPr lang="en-US" sz="1200" b="1" i="0" kern="1200" dirty="0" smtClean="0">
                <a:solidFill>
                  <a:schemeClr val="tx1"/>
                </a:solidFill>
                <a:effectLst/>
                <a:latin typeface="+mn-lt"/>
                <a:ea typeface="+mn-ea"/>
                <a:cs typeface="+mn-cs"/>
              </a:rPr>
              <a:t>3) Discussion</a:t>
            </a:r>
            <a:r>
              <a:rPr lang="en-US" sz="1200" b="1" i="0" kern="1200" baseline="0" dirty="0" smtClean="0">
                <a:solidFill>
                  <a:schemeClr val="tx1"/>
                </a:solidFill>
                <a:effectLst/>
                <a:latin typeface="+mn-lt"/>
                <a:ea typeface="+mn-ea"/>
                <a:cs typeface="+mn-cs"/>
              </a:rPr>
              <a:t> </a:t>
            </a:r>
            <a:r>
              <a:rPr lang="mr-IN" sz="1200" i="0" kern="1200" baseline="0" dirty="0" smtClean="0">
                <a:solidFill>
                  <a:schemeClr val="tx1"/>
                </a:solidFill>
                <a:effectLst/>
                <a:latin typeface="+mn-lt"/>
                <a:ea typeface="+mn-ea"/>
                <a:cs typeface="+mn-cs"/>
              </a:rPr>
              <a:t>–</a:t>
            </a:r>
            <a:r>
              <a:rPr lang="en-US" sz="1200" i="0" kern="1200" baseline="0" dirty="0" smtClean="0">
                <a:solidFill>
                  <a:schemeClr val="tx1"/>
                </a:solidFill>
                <a:effectLst/>
                <a:latin typeface="+mn-lt"/>
                <a:ea typeface="+mn-ea"/>
                <a:cs typeface="+mn-cs"/>
              </a:rPr>
              <a:t> This is </a:t>
            </a:r>
            <a:r>
              <a:rPr lang="en-US" sz="1200" i="0" kern="1200" dirty="0" smtClean="0">
                <a:solidFill>
                  <a:schemeClr val="tx1"/>
                </a:solidFill>
                <a:effectLst/>
                <a:latin typeface="+mn-lt"/>
                <a:ea typeface="+mn-ea"/>
                <a:cs typeface="+mn-cs"/>
              </a:rPr>
              <a:t>chance to share thoughts and ideas on the topic, and simply discuss it in a small group. There's no obligation to say anything and there's nothing you can't say (seriously).</a:t>
            </a:r>
            <a:endParaRPr lang="en-US" sz="1200" i="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a:buFont typeface="Arial" charset="0"/>
              <a:buNone/>
            </a:pPr>
            <a:endPar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defTabSz="455613">
              <a:lnSpc>
                <a:spcPct val="80000"/>
              </a:lnSpc>
              <a:spcAft>
                <a:spcPts val="1800"/>
              </a:spcAft>
              <a:buFont typeface="Arial" charset="0"/>
              <a:buNone/>
            </a:pPr>
            <a:endParaRPr lang="en-US" sz="1200" kern="1300" dirty="0" smtClean="0">
              <a:solidFill>
                <a:schemeClr val="bg1"/>
              </a:solidFill>
              <a:effectLst>
                <a:glow rad="101600">
                  <a:prstClr val="black">
                    <a:alpha val="90000"/>
                  </a:prstClr>
                </a:glow>
              </a:effectLst>
              <a:latin typeface="Avenir Next Condensed Demi Bold"/>
              <a:cs typeface="Avenir Next Condensed Demi Bold"/>
            </a:endParaRPr>
          </a:p>
          <a:p>
            <a:endParaRPr lang="en-US" dirty="0" smtClean="0"/>
          </a:p>
          <a:p>
            <a:endParaRPr dirty="0"/>
          </a:p>
        </p:txBody>
      </p:sp>
    </p:spTree>
    <p:extLst>
      <p:ext uri="{BB962C8B-B14F-4D97-AF65-F5344CB8AC3E}">
        <p14:creationId xmlns:p14="http://schemas.microsoft.com/office/powerpoint/2010/main" val="807735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685800" y="1143000"/>
            <a:ext cx="5486400" cy="30861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r>
              <a:rPr lang="en-US" sz="1200" b="1"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The Groups: </a:t>
            </a:r>
            <a:r>
              <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There </a:t>
            </a:r>
            <a:r>
              <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will be a leader at each table</a:t>
            </a:r>
            <a:r>
              <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 You </a:t>
            </a:r>
            <a:r>
              <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don’t have to talk if you don’t want to</a:t>
            </a:r>
            <a:r>
              <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 You </a:t>
            </a:r>
            <a:r>
              <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can ask or say anything, (As long as you’re not putting other people down, or giving them a chance to talk)</a:t>
            </a:r>
            <a:r>
              <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 Respect </a:t>
            </a:r>
            <a:r>
              <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each other by listening and welcoming different opinions! Keep things that are said at the table,</a:t>
            </a:r>
            <a:r>
              <a:rPr lang="en-US" sz="1200" kern="1300" baseline="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 at the table! We are going to be talking about deep stuff</a:t>
            </a:r>
            <a:r>
              <a:rPr lang="en-US" sz="1200" kern="1300" baseline="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 Have </a:t>
            </a:r>
            <a:r>
              <a:rPr lang="en-US" sz="1200" kern="1300" baseline="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Fun!</a:t>
            </a:r>
            <a:endPar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a:buFont typeface="Arial" charset="0"/>
              <a:buNone/>
            </a:pPr>
            <a:endPar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defTabSz="455613">
              <a:lnSpc>
                <a:spcPct val="80000"/>
              </a:lnSpc>
              <a:spcAft>
                <a:spcPts val="1800"/>
              </a:spcAft>
              <a:buFont typeface="Arial" charset="0"/>
              <a:buNone/>
            </a:pPr>
            <a:endParaRPr lang="en-US" sz="1200" kern="1300" dirty="0" smtClean="0">
              <a:solidFill>
                <a:schemeClr val="bg1"/>
              </a:solidFill>
              <a:effectLst>
                <a:glow rad="101600">
                  <a:prstClr val="black">
                    <a:alpha val="90000"/>
                  </a:prstClr>
                </a:glow>
              </a:effectLst>
              <a:latin typeface="Avenir Next Condensed Demi Bold"/>
              <a:cs typeface="Avenir Next Condensed Demi Bold"/>
            </a:endParaRPr>
          </a:p>
          <a:p>
            <a:endParaRPr lang="en-US" dirty="0" smtClean="0"/>
          </a:p>
          <a:p>
            <a:endParaRPr dirty="0"/>
          </a:p>
        </p:txBody>
      </p:sp>
    </p:spTree>
    <p:extLst>
      <p:ext uri="{BB962C8B-B14F-4D97-AF65-F5344CB8AC3E}">
        <p14:creationId xmlns:p14="http://schemas.microsoft.com/office/powerpoint/2010/main" val="1499703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685800" y="1143000"/>
            <a:ext cx="5486400" cy="30861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r>
              <a:rPr lang="en-US" sz="1200" b="1"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Invite your Just </a:t>
            </a:r>
            <a:r>
              <a:rPr lang="en-US" sz="1200" b="1"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One:</a:t>
            </a:r>
            <a:r>
              <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 </a:t>
            </a:r>
            <a:r>
              <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We all have questions, your</a:t>
            </a:r>
            <a:r>
              <a:rPr lang="en-US" sz="1200" kern="1300" baseline="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 friend included, so invite them along!</a:t>
            </a:r>
            <a:endPar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a:buFont typeface="Arial" charset="0"/>
              <a:buNone/>
            </a:pPr>
            <a:endPar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defTabSz="455613">
              <a:lnSpc>
                <a:spcPct val="80000"/>
              </a:lnSpc>
              <a:spcAft>
                <a:spcPts val="1800"/>
              </a:spcAft>
              <a:buFont typeface="Arial" charset="0"/>
              <a:buNone/>
            </a:pPr>
            <a:endParaRPr lang="en-US" sz="1200" kern="1300" dirty="0" smtClean="0">
              <a:solidFill>
                <a:schemeClr val="bg1"/>
              </a:solidFill>
              <a:effectLst>
                <a:glow rad="101600">
                  <a:prstClr val="black">
                    <a:alpha val="90000"/>
                  </a:prstClr>
                </a:glow>
              </a:effectLst>
              <a:latin typeface="Avenir Next Condensed Demi Bold"/>
              <a:cs typeface="Avenir Next Condensed Demi Bold"/>
            </a:endParaRPr>
          </a:p>
          <a:p>
            <a:endParaRPr lang="en-US" dirty="0" smtClean="0"/>
          </a:p>
          <a:p>
            <a:endParaRPr dirty="0"/>
          </a:p>
        </p:txBody>
      </p:sp>
    </p:spTree>
    <p:extLst>
      <p:ext uri="{BB962C8B-B14F-4D97-AF65-F5344CB8AC3E}">
        <p14:creationId xmlns:p14="http://schemas.microsoft.com/office/powerpoint/2010/main" val="1113283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
        <p:nvSpPr>
          <p:cNvPr id="95" name="Shape 95"/>
          <p:cNvSpPr>
            <a:spLocks noGrp="1" noRot="1" noChangeAspect="1"/>
          </p:cNvSpPr>
          <p:nvPr>
            <p:ph type="sldImg" idx="2"/>
          </p:nvPr>
        </p:nvSpPr>
        <p:spPr>
          <a:xfrm>
            <a:off x="382588" y="695325"/>
            <a:ext cx="6091237" cy="3427413"/>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med" len="med"/>
            <a:tailEnd type="none" w="med" len="med"/>
          </a:ln>
        </p:spPr>
      </p:sp>
      <p:sp>
        <p:nvSpPr>
          <p:cNvPr id="96" name="Shape 9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ctr" anchorCtr="0">
            <a:noAutofit/>
          </a:bodyPr>
          <a:lstStyle/>
          <a:p>
            <a:pPr marL="0" marR="0" lvl="0" indent="0" algn="l" rtl="0">
              <a:spcBef>
                <a:spcPts val="0"/>
              </a:spcBef>
              <a:buSzPct val="25000"/>
              <a:buNone/>
            </a:pPr>
            <a:r>
              <a:rPr lang="en-US" sz="1200" b="1" i="0" u="none" strike="noStrike" cap="none" dirty="0" smtClean="0">
                <a:solidFill>
                  <a:schemeClr val="dk1"/>
                </a:solidFill>
                <a:latin typeface="Calibri"/>
                <a:ea typeface="Calibri"/>
                <a:cs typeface="Calibri"/>
                <a:sym typeface="Calibri"/>
              </a:rPr>
              <a:t>Friday</a:t>
            </a:r>
            <a:r>
              <a:rPr lang="en-US" sz="1200" b="1" i="0" u="none" strike="noStrike" cap="none" baseline="0" dirty="0" smtClean="0">
                <a:solidFill>
                  <a:schemeClr val="dk1"/>
                </a:solidFill>
                <a:latin typeface="Calibri"/>
                <a:ea typeface="Calibri"/>
                <a:cs typeface="Calibri"/>
                <a:sym typeface="Calibri"/>
              </a:rPr>
              <a:t> Night Term </a:t>
            </a:r>
            <a:r>
              <a:rPr lang="en-US" sz="1200" b="1" i="0" u="none" strike="noStrike" cap="none" baseline="0" dirty="0" smtClean="0">
                <a:solidFill>
                  <a:schemeClr val="dk1"/>
                </a:solidFill>
                <a:latin typeface="Calibri"/>
                <a:ea typeface="Calibri"/>
                <a:cs typeface="Calibri"/>
                <a:sym typeface="Calibri"/>
              </a:rPr>
              <a:t>Preview:</a:t>
            </a:r>
            <a:r>
              <a:rPr lang="en-US" sz="1200" b="0" i="0" u="none" strike="noStrike" cap="none" baseline="0" dirty="0" smtClean="0">
                <a:solidFill>
                  <a:schemeClr val="dk1"/>
                </a:solidFill>
                <a:latin typeface="Calibri"/>
                <a:ea typeface="Calibri"/>
                <a:cs typeface="Calibri"/>
                <a:sym typeface="Calibri"/>
              </a:rPr>
              <a:t> Let’s </a:t>
            </a:r>
            <a:r>
              <a:rPr lang="en-US" sz="1200" b="0" i="0" u="none" strike="noStrike" cap="none" baseline="0" dirty="0" smtClean="0">
                <a:solidFill>
                  <a:schemeClr val="dk1"/>
                </a:solidFill>
                <a:latin typeface="Calibri"/>
                <a:ea typeface="Calibri"/>
                <a:cs typeface="Calibri"/>
                <a:sym typeface="Calibri"/>
              </a:rPr>
              <a:t>look at what’s happening this term on Friday nights!</a:t>
            </a: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9880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685800" y="1143000"/>
            <a:ext cx="5486400" cy="30861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pPr marL="0" indent="0" algn="l">
              <a:buFont typeface="Arial" charset="0"/>
              <a:buNone/>
            </a:pPr>
            <a:r>
              <a:rPr lang="en-US" sz="1200" kern="1300" dirty="0" smtClean="0">
                <a:solidFill>
                  <a:schemeClr val="bg1"/>
                </a:solidFill>
                <a:effectLst>
                  <a:glow rad="101600">
                    <a:prstClr val="black">
                      <a:alpha val="90000"/>
                    </a:prstClr>
                  </a:glow>
                </a:effectLst>
                <a:latin typeface="Avenir Next Condensed Demi Bold"/>
                <a:cs typeface="Avenir Next Condensed Demi Bold"/>
              </a:rPr>
              <a:t>20 April - Life</a:t>
            </a:r>
            <a:endPar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a:buFont typeface="Arial" charset="0"/>
              <a:buNone/>
            </a:pPr>
            <a:endPar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defTabSz="455613">
              <a:lnSpc>
                <a:spcPct val="80000"/>
              </a:lnSpc>
              <a:spcAft>
                <a:spcPts val="1800"/>
              </a:spcAft>
              <a:buFont typeface="Arial" charset="0"/>
              <a:buNone/>
            </a:pPr>
            <a:endParaRPr lang="en-US" sz="1200" kern="1300" dirty="0" smtClean="0">
              <a:solidFill>
                <a:schemeClr val="bg1"/>
              </a:solidFill>
              <a:effectLst>
                <a:glow rad="101600">
                  <a:prstClr val="black">
                    <a:alpha val="90000"/>
                  </a:prstClr>
                </a:glow>
              </a:effectLst>
              <a:latin typeface="Avenir Next Condensed Demi Bold"/>
              <a:cs typeface="Avenir Next Condensed Demi Bold"/>
            </a:endParaRPr>
          </a:p>
          <a:p>
            <a:endParaRPr lang="en-US" dirty="0" smtClean="0"/>
          </a:p>
          <a:p>
            <a:endParaRPr dirty="0"/>
          </a:p>
        </p:txBody>
      </p:sp>
    </p:spTree>
    <p:extLst>
      <p:ext uri="{BB962C8B-B14F-4D97-AF65-F5344CB8AC3E}">
        <p14:creationId xmlns:p14="http://schemas.microsoft.com/office/powerpoint/2010/main" val="1287277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685800" y="1143000"/>
            <a:ext cx="5486400" cy="30861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pPr marL="0" indent="0" algn="l">
              <a:buFont typeface="Arial" charset="0"/>
              <a:buNone/>
            </a:pPr>
            <a:r>
              <a:rPr lang="en-US" sz="1200" kern="1300" dirty="0" smtClean="0">
                <a:solidFill>
                  <a:schemeClr val="bg1"/>
                </a:solidFill>
                <a:effectLst>
                  <a:glow rad="101600">
                    <a:prstClr val="black">
                      <a:alpha val="90000"/>
                    </a:prstClr>
                  </a:glow>
                </a:effectLst>
                <a:latin typeface="Avenir Next Condensed Demi Bold"/>
                <a:cs typeface="Avenir Next Condensed Demi Bold"/>
              </a:rPr>
              <a:t>27 April </a:t>
            </a:r>
            <a:r>
              <a:rPr lang="mr-IN" sz="1200" kern="1300" dirty="0" smtClean="0">
                <a:solidFill>
                  <a:schemeClr val="bg1"/>
                </a:solidFill>
                <a:effectLst>
                  <a:glow rad="101600">
                    <a:prstClr val="black">
                      <a:alpha val="90000"/>
                    </a:prstClr>
                  </a:glow>
                </a:effectLst>
                <a:latin typeface="Avenir Next Condensed Demi Bold"/>
                <a:cs typeface="Avenir Next Condensed Demi Bold"/>
              </a:rPr>
              <a:t>–</a:t>
            </a:r>
            <a:r>
              <a:rPr lang="en-US" sz="1200" kern="1300" dirty="0" smtClean="0">
                <a:solidFill>
                  <a:schemeClr val="bg1"/>
                </a:solidFill>
                <a:effectLst>
                  <a:glow rad="101600">
                    <a:prstClr val="black">
                      <a:alpha val="90000"/>
                    </a:prstClr>
                  </a:glow>
                </a:effectLst>
                <a:latin typeface="Avenir Next Condensed Demi Bold"/>
                <a:cs typeface="Avenir Next Condensed Demi Bold"/>
              </a:rPr>
              <a:t> Freedom Day</a:t>
            </a:r>
            <a:endPar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a:buFont typeface="Arial" charset="0"/>
              <a:buNone/>
            </a:pPr>
            <a:endPar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defTabSz="455613">
              <a:lnSpc>
                <a:spcPct val="80000"/>
              </a:lnSpc>
              <a:spcAft>
                <a:spcPts val="1800"/>
              </a:spcAft>
              <a:buFont typeface="Arial" charset="0"/>
              <a:buNone/>
            </a:pPr>
            <a:endParaRPr lang="en-US" sz="1200" kern="1300" dirty="0" smtClean="0">
              <a:solidFill>
                <a:schemeClr val="bg1"/>
              </a:solidFill>
              <a:effectLst>
                <a:glow rad="101600">
                  <a:prstClr val="black">
                    <a:alpha val="90000"/>
                  </a:prstClr>
                </a:glow>
              </a:effectLst>
              <a:latin typeface="Avenir Next Condensed Demi Bold"/>
              <a:cs typeface="Avenir Next Condensed Demi Bold"/>
            </a:endParaRPr>
          </a:p>
          <a:p>
            <a:endParaRPr lang="en-US" dirty="0" smtClean="0"/>
          </a:p>
          <a:p>
            <a:endParaRPr dirty="0"/>
          </a:p>
        </p:txBody>
      </p:sp>
    </p:spTree>
    <p:extLst>
      <p:ext uri="{BB962C8B-B14F-4D97-AF65-F5344CB8AC3E}">
        <p14:creationId xmlns:p14="http://schemas.microsoft.com/office/powerpoint/2010/main" val="16875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685800" y="1143000"/>
            <a:ext cx="5486400" cy="30861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pPr marL="0" indent="0" algn="l">
              <a:buFont typeface="Arial" charset="0"/>
              <a:buNone/>
            </a:pPr>
            <a:r>
              <a:rPr lang="en-US" sz="1200" kern="1300" dirty="0" smtClean="0">
                <a:solidFill>
                  <a:schemeClr val="bg1"/>
                </a:solidFill>
                <a:effectLst>
                  <a:glow rad="101600">
                    <a:prstClr val="black">
                      <a:alpha val="90000"/>
                    </a:prstClr>
                  </a:glow>
                </a:effectLst>
                <a:latin typeface="Avenir Next Condensed Demi Bold"/>
                <a:cs typeface="Avenir Next Condensed Demi Bold"/>
              </a:rPr>
              <a:t>4 May -</a:t>
            </a:r>
            <a:r>
              <a:rPr lang="en-US" sz="1200" kern="1300" baseline="0" dirty="0" smtClean="0">
                <a:solidFill>
                  <a:schemeClr val="bg1"/>
                </a:solidFill>
                <a:effectLst>
                  <a:glow rad="101600">
                    <a:prstClr val="black">
                      <a:alpha val="90000"/>
                    </a:prstClr>
                  </a:glow>
                </a:effectLst>
                <a:latin typeface="Avenir Next Condensed Demi Bold"/>
                <a:cs typeface="Avenir Next Condensed Demi Bold"/>
              </a:rPr>
              <a:t> Jesus</a:t>
            </a:r>
            <a:endPar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a:buFont typeface="Arial" charset="0"/>
              <a:buNone/>
            </a:pPr>
            <a:endPar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defTabSz="455613">
              <a:lnSpc>
                <a:spcPct val="80000"/>
              </a:lnSpc>
              <a:spcAft>
                <a:spcPts val="1800"/>
              </a:spcAft>
              <a:buFont typeface="Arial" charset="0"/>
              <a:buNone/>
            </a:pPr>
            <a:endParaRPr lang="en-US" sz="1200" kern="1300" dirty="0" smtClean="0">
              <a:solidFill>
                <a:schemeClr val="bg1"/>
              </a:solidFill>
              <a:effectLst>
                <a:glow rad="101600">
                  <a:prstClr val="black">
                    <a:alpha val="90000"/>
                  </a:prstClr>
                </a:glow>
              </a:effectLst>
              <a:latin typeface="Avenir Next Condensed Demi Bold"/>
              <a:cs typeface="Avenir Next Condensed Demi Bold"/>
            </a:endParaRPr>
          </a:p>
          <a:p>
            <a:endParaRPr lang="en-US" dirty="0" smtClean="0"/>
          </a:p>
          <a:p>
            <a:endParaRPr dirty="0"/>
          </a:p>
        </p:txBody>
      </p:sp>
    </p:spTree>
    <p:extLst>
      <p:ext uri="{BB962C8B-B14F-4D97-AF65-F5344CB8AC3E}">
        <p14:creationId xmlns:p14="http://schemas.microsoft.com/office/powerpoint/2010/main" val="231022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685800" y="1143000"/>
            <a:ext cx="5486400" cy="30861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pPr marL="0" indent="0" algn="l">
              <a:buFont typeface="Arial" charset="0"/>
              <a:buNone/>
            </a:pPr>
            <a:r>
              <a:rPr lang="en-US" sz="1200" kern="1300" dirty="0" smtClean="0">
                <a:solidFill>
                  <a:schemeClr val="bg1"/>
                </a:solidFill>
                <a:effectLst>
                  <a:glow rad="101600">
                    <a:prstClr val="black">
                      <a:alpha val="90000"/>
                    </a:prstClr>
                  </a:glow>
                </a:effectLst>
                <a:latin typeface="Avenir Next Condensed Demi Bold"/>
                <a:cs typeface="Avenir Next Condensed Demi Bold"/>
              </a:rPr>
              <a:t>11 May - Cross</a:t>
            </a:r>
            <a:endPar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defTabSz="455613">
              <a:lnSpc>
                <a:spcPct val="80000"/>
              </a:lnSpc>
              <a:spcAft>
                <a:spcPts val="1800"/>
              </a:spcAft>
              <a:buFont typeface="Arial" charset="0"/>
              <a:buNone/>
            </a:pPr>
            <a:endParaRPr lang="en-US" sz="1200" kern="1300" dirty="0" smtClean="0">
              <a:solidFill>
                <a:schemeClr val="bg1"/>
              </a:solidFill>
              <a:effectLst>
                <a:glow rad="101600">
                  <a:prstClr val="black">
                    <a:alpha val="90000"/>
                  </a:prstClr>
                </a:glow>
              </a:effectLst>
              <a:latin typeface="Avenir Next Condensed Demi Bold"/>
              <a:cs typeface="Avenir Next Condensed Demi Bold"/>
            </a:endParaRPr>
          </a:p>
          <a:p>
            <a:endParaRPr lang="en-US" dirty="0" smtClean="0"/>
          </a:p>
          <a:p>
            <a:endParaRPr dirty="0"/>
          </a:p>
        </p:txBody>
      </p:sp>
    </p:spTree>
    <p:extLst>
      <p:ext uri="{BB962C8B-B14F-4D97-AF65-F5344CB8AC3E}">
        <p14:creationId xmlns:p14="http://schemas.microsoft.com/office/powerpoint/2010/main" val="246575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685800" y="1143000"/>
            <a:ext cx="5486400" cy="30861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pPr marL="0" indent="0" algn="l">
              <a:buFont typeface="Arial" charset="0"/>
              <a:buNone/>
            </a:pPr>
            <a:r>
              <a:rPr lang="en-US" sz="1200" kern="1300" dirty="0" smtClean="0">
                <a:solidFill>
                  <a:schemeClr val="bg1"/>
                </a:solidFill>
                <a:effectLst>
                  <a:glow rad="101600">
                    <a:prstClr val="black">
                      <a:alpha val="90000"/>
                    </a:prstClr>
                  </a:glow>
                </a:effectLst>
                <a:latin typeface="Avenir Next Condensed Demi Bold"/>
                <a:cs typeface="Avenir Next Condensed Demi Bold"/>
              </a:rPr>
              <a:t>18 May - Faith</a:t>
            </a:r>
            <a:endPar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a:buFont typeface="Arial" charset="0"/>
              <a:buNone/>
            </a:pPr>
            <a:endPar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defTabSz="455613">
              <a:lnSpc>
                <a:spcPct val="80000"/>
              </a:lnSpc>
              <a:spcAft>
                <a:spcPts val="1800"/>
              </a:spcAft>
              <a:buFont typeface="Arial" charset="0"/>
              <a:buNone/>
            </a:pPr>
            <a:endParaRPr lang="en-US" sz="1200" kern="1300" dirty="0" smtClean="0">
              <a:solidFill>
                <a:schemeClr val="bg1"/>
              </a:solidFill>
              <a:effectLst>
                <a:glow rad="101600">
                  <a:prstClr val="black">
                    <a:alpha val="90000"/>
                  </a:prstClr>
                </a:glow>
              </a:effectLst>
              <a:latin typeface="Avenir Next Condensed Demi Bold"/>
              <a:cs typeface="Avenir Next Condensed Demi Bold"/>
            </a:endParaRPr>
          </a:p>
          <a:p>
            <a:endParaRPr lang="en-US" dirty="0" smtClean="0"/>
          </a:p>
          <a:p>
            <a:endParaRPr dirty="0"/>
          </a:p>
        </p:txBody>
      </p:sp>
    </p:spTree>
    <p:extLst>
      <p:ext uri="{BB962C8B-B14F-4D97-AF65-F5344CB8AC3E}">
        <p14:creationId xmlns:p14="http://schemas.microsoft.com/office/powerpoint/2010/main" val="1805710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685800" y="1143000"/>
            <a:ext cx="5486400" cy="30861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pPr marL="0" indent="0" algn="l">
              <a:buFont typeface="Arial" charset="0"/>
              <a:buNone/>
            </a:pPr>
            <a:r>
              <a:rPr lang="en-US" sz="1200" kern="1300" dirty="0" smtClean="0">
                <a:solidFill>
                  <a:schemeClr val="bg1"/>
                </a:solidFill>
                <a:effectLst>
                  <a:glow rad="101600">
                    <a:prstClr val="black">
                      <a:alpha val="90000"/>
                    </a:prstClr>
                  </a:glow>
                </a:effectLst>
                <a:latin typeface="Avenir Next Condensed Demi Bold"/>
                <a:cs typeface="Avenir Next Condensed Demi Bold"/>
              </a:rPr>
              <a:t>25 May </a:t>
            </a:r>
            <a:r>
              <a:rPr lang="mr-IN" sz="1200" kern="1300" dirty="0" smtClean="0">
                <a:solidFill>
                  <a:schemeClr val="bg1"/>
                </a:solidFill>
                <a:effectLst>
                  <a:glow rad="101600">
                    <a:prstClr val="black">
                      <a:alpha val="90000"/>
                    </a:prstClr>
                  </a:glow>
                </a:effectLst>
                <a:latin typeface="Avenir Next Condensed Demi Bold"/>
                <a:cs typeface="Avenir Next Condensed Demi Bold"/>
              </a:rPr>
              <a:t>–</a:t>
            </a:r>
            <a:r>
              <a:rPr lang="en-US" sz="1200" kern="1300" dirty="0" smtClean="0">
                <a:solidFill>
                  <a:schemeClr val="bg1"/>
                </a:solidFill>
                <a:effectLst>
                  <a:glow rad="101600">
                    <a:prstClr val="black">
                      <a:alpha val="90000"/>
                    </a:prstClr>
                  </a:glow>
                </a:effectLst>
                <a:latin typeface="Avenir Next Condensed Demi Bold"/>
                <a:cs typeface="Avenir Next Condensed Demi Bold"/>
              </a:rPr>
              <a:t> Lead the Cause 2018 </a:t>
            </a:r>
            <a:r>
              <a:rPr lang="mr-IN" sz="1200" kern="1300" dirty="0" smtClean="0">
                <a:solidFill>
                  <a:schemeClr val="bg1"/>
                </a:solidFill>
                <a:effectLst>
                  <a:glow rad="101600">
                    <a:prstClr val="black">
                      <a:alpha val="90000"/>
                    </a:prstClr>
                  </a:glow>
                </a:effectLst>
                <a:latin typeface="Avenir Next Condensed Demi Bold"/>
                <a:cs typeface="Avenir Next Condensed Demi Bold"/>
              </a:rPr>
              <a:t>–</a:t>
            </a:r>
            <a:r>
              <a:rPr lang="en-US" sz="1200" kern="1300" dirty="0" smtClean="0">
                <a:solidFill>
                  <a:schemeClr val="bg1"/>
                </a:solidFill>
                <a:effectLst>
                  <a:glow rad="101600">
                    <a:prstClr val="black">
                      <a:alpha val="90000"/>
                    </a:prstClr>
                  </a:glow>
                </a:effectLst>
                <a:latin typeface="Avenir Next Condensed Demi Bold"/>
                <a:cs typeface="Avenir Next Condensed Demi Bold"/>
              </a:rPr>
              <a:t> No Youth on this</a:t>
            </a:r>
            <a:r>
              <a:rPr lang="en-US" sz="1200" kern="1300" baseline="0" dirty="0" smtClean="0">
                <a:solidFill>
                  <a:schemeClr val="bg1"/>
                </a:solidFill>
                <a:effectLst>
                  <a:glow rad="101600">
                    <a:prstClr val="black">
                      <a:alpha val="90000"/>
                    </a:prstClr>
                  </a:glow>
                </a:effectLst>
                <a:latin typeface="Avenir Next Condensed Demi Bold"/>
                <a:cs typeface="Avenir Next Condensed Demi Bold"/>
              </a:rPr>
              <a:t> Weekend</a:t>
            </a:r>
            <a:endPar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a:buFont typeface="Arial" charset="0"/>
              <a:buNone/>
            </a:pPr>
            <a:endPar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defTabSz="455613">
              <a:lnSpc>
                <a:spcPct val="80000"/>
              </a:lnSpc>
              <a:spcAft>
                <a:spcPts val="1800"/>
              </a:spcAft>
              <a:buFont typeface="Arial" charset="0"/>
              <a:buNone/>
            </a:pPr>
            <a:endParaRPr lang="en-US" sz="1200" kern="1300" dirty="0" smtClean="0">
              <a:solidFill>
                <a:schemeClr val="bg1"/>
              </a:solidFill>
              <a:effectLst>
                <a:glow rad="101600">
                  <a:prstClr val="black">
                    <a:alpha val="90000"/>
                  </a:prstClr>
                </a:glow>
              </a:effectLst>
              <a:latin typeface="Avenir Next Condensed Demi Bold"/>
              <a:cs typeface="Avenir Next Condensed Demi Bold"/>
            </a:endParaRPr>
          </a:p>
          <a:p>
            <a:endParaRPr lang="en-US" dirty="0" smtClean="0"/>
          </a:p>
          <a:p>
            <a:endParaRPr dirty="0"/>
          </a:p>
        </p:txBody>
      </p:sp>
    </p:spTree>
    <p:extLst>
      <p:ext uri="{BB962C8B-B14F-4D97-AF65-F5344CB8AC3E}">
        <p14:creationId xmlns:p14="http://schemas.microsoft.com/office/powerpoint/2010/main" val="110507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xfrm>
            <a:off x="685800" y="1143000"/>
            <a:ext cx="5486400" cy="3086100"/>
          </a:xfrm>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lvl1pPr>
              <a:defRPr b="0"/>
            </a:lvl1pPr>
          </a:lstStyle>
          <a:p>
            <a:r>
              <a:rPr dirty="0"/>
              <a:t>Welcome to regulars and newcomers!</a:t>
            </a:r>
          </a:p>
        </p:txBody>
      </p:sp>
    </p:spTree>
    <p:extLst>
      <p:ext uri="{BB962C8B-B14F-4D97-AF65-F5344CB8AC3E}">
        <p14:creationId xmlns:p14="http://schemas.microsoft.com/office/powerpoint/2010/main" val="127378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685800" y="1143000"/>
            <a:ext cx="5486400" cy="30861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pPr marL="0" indent="0" algn="l">
              <a:buFont typeface="Arial" charset="0"/>
              <a:buNone/>
            </a:pPr>
            <a:r>
              <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1</a:t>
            </a:r>
            <a:r>
              <a:rPr lang="en-US" sz="1200" kern="1300" baseline="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 June - Prayer</a:t>
            </a:r>
            <a:endPar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defTabSz="455613">
              <a:lnSpc>
                <a:spcPct val="80000"/>
              </a:lnSpc>
              <a:spcAft>
                <a:spcPts val="1800"/>
              </a:spcAft>
              <a:buFont typeface="Arial" charset="0"/>
              <a:buNone/>
            </a:pPr>
            <a:endParaRPr lang="en-US" sz="1200" kern="1300" dirty="0" smtClean="0">
              <a:solidFill>
                <a:schemeClr val="bg1"/>
              </a:solidFill>
              <a:effectLst>
                <a:glow rad="101600">
                  <a:prstClr val="black">
                    <a:alpha val="90000"/>
                  </a:prstClr>
                </a:glow>
              </a:effectLst>
              <a:latin typeface="Avenir Next Condensed Demi Bold"/>
              <a:cs typeface="Avenir Next Condensed Demi Bold"/>
            </a:endParaRPr>
          </a:p>
          <a:p>
            <a:endParaRPr lang="en-US" dirty="0" smtClean="0"/>
          </a:p>
          <a:p>
            <a:endParaRPr dirty="0"/>
          </a:p>
        </p:txBody>
      </p:sp>
    </p:spTree>
    <p:extLst>
      <p:ext uri="{BB962C8B-B14F-4D97-AF65-F5344CB8AC3E}">
        <p14:creationId xmlns:p14="http://schemas.microsoft.com/office/powerpoint/2010/main" val="1961688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685800" y="1143000"/>
            <a:ext cx="5486400" cy="30861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pPr marL="0" indent="0" algn="l">
              <a:buFont typeface="Arial" charset="0"/>
              <a:buNone/>
            </a:pPr>
            <a:r>
              <a:rPr lang="en-US" sz="1200" kern="1300" dirty="0" smtClean="0">
                <a:solidFill>
                  <a:schemeClr val="bg1"/>
                </a:solidFill>
                <a:effectLst>
                  <a:glow rad="101600">
                    <a:prstClr val="black">
                      <a:alpha val="90000"/>
                    </a:prstClr>
                  </a:glow>
                </a:effectLst>
                <a:latin typeface="Avenir Next Condensed Demi Bold"/>
                <a:cs typeface="Avenir Next Condensed Demi Bold"/>
              </a:rPr>
              <a:t>8 June - Bible</a:t>
            </a:r>
            <a:endPar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a:buFont typeface="Arial" charset="0"/>
              <a:buNone/>
            </a:pPr>
            <a:endPar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defTabSz="455613">
              <a:lnSpc>
                <a:spcPct val="80000"/>
              </a:lnSpc>
              <a:spcAft>
                <a:spcPts val="1800"/>
              </a:spcAft>
              <a:buFont typeface="Arial" charset="0"/>
              <a:buNone/>
            </a:pPr>
            <a:endParaRPr lang="en-US" sz="1200" kern="1300" dirty="0" smtClean="0">
              <a:solidFill>
                <a:schemeClr val="bg1"/>
              </a:solidFill>
              <a:effectLst>
                <a:glow rad="101600">
                  <a:prstClr val="black">
                    <a:alpha val="90000"/>
                  </a:prstClr>
                </a:glow>
              </a:effectLst>
              <a:latin typeface="Avenir Next Condensed Demi Bold"/>
              <a:cs typeface="Avenir Next Condensed Demi Bold"/>
            </a:endParaRPr>
          </a:p>
          <a:p>
            <a:endParaRPr lang="en-US" dirty="0" smtClean="0"/>
          </a:p>
          <a:p>
            <a:endParaRPr dirty="0"/>
          </a:p>
        </p:txBody>
      </p:sp>
    </p:spTree>
    <p:extLst>
      <p:ext uri="{BB962C8B-B14F-4D97-AF65-F5344CB8AC3E}">
        <p14:creationId xmlns:p14="http://schemas.microsoft.com/office/powerpoint/2010/main" val="1495555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685800" y="1143000"/>
            <a:ext cx="5486400" cy="30861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pPr marL="0" indent="0" algn="l">
              <a:buFont typeface="Arial" charset="0"/>
              <a:buNone/>
            </a:pPr>
            <a:r>
              <a:rPr lang="en-US" sz="1200" kern="1300" dirty="0" smtClean="0">
                <a:solidFill>
                  <a:schemeClr val="bg1"/>
                </a:solidFill>
                <a:effectLst>
                  <a:glow rad="101600">
                    <a:prstClr val="black">
                      <a:alpha val="90000"/>
                    </a:prstClr>
                  </a:glow>
                </a:effectLst>
                <a:latin typeface="Avenir Next Condensed Demi Bold"/>
                <a:cs typeface="Avenir Next Condensed Demi Bold"/>
              </a:rPr>
              <a:t>15 June - Evil</a:t>
            </a:r>
            <a:endPar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a:buFont typeface="Arial" charset="0"/>
              <a:buNone/>
            </a:pPr>
            <a:endPar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defTabSz="455613">
              <a:lnSpc>
                <a:spcPct val="80000"/>
              </a:lnSpc>
              <a:spcAft>
                <a:spcPts val="1800"/>
              </a:spcAft>
              <a:buFont typeface="Arial" charset="0"/>
              <a:buNone/>
            </a:pPr>
            <a:endParaRPr lang="en-US" sz="1200" kern="1300" dirty="0" smtClean="0">
              <a:solidFill>
                <a:schemeClr val="bg1"/>
              </a:solidFill>
              <a:effectLst>
                <a:glow rad="101600">
                  <a:prstClr val="black">
                    <a:alpha val="90000"/>
                  </a:prstClr>
                </a:glow>
              </a:effectLst>
              <a:latin typeface="Avenir Next Condensed Demi Bold"/>
              <a:cs typeface="Avenir Next Condensed Demi Bold"/>
            </a:endParaRPr>
          </a:p>
          <a:p>
            <a:endParaRPr lang="en-US" dirty="0" smtClean="0"/>
          </a:p>
          <a:p>
            <a:endParaRPr dirty="0"/>
          </a:p>
        </p:txBody>
      </p:sp>
    </p:spTree>
    <p:extLst>
      <p:ext uri="{BB962C8B-B14F-4D97-AF65-F5344CB8AC3E}">
        <p14:creationId xmlns:p14="http://schemas.microsoft.com/office/powerpoint/2010/main" val="1185430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685800" y="1143000"/>
            <a:ext cx="5486400" cy="30861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pPr marL="0" indent="0" algn="l">
              <a:buFont typeface="Arial" charset="0"/>
              <a:buNone/>
            </a:pPr>
            <a:r>
              <a:rPr lang="en-US" sz="1200" kern="1300" dirty="0" smtClean="0">
                <a:solidFill>
                  <a:schemeClr val="bg1"/>
                </a:solidFill>
                <a:effectLst>
                  <a:glow rad="101600">
                    <a:prstClr val="black">
                      <a:alpha val="90000"/>
                    </a:prstClr>
                  </a:glow>
                </a:effectLst>
                <a:latin typeface="Avenir Next Condensed Demi Bold"/>
                <a:cs typeface="Avenir Next Condensed Demi Bold"/>
              </a:rPr>
              <a:t>22 June </a:t>
            </a:r>
            <a:r>
              <a:rPr lang="mr-IN" sz="1200" kern="1300" dirty="0" smtClean="0">
                <a:solidFill>
                  <a:schemeClr val="bg1"/>
                </a:solidFill>
                <a:effectLst>
                  <a:glow rad="101600">
                    <a:prstClr val="black">
                      <a:alpha val="90000"/>
                    </a:prstClr>
                  </a:glow>
                </a:effectLst>
                <a:latin typeface="Avenir Next Condensed Demi Bold"/>
                <a:cs typeface="Avenir Next Condensed Demi Bold"/>
              </a:rPr>
              <a:t>–</a:t>
            </a:r>
            <a:r>
              <a:rPr lang="en-US" sz="1200" kern="1300" dirty="0" smtClean="0">
                <a:solidFill>
                  <a:schemeClr val="bg1"/>
                </a:solidFill>
                <a:effectLst>
                  <a:glow rad="101600">
                    <a:prstClr val="black">
                      <a:alpha val="90000"/>
                    </a:prstClr>
                  </a:glow>
                </a:effectLst>
                <a:latin typeface="Avenir Next Condensed Demi Bold"/>
                <a:cs typeface="Avenir Next Condensed Demi Bold"/>
              </a:rPr>
              <a:t> Matric</a:t>
            </a:r>
            <a:r>
              <a:rPr lang="en-US" sz="1200" kern="1300" baseline="0" dirty="0" smtClean="0">
                <a:solidFill>
                  <a:schemeClr val="bg1"/>
                </a:solidFill>
                <a:effectLst>
                  <a:glow rad="101600">
                    <a:prstClr val="black">
                      <a:alpha val="90000"/>
                    </a:prstClr>
                  </a:glow>
                </a:effectLst>
                <a:latin typeface="Avenir Next Condensed Demi Bold"/>
                <a:cs typeface="Avenir Next Condensed Demi Bold"/>
              </a:rPr>
              <a:t> Farewell</a:t>
            </a:r>
            <a:endPar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a:buFont typeface="Arial" charset="0"/>
              <a:buNone/>
            </a:pPr>
            <a:endPar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defTabSz="455613">
              <a:lnSpc>
                <a:spcPct val="80000"/>
              </a:lnSpc>
              <a:spcAft>
                <a:spcPts val="1800"/>
              </a:spcAft>
              <a:buFont typeface="Arial" charset="0"/>
              <a:buNone/>
            </a:pPr>
            <a:endParaRPr lang="en-US" sz="1200" kern="1300" dirty="0" smtClean="0">
              <a:solidFill>
                <a:schemeClr val="bg1"/>
              </a:solidFill>
              <a:effectLst>
                <a:glow rad="101600">
                  <a:prstClr val="black">
                    <a:alpha val="90000"/>
                  </a:prstClr>
                </a:glow>
              </a:effectLst>
              <a:latin typeface="Avenir Next Condensed Demi Bold"/>
              <a:cs typeface="Avenir Next Condensed Demi Bold"/>
            </a:endParaRPr>
          </a:p>
          <a:p>
            <a:endParaRPr lang="en-US" dirty="0" smtClean="0"/>
          </a:p>
          <a:p>
            <a:endParaRPr dirty="0"/>
          </a:p>
        </p:txBody>
      </p:sp>
    </p:spTree>
    <p:extLst>
      <p:ext uri="{BB962C8B-B14F-4D97-AF65-F5344CB8AC3E}">
        <p14:creationId xmlns:p14="http://schemas.microsoft.com/office/powerpoint/2010/main" val="708865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685800" y="1143000"/>
            <a:ext cx="5486400" cy="30861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r>
              <a:rPr lang="en-US" b="1" dirty="0" smtClean="0">
                <a:effectLst/>
              </a:rPr>
              <a:t>Small Group Time: </a:t>
            </a:r>
            <a:r>
              <a:rPr lang="en-US" sz="1200" kern="1200" dirty="0" smtClean="0">
                <a:solidFill>
                  <a:schemeClr val="tx1"/>
                </a:solidFill>
                <a:effectLst/>
                <a:latin typeface="+mn-lt"/>
                <a:ea typeface="+mn-ea"/>
                <a:cs typeface="+mn-cs"/>
              </a:rPr>
              <a:t>(1) What did you enjoy about this time tonight? (2) How do you think Alpha will benefit you and your friend? (3) Which week are you looking forward to most? (4) Are you going to invite your friend next week? (5) Pray that everyone around the table will have the courage to invite their 'Just Ones' next week.</a:t>
            </a:r>
            <a:endParaRPr lang="en-US" sz="1200" dirty="0" smtClean="0">
              <a:ln w="0"/>
              <a:solidFill>
                <a:schemeClr val="bg1"/>
              </a:solidFill>
              <a:effectLst>
                <a:glow rad="127000">
                  <a:schemeClr val="tx1"/>
                </a:glow>
                <a:outerShdw blurRad="38100" dist="19050" dir="2700000" algn="tl" rotWithShape="0">
                  <a:schemeClr val="dk1">
                    <a:alpha val="40000"/>
                  </a:schemeClr>
                </a:outerShdw>
              </a:effectLst>
            </a:endParaRPr>
          </a:p>
          <a:p>
            <a:endParaRPr lang="en-ZA" sz="1200" baseline="0" dirty="0" smtClean="0">
              <a:solidFill>
                <a:srgbClr val="F9F9F9"/>
              </a:solidFill>
              <a:effectLst>
                <a:glow rad="101600">
                  <a:prstClr val="black"/>
                </a:glow>
              </a:effectLst>
              <a:latin typeface="Abadi MT Condensed Light" charset="0"/>
              <a:ea typeface="Abadi MT Condensed Light" charset="0"/>
              <a:cs typeface="Abadi MT Condensed Light" charset="0"/>
            </a:endParaRPr>
          </a:p>
          <a:p>
            <a:endParaRPr lang="en-US" dirty="0" smtClean="0"/>
          </a:p>
          <a:p>
            <a:endParaRPr dirty="0"/>
          </a:p>
        </p:txBody>
      </p:sp>
    </p:spTree>
    <p:extLst>
      <p:ext uri="{BB962C8B-B14F-4D97-AF65-F5344CB8AC3E}">
        <p14:creationId xmlns:p14="http://schemas.microsoft.com/office/powerpoint/2010/main" val="7819928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r>
              <a:rPr lang="en-US" b="1" dirty="0" smtClean="0"/>
              <a:t>Announcements: </a:t>
            </a:r>
            <a:r>
              <a:rPr lang="en-US" dirty="0" smtClean="0"/>
              <a:t>Our Botswana Mission trip</a:t>
            </a:r>
            <a:r>
              <a:rPr lang="en-US" baseline="0" dirty="0" smtClean="0"/>
              <a:t> is taking place at the end of the Term. Stay tuned for more information.</a:t>
            </a:r>
            <a:endParaRPr dirty="0"/>
          </a:p>
        </p:txBody>
      </p:sp>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33785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685800" y="1143000"/>
            <a:ext cx="5486400" cy="30861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pPr marL="0" indent="0" algn="l">
              <a:buFont typeface="Arial" charset="0"/>
              <a:buNone/>
            </a:pPr>
            <a:r>
              <a:rPr lang="en-US" sz="1200" kern="1300" dirty="0" smtClean="0">
                <a:solidFill>
                  <a:schemeClr val="bg1"/>
                </a:solidFill>
                <a:effectLst>
                  <a:glow rad="101600">
                    <a:prstClr val="black">
                      <a:alpha val="90000"/>
                    </a:prstClr>
                  </a:glow>
                </a:effectLst>
                <a:latin typeface="Avenir Next Condensed Demi Bold"/>
                <a:cs typeface="Avenir Next Condensed Demi Bold"/>
              </a:rPr>
              <a:t>25 </a:t>
            </a:r>
            <a:r>
              <a:rPr lang="en-US" sz="1200" kern="1300" dirty="0" smtClean="0">
                <a:solidFill>
                  <a:schemeClr val="bg1"/>
                </a:solidFill>
                <a:effectLst>
                  <a:glow rad="101600">
                    <a:prstClr val="black">
                      <a:alpha val="90000"/>
                    </a:prstClr>
                  </a:glow>
                </a:effectLst>
                <a:latin typeface="Avenir Next Condensed Demi Bold"/>
                <a:cs typeface="Avenir Next Condensed Demi Bold"/>
              </a:rPr>
              <a:t>May </a:t>
            </a:r>
            <a:r>
              <a:rPr lang="mr-IN" sz="1200" kern="1300" dirty="0" smtClean="0">
                <a:solidFill>
                  <a:schemeClr val="bg1"/>
                </a:solidFill>
                <a:effectLst>
                  <a:glow rad="101600">
                    <a:prstClr val="black">
                      <a:alpha val="90000"/>
                    </a:prstClr>
                  </a:glow>
                </a:effectLst>
                <a:latin typeface="Avenir Next Condensed Demi Bold"/>
                <a:cs typeface="Avenir Next Condensed Demi Bold"/>
              </a:rPr>
              <a:t>–</a:t>
            </a:r>
            <a:r>
              <a:rPr lang="en-US" sz="1200" kern="1300" dirty="0" smtClean="0">
                <a:solidFill>
                  <a:schemeClr val="bg1"/>
                </a:solidFill>
                <a:effectLst>
                  <a:glow rad="101600">
                    <a:prstClr val="black">
                      <a:alpha val="90000"/>
                    </a:prstClr>
                  </a:glow>
                </a:effectLst>
                <a:latin typeface="Avenir Next Condensed Demi Bold"/>
                <a:cs typeface="Avenir Next Condensed Demi Bold"/>
              </a:rPr>
              <a:t> Lead the Cause 2018 </a:t>
            </a:r>
            <a:r>
              <a:rPr lang="mr-IN" sz="1200" kern="1300" dirty="0" smtClean="0">
                <a:solidFill>
                  <a:schemeClr val="bg1"/>
                </a:solidFill>
                <a:effectLst>
                  <a:glow rad="101600">
                    <a:prstClr val="black">
                      <a:alpha val="90000"/>
                    </a:prstClr>
                  </a:glow>
                </a:effectLst>
                <a:latin typeface="Avenir Next Condensed Demi Bold"/>
                <a:cs typeface="Avenir Next Condensed Demi Bold"/>
              </a:rPr>
              <a:t>–</a:t>
            </a:r>
            <a:r>
              <a:rPr lang="en-US" sz="1200" kern="1300" dirty="0" smtClean="0">
                <a:solidFill>
                  <a:schemeClr val="bg1"/>
                </a:solidFill>
                <a:effectLst>
                  <a:glow rad="101600">
                    <a:prstClr val="black">
                      <a:alpha val="90000"/>
                    </a:prstClr>
                  </a:glow>
                </a:effectLst>
                <a:latin typeface="Avenir Next Condensed Demi Bold"/>
                <a:cs typeface="Avenir Next Condensed Demi Bold"/>
              </a:rPr>
              <a:t> No Youth on this</a:t>
            </a:r>
            <a:r>
              <a:rPr lang="en-US" sz="1200" kern="1300" baseline="0" dirty="0" smtClean="0">
                <a:solidFill>
                  <a:schemeClr val="bg1"/>
                </a:solidFill>
                <a:effectLst>
                  <a:glow rad="101600">
                    <a:prstClr val="black">
                      <a:alpha val="90000"/>
                    </a:prstClr>
                  </a:glow>
                </a:effectLst>
                <a:latin typeface="Avenir Next Condensed Demi Bold"/>
                <a:cs typeface="Avenir Next Condensed Demi Bold"/>
              </a:rPr>
              <a:t> Weekend</a:t>
            </a:r>
            <a:endPar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a:buFont typeface="Arial" charset="0"/>
              <a:buNone/>
            </a:pPr>
            <a:endPar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defTabSz="455613">
              <a:lnSpc>
                <a:spcPct val="80000"/>
              </a:lnSpc>
              <a:spcAft>
                <a:spcPts val="1800"/>
              </a:spcAft>
              <a:buFont typeface="Arial" charset="0"/>
              <a:buNone/>
            </a:pPr>
            <a:endParaRPr lang="en-US" sz="1200" kern="1300" dirty="0" smtClean="0">
              <a:solidFill>
                <a:schemeClr val="bg1"/>
              </a:solidFill>
              <a:effectLst>
                <a:glow rad="101600">
                  <a:prstClr val="black">
                    <a:alpha val="90000"/>
                  </a:prstClr>
                </a:glow>
              </a:effectLst>
              <a:latin typeface="Avenir Next Condensed Demi Bold"/>
              <a:cs typeface="Avenir Next Condensed Demi Bold"/>
            </a:endParaRPr>
          </a:p>
          <a:p>
            <a:endParaRPr lang="en-US" dirty="0" smtClean="0"/>
          </a:p>
          <a:p>
            <a:endParaRPr dirty="0"/>
          </a:p>
        </p:txBody>
      </p:sp>
    </p:spTree>
    <p:extLst>
      <p:ext uri="{BB962C8B-B14F-4D97-AF65-F5344CB8AC3E}">
        <p14:creationId xmlns:p14="http://schemas.microsoft.com/office/powerpoint/2010/main" val="872121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sz="1200" b="0" i="0" u="none" strike="noStrike" cap="none" dirty="0" smtClean="0">
                <a:solidFill>
                  <a:schemeClr val="dk1"/>
                </a:solidFill>
                <a:latin typeface="Calibri"/>
                <a:ea typeface="Calibri"/>
                <a:cs typeface="Calibri"/>
                <a:sym typeface="Calibri"/>
              </a:rPr>
              <a:t>We </a:t>
            </a:r>
            <a:r>
              <a:rPr lang="en-US" sz="1200" b="0" i="0" u="none" strike="noStrike" cap="none" dirty="0">
                <a:solidFill>
                  <a:schemeClr val="dk1"/>
                </a:solidFill>
                <a:latin typeface="Calibri"/>
                <a:ea typeface="Calibri"/>
                <a:cs typeface="Calibri"/>
                <a:sym typeface="Calibri"/>
              </a:rPr>
              <a:t>are involved in </a:t>
            </a:r>
            <a:r>
              <a:rPr lang="en-US" sz="1200" b="0" i="0" u="none" strike="noStrike" cap="none" dirty="0" smtClean="0">
                <a:solidFill>
                  <a:schemeClr val="dk1"/>
                </a:solidFill>
                <a:latin typeface="Calibri"/>
                <a:ea typeface="Calibri"/>
                <a:cs typeface="Calibri"/>
                <a:sym typeface="Calibri"/>
              </a:rPr>
              <a:t>these</a:t>
            </a:r>
            <a:r>
              <a:rPr lang="en-US" sz="1200" b="0" i="0" u="none" strike="noStrike" cap="none" baseline="0" dirty="0" smtClean="0">
                <a:solidFill>
                  <a:schemeClr val="dk1"/>
                </a:solidFill>
                <a:latin typeface="Calibri"/>
                <a:ea typeface="Calibri"/>
                <a:cs typeface="Calibri"/>
                <a:sym typeface="Calibri"/>
              </a:rPr>
              <a:t> 3</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high </a:t>
            </a:r>
            <a:r>
              <a:rPr lang="en-US" sz="1200" b="0" i="0" u="none" strike="noStrike" cap="none" dirty="0" smtClean="0">
                <a:solidFill>
                  <a:schemeClr val="dk1"/>
                </a:solidFill>
                <a:latin typeface="Calibri"/>
                <a:ea typeface="Calibri"/>
                <a:cs typeface="Calibri"/>
                <a:sym typeface="Calibri"/>
              </a:rPr>
              <a:t>schools during the week </a:t>
            </a:r>
            <a:r>
              <a:rPr lang="mr-IN" sz="1200" b="0" i="0" u="none" strike="noStrike" cap="none" dirty="0" smtClean="0">
                <a:solidFill>
                  <a:schemeClr val="dk1"/>
                </a:solidFill>
                <a:latin typeface="Calibri"/>
                <a:ea typeface="Calibri"/>
                <a:cs typeface="Calibri"/>
                <a:sym typeface="Calibri"/>
              </a:rPr>
              <a:t>–</a:t>
            </a:r>
            <a:r>
              <a:rPr lang="en-US" sz="1200" b="0" i="0" u="none" strike="noStrike" cap="none" dirty="0" smtClean="0">
                <a:solidFill>
                  <a:schemeClr val="dk1"/>
                </a:solidFill>
                <a:latin typeface="Calibri"/>
                <a:ea typeface="Calibri"/>
                <a:cs typeface="Calibri"/>
                <a:sym typeface="Calibri"/>
              </a:rPr>
              <a:t> if you attend one of</a:t>
            </a:r>
            <a:r>
              <a:rPr lang="en-US" sz="1200" b="0" i="0" u="none" strike="noStrike" cap="none" baseline="0" dirty="0" smtClean="0">
                <a:solidFill>
                  <a:schemeClr val="dk1"/>
                </a:solidFill>
                <a:latin typeface="Calibri"/>
                <a:ea typeface="Calibri"/>
                <a:cs typeface="Calibri"/>
                <a:sym typeface="Calibri"/>
              </a:rPr>
              <a:t> these schools, see you there!</a:t>
            </a:r>
            <a:endParaRPr sz="1200" b="0" i="0" u="none" strike="noStrike" cap="none" dirty="0">
              <a:solidFill>
                <a:schemeClr val="dk1"/>
              </a:solidFill>
              <a:latin typeface="Calibri"/>
              <a:ea typeface="Calibri"/>
              <a:cs typeface="Calibri"/>
              <a:sym typeface="Calibri"/>
            </a:endParaRPr>
          </a:p>
        </p:txBody>
      </p:sp>
      <p:sp>
        <p:nvSpPr>
          <p:cNvPr id="279" name="Shape 2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11385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r>
              <a:rPr lang="en-US" dirty="0" smtClean="0"/>
              <a:t>Join </a:t>
            </a:r>
            <a:r>
              <a:rPr lang="en-US" dirty="0" smtClean="0"/>
              <a:t>us this</a:t>
            </a:r>
            <a:r>
              <a:rPr lang="en-US" baseline="0" dirty="0" smtClean="0"/>
              <a:t> Sunday as we begin our Renew Series. The topic for Sunday is ‘Thoughts.’ </a:t>
            </a:r>
            <a:endParaRPr dirty="0"/>
          </a:p>
        </p:txBody>
      </p:sp>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6868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Follow </a:t>
            </a:r>
            <a:r>
              <a:rPr lang="en-US" dirty="0" smtClean="0"/>
              <a:t>us on Instagram! @</a:t>
            </a:r>
            <a:r>
              <a:rPr lang="en-US" dirty="0" err="1" smtClean="0"/>
              <a:t>EncounterYouth_Rosebank</a:t>
            </a:r>
            <a:endParaRPr lang="en-US" dirty="0" smtClean="0"/>
          </a:p>
          <a:p>
            <a:pPr marL="0" lvl="0" indent="0">
              <a:spcBef>
                <a:spcPts val="0"/>
              </a:spcBef>
              <a:spcAft>
                <a:spcPts val="0"/>
              </a:spcAft>
              <a:buNone/>
            </a:pPr>
            <a:endParaRPr dirty="0"/>
          </a:p>
        </p:txBody>
      </p:sp>
      <p:sp>
        <p:nvSpPr>
          <p:cNvPr id="209" name="Shape 2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8627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xfrm>
            <a:off x="685800" y="1143000"/>
            <a:ext cx="5486400" cy="3086100"/>
          </a:xfrm>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rPr b="1" dirty="0"/>
              <a:t>Prayer: </a:t>
            </a:r>
            <a:r>
              <a:rPr b="0" dirty="0"/>
              <a:t>Let’s open our meeting in prayer.</a:t>
            </a:r>
          </a:p>
        </p:txBody>
      </p:sp>
    </p:spTree>
    <p:extLst>
      <p:ext uri="{BB962C8B-B14F-4D97-AF65-F5344CB8AC3E}">
        <p14:creationId xmlns:p14="http://schemas.microsoft.com/office/powerpoint/2010/main" val="10824476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r>
              <a:rPr lang="en-US" dirty="0" smtClean="0"/>
              <a:t>Join </a:t>
            </a:r>
            <a:r>
              <a:rPr lang="en-US" dirty="0" smtClean="0"/>
              <a:t>our Friday</a:t>
            </a:r>
            <a:r>
              <a:rPr lang="en-US" baseline="0" dirty="0" smtClean="0"/>
              <a:t> Night WhatsApp group!</a:t>
            </a:r>
            <a:endParaRPr dirty="0"/>
          </a:p>
        </p:txBody>
      </p:sp>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43082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
        <p:nvSpPr>
          <p:cNvPr id="95" name="Shape 95"/>
          <p:cNvSpPr>
            <a:spLocks noGrp="1" noRot="1" noChangeAspect="1"/>
          </p:cNvSpPr>
          <p:nvPr>
            <p:ph type="sldImg" idx="2"/>
          </p:nvPr>
        </p:nvSpPr>
        <p:spPr>
          <a:xfrm>
            <a:off x="382588" y="695325"/>
            <a:ext cx="6091237" cy="3427413"/>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med" len="med"/>
            <a:tailEnd type="none" w="med" len="med"/>
          </a:ln>
        </p:spPr>
      </p:sp>
      <p:sp>
        <p:nvSpPr>
          <p:cNvPr id="96" name="Shape 9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ctr" anchorCtr="0">
            <a:noAutofit/>
          </a:bodyPr>
          <a:lstStyle/>
          <a:p>
            <a:pPr marL="0" marR="0" lvl="0" indent="0" algn="l" rtl="0">
              <a:spcBef>
                <a:spcPts val="0"/>
              </a:spcBef>
              <a:buSzPct val="25000"/>
              <a:buNone/>
            </a:pPr>
            <a:r>
              <a:rPr lang="en-US" sz="1200" b="1" i="0" u="none" strike="noStrike" cap="none" dirty="0" smtClean="0">
                <a:solidFill>
                  <a:schemeClr val="dk1"/>
                </a:solidFill>
                <a:latin typeface="Calibri"/>
                <a:ea typeface="Calibri"/>
                <a:cs typeface="Calibri"/>
                <a:sym typeface="Calibri"/>
              </a:rPr>
              <a:t>Thanks</a:t>
            </a:r>
            <a:r>
              <a:rPr lang="en-US" sz="1200" b="1" i="0" u="none" strike="noStrike" cap="none" baseline="0" dirty="0" smtClean="0">
                <a:solidFill>
                  <a:schemeClr val="dk1"/>
                </a:solidFill>
                <a:latin typeface="Calibri"/>
                <a:ea typeface="Calibri"/>
                <a:cs typeface="Calibri"/>
                <a:sym typeface="Calibri"/>
              </a:rPr>
              <a:t> for </a:t>
            </a:r>
            <a:r>
              <a:rPr lang="en-US" sz="1200" b="1" i="0" u="none" strike="noStrike" cap="none" baseline="0" dirty="0" smtClean="0">
                <a:solidFill>
                  <a:schemeClr val="dk1"/>
                </a:solidFill>
                <a:latin typeface="Calibri"/>
                <a:ea typeface="Calibri"/>
                <a:cs typeface="Calibri"/>
                <a:sym typeface="Calibri"/>
              </a:rPr>
              <a:t>Coming: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smtClean="0">
                <a:solidFill>
                  <a:schemeClr val="dk1"/>
                </a:solidFill>
                <a:latin typeface="Calibri"/>
                <a:ea typeface="Calibri"/>
                <a:cs typeface="Calibri"/>
                <a:sym typeface="Calibri"/>
              </a:rPr>
              <a:t>See you next week Friday!</a:t>
            </a: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4438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Shape 93"/>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smtClean="0">
                <a:solidFill>
                  <a:schemeClr val="dk1"/>
                </a:solidFill>
                <a:latin typeface="Calibri"/>
                <a:ea typeface="Calibri"/>
                <a:cs typeface="Calibri"/>
                <a:sym typeface="Calibri"/>
              </a:rPr>
              <a:t>Tonight we find out what “Alpha</a:t>
            </a:r>
            <a:r>
              <a:rPr lang="en-US" sz="1200" b="0" i="0" u="none" strike="noStrike" cap="none" baseline="0" dirty="0" smtClean="0">
                <a:solidFill>
                  <a:schemeClr val="dk1"/>
                </a:solidFill>
                <a:latin typeface="Calibri"/>
                <a:ea typeface="Calibri"/>
                <a:cs typeface="Calibri"/>
                <a:sym typeface="Calibri"/>
              </a:rPr>
              <a:t>” is. </a:t>
            </a:r>
            <a:endParaRPr dirty="0"/>
          </a:p>
        </p:txBody>
      </p:sp>
      <p:sp>
        <p:nvSpPr>
          <p:cNvPr id="94" name="Shape 94"/>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79287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685800" y="1143000"/>
            <a:ext cx="5486400" cy="30861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pPr marL="0" indent="0" algn="l">
              <a:buFont typeface="Arial" charset="0"/>
              <a:buNone/>
            </a:pPr>
            <a:r>
              <a:rPr lang="en-US" sz="1200" b="1" kern="1300" dirty="0" smtClean="0">
                <a:solidFill>
                  <a:schemeClr val="bg1"/>
                </a:solidFill>
                <a:effectLst>
                  <a:glow rad="101600">
                    <a:prstClr val="black">
                      <a:alpha val="90000"/>
                    </a:prstClr>
                  </a:glow>
                </a:effectLst>
                <a:latin typeface="Avenir Next Condensed Demi Bold"/>
                <a:cs typeface="Avenir Next Condensed Demi Bold"/>
              </a:rPr>
              <a:t>Get to </a:t>
            </a:r>
            <a:r>
              <a:rPr lang="en-US" sz="1200" b="1" kern="1300" dirty="0" smtClean="0">
                <a:solidFill>
                  <a:schemeClr val="bg1"/>
                </a:solidFill>
                <a:effectLst>
                  <a:glow rad="101600">
                    <a:prstClr val="black">
                      <a:alpha val="90000"/>
                    </a:prstClr>
                  </a:glow>
                </a:effectLst>
                <a:latin typeface="Avenir Next Condensed Demi Bold"/>
                <a:cs typeface="Avenir Next Condensed Demi Bold"/>
              </a:rPr>
              <a:t>Know Each Other:</a:t>
            </a:r>
            <a:r>
              <a:rPr lang="en-US" sz="1200" kern="1300" baseline="0" dirty="0" smtClean="0">
                <a:solidFill>
                  <a:schemeClr val="bg1"/>
                </a:solidFill>
                <a:effectLst>
                  <a:glow rad="101600">
                    <a:prstClr val="black">
                      <a:alpha val="90000"/>
                    </a:prstClr>
                  </a:glow>
                </a:effectLst>
                <a:latin typeface="Avenir Next Condensed Demi Bold"/>
                <a:cs typeface="Avenir Next Condensed Demi Bold"/>
              </a:rPr>
              <a:t> </a:t>
            </a:r>
            <a:r>
              <a:rPr lang="en-US" sz="1200" kern="1300" dirty="0" smtClean="0">
                <a:solidFill>
                  <a:schemeClr val="bg1"/>
                </a:solidFill>
                <a:effectLst>
                  <a:glow rad="101600">
                    <a:prstClr val="black">
                      <a:alpha val="90000"/>
                    </a:prstClr>
                  </a:glow>
                </a:effectLst>
                <a:latin typeface="Avenir Next Condensed Demi Bold"/>
                <a:ea typeface="Avenir Next Condensed" charset="0"/>
                <a:cs typeface="Avenir Next Condensed Demi Bold"/>
              </a:rPr>
              <a:t>Answer the following questions around your table: </a:t>
            </a:r>
            <a:r>
              <a:rPr lang="en-US" sz="1200" kern="1300" dirty="0" smtClean="0">
                <a:solidFill>
                  <a:schemeClr val="bg1"/>
                </a:solidFill>
                <a:effectLst>
                  <a:glow rad="101600">
                    <a:prstClr val="black">
                      <a:alpha val="90000"/>
                    </a:prstClr>
                  </a:glow>
                </a:effectLst>
                <a:latin typeface="Avenir Next Condensed Demi Bold"/>
                <a:ea typeface="Avenir Next Condensed" charset="0"/>
                <a:cs typeface="Avenir Next Condensed Demi Bold"/>
              </a:rPr>
              <a:t>(1) </a:t>
            </a:r>
            <a:r>
              <a:rPr lang="en-US" sz="12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Introduce </a:t>
            </a:r>
            <a:r>
              <a:rPr lang="en-US" sz="12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yourself</a:t>
            </a:r>
            <a:r>
              <a:rPr lang="en-US" sz="12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 (2) What </a:t>
            </a:r>
            <a:r>
              <a:rPr lang="en-US" sz="12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was the highlight of your holiday</a:t>
            </a:r>
            <a:r>
              <a:rPr lang="en-US" sz="12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 (3) </a:t>
            </a:r>
            <a:r>
              <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What </a:t>
            </a:r>
            <a:r>
              <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is your favourite movie or TV Show</a:t>
            </a:r>
            <a:r>
              <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 (4) What </a:t>
            </a:r>
            <a:r>
              <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are you looking forward to this term? </a:t>
            </a:r>
          </a:p>
          <a:p>
            <a:pPr marL="0" indent="0" algn="l">
              <a:buFont typeface="Arial" charset="0"/>
              <a:buNone/>
            </a:pPr>
            <a:endPar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defTabSz="455613">
              <a:lnSpc>
                <a:spcPct val="80000"/>
              </a:lnSpc>
              <a:spcAft>
                <a:spcPts val="1800"/>
              </a:spcAft>
              <a:buFont typeface="Arial" charset="0"/>
              <a:buNone/>
            </a:pPr>
            <a:endParaRPr lang="en-US" sz="1200" kern="1300" dirty="0" smtClean="0">
              <a:solidFill>
                <a:schemeClr val="bg1"/>
              </a:solidFill>
              <a:effectLst>
                <a:glow rad="101600">
                  <a:prstClr val="black">
                    <a:alpha val="90000"/>
                  </a:prstClr>
                </a:glow>
              </a:effectLst>
              <a:latin typeface="Avenir Next Condensed Demi Bold"/>
              <a:cs typeface="Avenir Next Condensed Demi Bold"/>
            </a:endParaRPr>
          </a:p>
          <a:p>
            <a:endParaRPr lang="en-US" dirty="0" smtClean="0"/>
          </a:p>
          <a:p>
            <a:endParaRPr dirty="0"/>
          </a:p>
        </p:txBody>
      </p:sp>
    </p:spTree>
    <p:extLst>
      <p:ext uri="{BB962C8B-B14F-4D97-AF65-F5344CB8AC3E}">
        <p14:creationId xmlns:p14="http://schemas.microsoft.com/office/powerpoint/2010/main" val="1881957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685800" y="1143000"/>
            <a:ext cx="5486400" cy="30861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pPr marL="0" indent="0" algn="l">
              <a:buFont typeface="Arial" charset="0"/>
              <a:buNone/>
            </a:pPr>
            <a:r>
              <a:rPr lang="en-US" sz="1200" b="1" kern="1300" dirty="0" smtClean="0">
                <a:solidFill>
                  <a:schemeClr val="bg1"/>
                </a:solidFill>
                <a:effectLst>
                  <a:glow rad="101600">
                    <a:prstClr val="black">
                      <a:alpha val="90000"/>
                    </a:prstClr>
                  </a:glow>
                </a:effectLst>
                <a:latin typeface="Avenir Next Condensed Demi Bold"/>
                <a:cs typeface="Avenir Next Condensed Demi Bold"/>
              </a:rPr>
              <a:t>Supper </a:t>
            </a:r>
            <a:r>
              <a:rPr lang="en-US" sz="1200" b="1" kern="1300" dirty="0" smtClean="0">
                <a:solidFill>
                  <a:schemeClr val="bg1"/>
                </a:solidFill>
                <a:effectLst>
                  <a:glow rad="101600">
                    <a:prstClr val="black">
                      <a:alpha val="90000"/>
                    </a:prstClr>
                  </a:glow>
                </a:effectLst>
                <a:latin typeface="Avenir Next Condensed Demi Bold"/>
                <a:cs typeface="Avenir Next Condensed Demi Bold"/>
              </a:rPr>
              <a:t>Time:</a:t>
            </a:r>
            <a:r>
              <a:rPr lang="en-US" sz="1200" kern="1300" baseline="0" dirty="0" smtClean="0">
                <a:solidFill>
                  <a:schemeClr val="bg1"/>
                </a:solidFill>
                <a:effectLst>
                  <a:glow rad="101600">
                    <a:prstClr val="black">
                      <a:alpha val="90000"/>
                    </a:prstClr>
                  </a:glow>
                </a:effectLst>
                <a:latin typeface="Avenir Next Condensed Demi Bold"/>
                <a:cs typeface="Avenir Next Condensed Demi Bold"/>
              </a:rPr>
              <a:t> </a:t>
            </a:r>
            <a:r>
              <a:rPr lang="en-US" sz="1200" kern="1300" baseline="0" dirty="0" smtClean="0">
                <a:solidFill>
                  <a:schemeClr val="bg1"/>
                </a:solidFill>
                <a:effectLst>
                  <a:glow rad="101600">
                    <a:prstClr val="black">
                      <a:alpha val="90000"/>
                    </a:prstClr>
                  </a:glow>
                </a:effectLst>
                <a:latin typeface="Avenir Next Condensed Demi Bold"/>
                <a:cs typeface="Avenir Next Condensed Demi Bold"/>
              </a:rPr>
              <a:t>A simple meal will be served</a:t>
            </a:r>
            <a:endPar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a:buFont typeface="Arial" charset="0"/>
              <a:buNone/>
            </a:pPr>
            <a:endPar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defTabSz="455613">
              <a:lnSpc>
                <a:spcPct val="80000"/>
              </a:lnSpc>
              <a:spcAft>
                <a:spcPts val="1800"/>
              </a:spcAft>
              <a:buFont typeface="Arial" charset="0"/>
              <a:buNone/>
            </a:pPr>
            <a:endParaRPr lang="en-US" sz="1200" kern="1300" dirty="0" smtClean="0">
              <a:solidFill>
                <a:schemeClr val="bg1"/>
              </a:solidFill>
              <a:effectLst>
                <a:glow rad="101600">
                  <a:prstClr val="black">
                    <a:alpha val="90000"/>
                  </a:prstClr>
                </a:glow>
              </a:effectLst>
              <a:latin typeface="Avenir Next Condensed Demi Bold"/>
              <a:cs typeface="Avenir Next Condensed Demi Bold"/>
            </a:endParaRPr>
          </a:p>
          <a:p>
            <a:endParaRPr lang="en-US" dirty="0" smtClean="0"/>
          </a:p>
          <a:p>
            <a:endParaRPr dirty="0"/>
          </a:p>
        </p:txBody>
      </p:sp>
    </p:spTree>
    <p:extLst>
      <p:ext uri="{BB962C8B-B14F-4D97-AF65-F5344CB8AC3E}">
        <p14:creationId xmlns:p14="http://schemas.microsoft.com/office/powerpoint/2010/main" val="1733187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685800" y="1143000"/>
            <a:ext cx="5486400" cy="30861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200" b="1" kern="1300" dirty="0" smtClean="0">
                <a:solidFill>
                  <a:schemeClr val="bg1"/>
                </a:solidFill>
                <a:effectLst>
                  <a:glow rad="101600">
                    <a:prstClr val="black">
                      <a:alpha val="90000"/>
                    </a:prstClr>
                  </a:glow>
                </a:effectLst>
                <a:latin typeface="Avenir Next Condensed Demi Bold"/>
                <a:cs typeface="Avenir Next Condensed Demi Bold"/>
              </a:rPr>
              <a:t>Alpha Youth Series Official </a:t>
            </a:r>
            <a:r>
              <a:rPr lang="en-US" sz="1200" b="1" kern="1300" dirty="0" smtClean="0">
                <a:solidFill>
                  <a:schemeClr val="bg1"/>
                </a:solidFill>
                <a:effectLst>
                  <a:glow rad="101600">
                    <a:prstClr val="black">
                      <a:alpha val="90000"/>
                    </a:prstClr>
                  </a:glow>
                </a:effectLst>
                <a:latin typeface="Avenir Next Condensed Demi Bold"/>
                <a:cs typeface="Avenir Next Condensed Demi Bold"/>
              </a:rPr>
              <a:t>Trailer:</a:t>
            </a:r>
            <a:r>
              <a:rPr lang="en-US" sz="1200" kern="1300" baseline="0" dirty="0" smtClean="0">
                <a:solidFill>
                  <a:schemeClr val="bg1"/>
                </a:solidFill>
                <a:effectLst>
                  <a:glow rad="101600">
                    <a:prstClr val="black">
                      <a:alpha val="90000"/>
                    </a:prstClr>
                  </a:glow>
                </a:effectLst>
                <a:latin typeface="Avenir Next Condensed Demi Bold"/>
                <a:cs typeface="Avenir Next Condensed Demi Bold"/>
              </a:rPr>
              <a:t> Find the trailer by clicking on this </a:t>
            </a:r>
            <a:r>
              <a:rPr lang="en-US" sz="1200" kern="1300" baseline="0" dirty="0" err="1" smtClean="0">
                <a:solidFill>
                  <a:schemeClr val="bg1"/>
                </a:solidFill>
                <a:effectLst>
                  <a:glow rad="101600">
                    <a:prstClr val="black">
                      <a:alpha val="90000"/>
                    </a:prstClr>
                  </a:glow>
                </a:effectLst>
                <a:latin typeface="Avenir Next Condensed Demi Bold"/>
                <a:cs typeface="Avenir Next Condensed Demi Bold"/>
              </a:rPr>
              <a:t>dropbox</a:t>
            </a:r>
            <a:r>
              <a:rPr lang="en-US" sz="1200" kern="1300" baseline="0" dirty="0" smtClean="0">
                <a:solidFill>
                  <a:schemeClr val="bg1"/>
                </a:solidFill>
                <a:effectLst>
                  <a:glow rad="101600">
                    <a:prstClr val="black">
                      <a:alpha val="90000"/>
                    </a:prstClr>
                  </a:glow>
                </a:effectLst>
                <a:latin typeface="Avenir Next Condensed Demi Bold"/>
                <a:cs typeface="Avenir Next Condensed Demi Bold"/>
              </a:rPr>
              <a:t> link: https://</a:t>
            </a:r>
            <a:r>
              <a:rPr lang="en-US" sz="1200" kern="1300" baseline="0" dirty="0" err="1" smtClean="0">
                <a:solidFill>
                  <a:schemeClr val="bg1"/>
                </a:solidFill>
                <a:effectLst>
                  <a:glow rad="101600">
                    <a:prstClr val="black">
                      <a:alpha val="90000"/>
                    </a:prstClr>
                  </a:glow>
                </a:effectLst>
                <a:latin typeface="Avenir Next Condensed Demi Bold"/>
                <a:cs typeface="Avenir Next Condensed Demi Bold"/>
              </a:rPr>
              <a:t>www.dropbox.com</a:t>
            </a:r>
            <a:r>
              <a:rPr lang="en-US" sz="1200" kern="1300" baseline="0" dirty="0" smtClean="0">
                <a:solidFill>
                  <a:schemeClr val="bg1"/>
                </a:solidFill>
                <a:effectLst>
                  <a:glow rad="101600">
                    <a:prstClr val="black">
                      <a:alpha val="90000"/>
                    </a:prstClr>
                  </a:glow>
                </a:effectLst>
                <a:latin typeface="Avenir Next Condensed Demi Bold"/>
                <a:cs typeface="Avenir Next Condensed Demi Bold"/>
              </a:rPr>
              <a:t>/</a:t>
            </a:r>
            <a:r>
              <a:rPr lang="en-US" sz="1200" kern="1300" baseline="0" dirty="0" err="1" smtClean="0">
                <a:solidFill>
                  <a:schemeClr val="bg1"/>
                </a:solidFill>
                <a:effectLst>
                  <a:glow rad="101600">
                    <a:prstClr val="black">
                      <a:alpha val="90000"/>
                    </a:prstClr>
                  </a:glow>
                </a:effectLst>
                <a:latin typeface="Avenir Next Condensed Demi Bold"/>
                <a:cs typeface="Avenir Next Condensed Demi Bold"/>
              </a:rPr>
              <a:t>sh</a:t>
            </a:r>
            <a:r>
              <a:rPr lang="en-US" sz="1200" kern="1300" baseline="0" dirty="0" smtClean="0">
                <a:solidFill>
                  <a:schemeClr val="bg1"/>
                </a:solidFill>
                <a:effectLst>
                  <a:glow rad="101600">
                    <a:prstClr val="black">
                      <a:alpha val="90000"/>
                    </a:prstClr>
                  </a:glow>
                </a:effectLst>
                <a:latin typeface="Avenir Next Condensed Demi Bold"/>
                <a:cs typeface="Avenir Next Condensed Demi Bold"/>
              </a:rPr>
              <a:t>/f0wthyhsb4eu1bm/AAB4OdAVqhfrnsIlGTxlZeh8a?dl=0</a:t>
            </a:r>
          </a:p>
          <a:p>
            <a:pPr marL="0" indent="0" algn="l">
              <a:buFont typeface="Arial" charset="0"/>
              <a:buNone/>
            </a:pPr>
            <a:endPar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defTabSz="455613">
              <a:lnSpc>
                <a:spcPct val="80000"/>
              </a:lnSpc>
              <a:spcAft>
                <a:spcPts val="1800"/>
              </a:spcAft>
              <a:buFont typeface="Arial" charset="0"/>
              <a:buNone/>
            </a:pPr>
            <a:endParaRPr lang="en-US" sz="1200" kern="1300" dirty="0" smtClean="0">
              <a:solidFill>
                <a:schemeClr val="bg1"/>
              </a:solidFill>
              <a:effectLst>
                <a:glow rad="101600">
                  <a:prstClr val="black">
                    <a:alpha val="90000"/>
                  </a:prstClr>
                </a:glow>
              </a:effectLst>
              <a:latin typeface="Avenir Next Condensed Demi Bold"/>
              <a:cs typeface="Avenir Next Condensed Demi Bold"/>
            </a:endParaRPr>
          </a:p>
          <a:p>
            <a:endParaRPr lang="en-US" dirty="0" smtClean="0"/>
          </a:p>
          <a:p>
            <a:endParaRPr dirty="0"/>
          </a:p>
        </p:txBody>
      </p:sp>
    </p:spTree>
    <p:extLst>
      <p:ext uri="{BB962C8B-B14F-4D97-AF65-F5344CB8AC3E}">
        <p14:creationId xmlns:p14="http://schemas.microsoft.com/office/powerpoint/2010/main" val="1635128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685800" y="1143000"/>
            <a:ext cx="5486400" cy="30861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pPr marL="0" indent="0" algn="l">
              <a:buFont typeface="Arial" charset="0"/>
              <a:buNone/>
            </a:pPr>
            <a:r>
              <a:rPr lang="en-US" sz="1200" b="1" kern="1300" dirty="0" smtClean="0">
                <a:solidFill>
                  <a:schemeClr val="bg1"/>
                </a:solidFill>
                <a:effectLst>
                  <a:glow rad="101600">
                    <a:prstClr val="black">
                      <a:alpha val="90000"/>
                    </a:prstClr>
                  </a:glow>
                </a:effectLst>
                <a:latin typeface="Avenir Next Condensed Demi Bold"/>
                <a:cs typeface="Avenir Next Condensed Demi Bold"/>
              </a:rPr>
              <a:t>Video:</a:t>
            </a:r>
            <a:r>
              <a:rPr lang="en-US" sz="1200" b="1" kern="1300" baseline="0" dirty="0" smtClean="0">
                <a:solidFill>
                  <a:schemeClr val="bg1"/>
                </a:solidFill>
                <a:effectLst>
                  <a:glow rad="101600">
                    <a:prstClr val="black">
                      <a:alpha val="90000"/>
                    </a:prstClr>
                  </a:glow>
                </a:effectLst>
                <a:latin typeface="Avenir Next Condensed Demi Bold"/>
                <a:cs typeface="Avenir Next Condensed Demi Bold"/>
              </a:rPr>
              <a:t> </a:t>
            </a:r>
            <a:r>
              <a:rPr lang="en-US" sz="1200" kern="1300" baseline="0" dirty="0" smtClean="0">
                <a:solidFill>
                  <a:schemeClr val="bg1"/>
                </a:solidFill>
                <a:effectLst>
                  <a:glow rad="101600">
                    <a:prstClr val="black">
                      <a:alpha val="90000"/>
                    </a:prstClr>
                  </a:glow>
                </a:effectLst>
                <a:latin typeface="Avenir Next Condensed Demi Bold"/>
                <a:cs typeface="Avenir Next Condensed Demi Bold"/>
              </a:rPr>
              <a:t>Find </a:t>
            </a:r>
            <a:r>
              <a:rPr lang="en-US" sz="1200" kern="1300" baseline="0" dirty="0" smtClean="0">
                <a:solidFill>
                  <a:schemeClr val="bg1"/>
                </a:solidFill>
                <a:effectLst>
                  <a:glow rad="101600">
                    <a:prstClr val="black">
                      <a:alpha val="90000"/>
                    </a:prstClr>
                  </a:glow>
                </a:effectLst>
                <a:latin typeface="Avenir Next Condensed Demi Bold"/>
                <a:cs typeface="Avenir Next Condensed Demi Bold"/>
              </a:rPr>
              <a:t>the trailer by clicking on this </a:t>
            </a:r>
            <a:r>
              <a:rPr lang="en-US" sz="1200" kern="1300" baseline="0" dirty="0" err="1" smtClean="0">
                <a:solidFill>
                  <a:schemeClr val="bg1"/>
                </a:solidFill>
                <a:effectLst>
                  <a:glow rad="101600">
                    <a:prstClr val="black">
                      <a:alpha val="90000"/>
                    </a:prstClr>
                  </a:glow>
                </a:effectLst>
                <a:latin typeface="Avenir Next Condensed Demi Bold"/>
                <a:cs typeface="Avenir Next Condensed Demi Bold"/>
              </a:rPr>
              <a:t>dropbox</a:t>
            </a:r>
            <a:r>
              <a:rPr lang="en-US" sz="1200" kern="1300" baseline="0" dirty="0" smtClean="0">
                <a:solidFill>
                  <a:schemeClr val="bg1"/>
                </a:solidFill>
                <a:effectLst>
                  <a:glow rad="101600">
                    <a:prstClr val="black">
                      <a:alpha val="90000"/>
                    </a:prstClr>
                  </a:glow>
                </a:effectLst>
                <a:latin typeface="Avenir Next Condensed Demi Bold"/>
                <a:cs typeface="Avenir Next Condensed Demi Bold"/>
              </a:rPr>
              <a:t> link: https://</a:t>
            </a:r>
            <a:r>
              <a:rPr lang="en-US" sz="1200" kern="1300" baseline="0" dirty="0" err="1" smtClean="0">
                <a:solidFill>
                  <a:schemeClr val="bg1"/>
                </a:solidFill>
                <a:effectLst>
                  <a:glow rad="101600">
                    <a:prstClr val="black">
                      <a:alpha val="90000"/>
                    </a:prstClr>
                  </a:glow>
                </a:effectLst>
                <a:latin typeface="Avenir Next Condensed Demi Bold"/>
                <a:cs typeface="Avenir Next Condensed Demi Bold"/>
              </a:rPr>
              <a:t>www.dropbox.com</a:t>
            </a:r>
            <a:r>
              <a:rPr lang="en-US" sz="1200" kern="1300" baseline="0" dirty="0" smtClean="0">
                <a:solidFill>
                  <a:schemeClr val="bg1"/>
                </a:solidFill>
                <a:effectLst>
                  <a:glow rad="101600">
                    <a:prstClr val="black">
                      <a:alpha val="90000"/>
                    </a:prstClr>
                  </a:glow>
                </a:effectLst>
                <a:latin typeface="Avenir Next Condensed Demi Bold"/>
                <a:cs typeface="Avenir Next Condensed Demi Bold"/>
              </a:rPr>
              <a:t>/</a:t>
            </a:r>
            <a:r>
              <a:rPr lang="en-US" sz="1200" kern="1300" baseline="0" dirty="0" err="1" smtClean="0">
                <a:solidFill>
                  <a:schemeClr val="bg1"/>
                </a:solidFill>
                <a:effectLst>
                  <a:glow rad="101600">
                    <a:prstClr val="black">
                      <a:alpha val="90000"/>
                    </a:prstClr>
                  </a:glow>
                </a:effectLst>
                <a:latin typeface="Avenir Next Condensed Demi Bold"/>
                <a:cs typeface="Avenir Next Condensed Demi Bold"/>
              </a:rPr>
              <a:t>sh</a:t>
            </a:r>
            <a:r>
              <a:rPr lang="en-US" sz="1200" kern="1300" baseline="0" dirty="0" smtClean="0">
                <a:solidFill>
                  <a:schemeClr val="bg1"/>
                </a:solidFill>
                <a:effectLst>
                  <a:glow rad="101600">
                    <a:prstClr val="black">
                      <a:alpha val="90000"/>
                    </a:prstClr>
                  </a:glow>
                </a:effectLst>
                <a:latin typeface="Avenir Next Condensed Demi Bold"/>
                <a:cs typeface="Avenir Next Condensed Demi Bold"/>
              </a:rPr>
              <a:t>/f0wthyhsb4eu1bm/AAB4OdAVqhfrnsIlGTxlZeh8a?dl=0</a:t>
            </a:r>
          </a:p>
          <a:p>
            <a:pPr marL="0" indent="0" algn="l">
              <a:buFont typeface="Arial" charset="0"/>
              <a:buNone/>
            </a:pPr>
            <a:endPar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a:buFont typeface="Arial" charset="0"/>
              <a:buNone/>
            </a:pPr>
            <a:endPar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defTabSz="455613">
              <a:lnSpc>
                <a:spcPct val="80000"/>
              </a:lnSpc>
              <a:spcAft>
                <a:spcPts val="1800"/>
              </a:spcAft>
              <a:buFont typeface="Arial" charset="0"/>
              <a:buNone/>
            </a:pPr>
            <a:endParaRPr lang="en-US" sz="1200" kern="1300" dirty="0" smtClean="0">
              <a:solidFill>
                <a:schemeClr val="bg1"/>
              </a:solidFill>
              <a:effectLst>
                <a:glow rad="101600">
                  <a:prstClr val="black">
                    <a:alpha val="90000"/>
                  </a:prstClr>
                </a:glow>
              </a:effectLst>
              <a:latin typeface="Avenir Next Condensed Demi Bold"/>
              <a:cs typeface="Avenir Next Condensed Demi Bold"/>
            </a:endParaRPr>
          </a:p>
          <a:p>
            <a:endParaRPr lang="en-US" dirty="0" smtClean="0"/>
          </a:p>
          <a:p>
            <a:endParaRPr dirty="0"/>
          </a:p>
        </p:txBody>
      </p:sp>
    </p:spTree>
    <p:extLst>
      <p:ext uri="{BB962C8B-B14F-4D97-AF65-F5344CB8AC3E}">
        <p14:creationId xmlns:p14="http://schemas.microsoft.com/office/powerpoint/2010/main" val="942714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685800" y="1143000"/>
            <a:ext cx="5486400" cy="30861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200" b="1"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What is Alpha? </a:t>
            </a:r>
            <a:r>
              <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Alpha </a:t>
            </a:r>
            <a:r>
              <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is a series of short episodes designed to engage young people in conversations about </a:t>
            </a:r>
            <a:r>
              <a:rPr lang="en-US" sz="1200" b="1"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faith</a:t>
            </a:r>
            <a:r>
              <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 </a:t>
            </a:r>
            <a:r>
              <a:rPr lang="en-US" sz="1200" b="1"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life</a:t>
            </a:r>
            <a:r>
              <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 and </a:t>
            </a:r>
            <a:r>
              <a:rPr lang="en-US" sz="1200" b="1"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God</a:t>
            </a:r>
            <a:r>
              <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rPr>
              <a:t>. </a:t>
            </a:r>
            <a:r>
              <a:rPr lang="en-US" sz="1200" kern="1200" dirty="0" smtClean="0">
                <a:solidFill>
                  <a:schemeClr val="tx1"/>
                </a:solidFill>
                <a:effectLst/>
                <a:latin typeface="+mn-lt"/>
                <a:ea typeface="+mn-ea"/>
                <a:cs typeface="+mn-cs"/>
              </a:rPr>
              <a:t>Alpha </a:t>
            </a:r>
            <a:r>
              <a:rPr lang="en-US" sz="1200" kern="1200" dirty="0" smtClean="0">
                <a:solidFill>
                  <a:schemeClr val="tx1"/>
                </a:solidFill>
                <a:effectLst/>
                <a:latin typeface="+mn-lt"/>
                <a:ea typeface="+mn-ea"/>
                <a:cs typeface="+mn-cs"/>
              </a:rPr>
              <a:t>is an invitation to explore life’s biggest questions and a chance to look at the life and message of Jesus. Every opinion and question is welcome</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 am the way and the truth and the life.” </a:t>
            </a:r>
            <a:r>
              <a:rPr lang="en-US"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JOHN 14:6</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want others to find out who our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Jesus is!</a:t>
            </a:r>
            <a:endPar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a:buFont typeface="Arial" charset="0"/>
              <a:buNone/>
            </a:pPr>
            <a:endPar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a:buFont typeface="Arial" charset="0"/>
              <a:buNone/>
            </a:pPr>
            <a:endPar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a:buFont typeface="Arial" charset="0"/>
              <a:buNone/>
            </a:pPr>
            <a:endParaRPr lang="en-US" sz="1200" kern="1300" dirty="0" smtClean="0">
              <a:solidFill>
                <a:schemeClr val="bg1"/>
              </a:solidFill>
              <a:effectLst>
                <a:glow rad="152400">
                  <a:schemeClr val="tx1">
                    <a:alpha val="83000"/>
                  </a:schemeClr>
                </a:glow>
              </a:effectLst>
              <a:latin typeface="Avenir Next Condensed" charset="0"/>
              <a:ea typeface="Avenir Next Condensed" charset="0"/>
              <a:cs typeface="Avenir Next Condensed" charset="0"/>
            </a:endParaRPr>
          </a:p>
          <a:p>
            <a:pPr marL="0" indent="0" algn="l" defTabSz="455613">
              <a:lnSpc>
                <a:spcPct val="80000"/>
              </a:lnSpc>
              <a:spcAft>
                <a:spcPts val="1800"/>
              </a:spcAft>
              <a:buFont typeface="Arial" charset="0"/>
              <a:buNone/>
            </a:pPr>
            <a:endParaRPr lang="en-US" sz="1200" kern="1300" dirty="0" smtClean="0">
              <a:solidFill>
                <a:schemeClr val="bg1"/>
              </a:solidFill>
              <a:effectLst>
                <a:glow rad="101600">
                  <a:prstClr val="black">
                    <a:alpha val="90000"/>
                  </a:prstClr>
                </a:glow>
              </a:effectLst>
              <a:latin typeface="Avenir Next Condensed Demi Bold"/>
              <a:cs typeface="Avenir Next Condensed Demi Bold"/>
            </a:endParaRPr>
          </a:p>
          <a:p>
            <a:endParaRPr lang="en-US" dirty="0" smtClean="0"/>
          </a:p>
          <a:p>
            <a:endParaRPr dirty="0"/>
          </a:p>
        </p:txBody>
      </p:sp>
    </p:spTree>
    <p:extLst>
      <p:ext uri="{BB962C8B-B14F-4D97-AF65-F5344CB8AC3E}">
        <p14:creationId xmlns:p14="http://schemas.microsoft.com/office/powerpoint/2010/main" val="20009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161EDDE-C75A-0242-9673-A36612BE3D89}" type="datetimeFigureOut">
              <a:rPr lang="en-US" smtClean="0"/>
              <a:t>18/04/20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BC947D-AFC9-F94F-93AD-077B49FC176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161EDDE-C75A-0242-9673-A36612BE3D89}" type="datetimeFigureOut">
              <a:rPr lang="en-US" smtClean="0"/>
              <a:t>18/04/20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BC947D-AFC9-F94F-93AD-077B49FC176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161EDDE-C75A-0242-9673-A36612BE3D89}" type="datetimeFigureOut">
              <a:rPr lang="en-US" smtClean="0"/>
              <a:t>18/04/20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BC947D-AFC9-F94F-93AD-077B49FC176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15"/>
        <p:cNvGrpSpPr/>
        <p:nvPr/>
      </p:nvGrpSpPr>
      <p:grpSpPr>
        <a:xfrm>
          <a:off x="0" y="0"/>
          <a:ext cx="0" cy="0"/>
          <a:chOff x="0" y="0"/>
          <a:chExt cx="0" cy="0"/>
        </a:xfrm>
      </p:grpSpPr>
      <p:sp>
        <p:nvSpPr>
          <p:cNvPr id="16" name="Shape 16"/>
          <p:cNvSpPr txBox="1">
            <a:spLocks noGrp="1"/>
          </p:cNvSpPr>
          <p:nvPr>
            <p:ph type="body" idx="1"/>
          </p:nvPr>
        </p:nvSpPr>
        <p:spPr>
          <a:xfrm>
            <a:off x="609600" y="274638"/>
            <a:ext cx="10972800" cy="5851525"/>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 name="Shape 17"/>
          <p:cNvSpPr txBox="1">
            <a:spLocks noGrp="1"/>
          </p:cNvSpPr>
          <p:nvPr>
            <p:ph type="dt" idx="10"/>
          </p:nvPr>
        </p:nvSpPr>
        <p:spPr>
          <a:xfrm>
            <a:off x="609601" y="6356351"/>
            <a:ext cx="2844799" cy="365125"/>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ftr" idx="11"/>
          </p:nvPr>
        </p:nvSpPr>
        <p:spPr>
          <a:xfrm>
            <a:off x="4165600" y="6356351"/>
            <a:ext cx="38608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sldNum" idx="12"/>
          </p:nvPr>
        </p:nvSpPr>
        <p:spPr>
          <a:xfrm>
            <a:off x="8737601" y="6356351"/>
            <a:ext cx="2844799" cy="365125"/>
          </a:xfrm>
          <a:prstGeom prst="rect">
            <a:avLst/>
          </a:prstGeom>
          <a:noFill/>
          <a:ln>
            <a:noFill/>
          </a:ln>
        </p:spPr>
        <p:txBody>
          <a:bodyPr wrap="square" lIns="91425" tIns="45700" rIns="91425" bIns="45700" anchor="ctr" anchorCtr="0">
            <a:noAutofit/>
          </a:bodyPr>
          <a:lstStyle/>
          <a:p>
            <a:pPr>
              <a:buSzPct val="25000"/>
            </a:pPr>
            <a:fld id="{00000000-1234-1234-1234-123412341234}" type="slidenum">
              <a:rPr lang="en-US" smtClean="0">
                <a:solidFill>
                  <a:srgbClr val="888888"/>
                </a:solidFill>
                <a:ea typeface="Calibri"/>
                <a:cs typeface="Calibri"/>
                <a:sym typeface="Calibri"/>
              </a:rPr>
              <a:pPr>
                <a:buSzPct val="25000"/>
              </a:pPr>
              <a:t>‹#›</a:t>
            </a:fld>
            <a:endParaRPr lang="en-US">
              <a:solidFill>
                <a:srgbClr val="888888"/>
              </a:solidFill>
              <a:ea typeface="Calibri"/>
              <a:cs typeface="Calibri"/>
              <a:sym typeface="Calibri"/>
            </a:endParaRPr>
          </a:p>
        </p:txBody>
      </p:sp>
    </p:spTree>
    <p:extLst>
      <p:ext uri="{BB962C8B-B14F-4D97-AF65-F5344CB8AC3E}">
        <p14:creationId xmlns:p14="http://schemas.microsoft.com/office/powerpoint/2010/main" val="2027814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161EDDE-C75A-0242-9673-A36612BE3D89}" type="datetimeFigureOut">
              <a:rPr lang="en-US" smtClean="0"/>
              <a:t>18/04/20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BC947D-AFC9-F94F-93AD-077B49FC176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61EDDE-C75A-0242-9673-A36612BE3D89}" type="datetimeFigureOut">
              <a:rPr lang="en-US" smtClean="0"/>
              <a:t>18/04/20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BC947D-AFC9-F94F-93AD-077B49FC176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161EDDE-C75A-0242-9673-A36612BE3D89}" type="datetimeFigureOut">
              <a:rPr lang="en-US" smtClean="0"/>
              <a:t>18/04/20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BC947D-AFC9-F94F-93AD-077B49FC176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161EDDE-C75A-0242-9673-A36612BE3D89}" type="datetimeFigureOut">
              <a:rPr lang="en-US" smtClean="0"/>
              <a:t>18/04/20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BC947D-AFC9-F94F-93AD-077B49FC176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161EDDE-C75A-0242-9673-A36612BE3D89}" type="datetimeFigureOut">
              <a:rPr lang="en-US" smtClean="0"/>
              <a:t>18/04/20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BC947D-AFC9-F94F-93AD-077B49FC176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61EDDE-C75A-0242-9673-A36612BE3D89}" type="datetimeFigureOut">
              <a:rPr lang="en-US" smtClean="0"/>
              <a:t>18/04/20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BC947D-AFC9-F94F-93AD-077B49FC176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61EDDE-C75A-0242-9673-A36612BE3D89}" type="datetimeFigureOut">
              <a:rPr lang="en-US" smtClean="0"/>
              <a:t>18/04/20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BC947D-AFC9-F94F-93AD-077B49FC176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61EDDE-C75A-0242-9673-A36612BE3D89}" type="datetimeFigureOut">
              <a:rPr lang="en-US" smtClean="0"/>
              <a:t>18/04/20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BC947D-AFC9-F94F-93AD-077B49FC176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1EDDE-C75A-0242-9673-A36612BE3D89}" type="datetimeFigureOut">
              <a:rPr lang="en-US" smtClean="0"/>
              <a:t>18/04/20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BC947D-AFC9-F94F-93AD-077B49FC1760}" type="slidenum">
              <a:rPr lang="en-US" smtClean="0"/>
              <a:t>‹#›</a:t>
            </a:fld>
            <a:endParaRPr lang="en-US"/>
          </a:p>
        </p:txBody>
      </p:sp>
    </p:spTree>
    <p:extLst>
      <p:ext uri="{BB962C8B-B14F-4D97-AF65-F5344CB8AC3E}">
        <p14:creationId xmlns:p14="http://schemas.microsoft.com/office/powerpoint/2010/main" val="185985912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2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8194817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2788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80829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44217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070110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0169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3146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689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2959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03834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42751"/>
        </a:solidFill>
        <a:effectLst/>
      </p:bgPr>
    </p:bg>
    <p:spTree>
      <p:nvGrpSpPr>
        <p:cNvPr id="1" name=""/>
        <p:cNvGrpSpPr/>
        <p:nvPr/>
      </p:nvGrpSpPr>
      <p:grpSpPr>
        <a:xfrm>
          <a:off x="0" y="0"/>
          <a:ext cx="0" cy="0"/>
          <a:chOff x="0" y="0"/>
          <a:chExt cx="0" cy="0"/>
        </a:xfrm>
      </p:grpSpPr>
      <p:pic>
        <p:nvPicPr>
          <p:cNvPr id="3" name="Picture 2" descr="LTCProm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1" y="0"/>
            <a:ext cx="12189149" cy="6858000"/>
          </a:xfrm>
          <a:prstGeom prst="rect">
            <a:avLst/>
          </a:prstGeom>
        </p:spPr>
      </p:pic>
    </p:spTree>
    <p:extLst>
      <p:ext uri="{BB962C8B-B14F-4D97-AF65-F5344CB8AC3E}">
        <p14:creationId xmlns:p14="http://schemas.microsoft.com/office/powerpoint/2010/main" val="258934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3562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5743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35469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59205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16233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05318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1068421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42751"/>
        </a:solidFill>
        <a:effectLst/>
      </p:bgPr>
    </p:bg>
    <p:spTree>
      <p:nvGrpSpPr>
        <p:cNvPr id="1" name=""/>
        <p:cNvGrpSpPr/>
        <p:nvPr/>
      </p:nvGrpSpPr>
      <p:grpSpPr>
        <a:xfrm>
          <a:off x="0" y="0"/>
          <a:ext cx="0" cy="0"/>
          <a:chOff x="0" y="0"/>
          <a:chExt cx="0" cy="0"/>
        </a:xfrm>
      </p:grpSpPr>
      <p:pic>
        <p:nvPicPr>
          <p:cNvPr id="3" name="Picture 2" descr="LTCProm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1" y="0"/>
            <a:ext cx="12189149" cy="6858000"/>
          </a:xfrm>
          <a:prstGeom prst="rect">
            <a:avLst/>
          </a:prstGeom>
        </p:spPr>
      </p:pic>
    </p:spTree>
    <p:extLst>
      <p:ext uri="{BB962C8B-B14F-4D97-AF65-F5344CB8AC3E}">
        <p14:creationId xmlns:p14="http://schemas.microsoft.com/office/powerpoint/2010/main" val="511655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1456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338336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210"/>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61850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36223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108526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538739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5952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36560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90205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0815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612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83413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3589</TotalTime>
  <Words>638</Words>
  <Application>Microsoft Macintosh PowerPoint</Application>
  <PresentationFormat>Custom</PresentationFormat>
  <Paragraphs>75</Paragraphs>
  <Slides>31</Slides>
  <Notes>31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Asher Pardey </dc:creator>
  <cp:lastModifiedBy>Mark Tittley</cp:lastModifiedBy>
  <cp:revision>255</cp:revision>
  <dcterms:created xsi:type="dcterms:W3CDTF">2017-09-08T07:22:21Z</dcterms:created>
  <dcterms:modified xsi:type="dcterms:W3CDTF">2018-04-20T08:57:02Z</dcterms:modified>
</cp:coreProperties>
</file>