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5"/>
  </p:notesMasterIdLst>
  <p:sldIdLst>
    <p:sldId id="480" r:id="rId2"/>
    <p:sldId id="258" r:id="rId3"/>
    <p:sldId id="259" r:id="rId4"/>
    <p:sldId id="466" r:id="rId5"/>
    <p:sldId id="487" r:id="rId6"/>
    <p:sldId id="486" r:id="rId7"/>
    <p:sldId id="488" r:id="rId8"/>
    <p:sldId id="489" r:id="rId9"/>
    <p:sldId id="468" r:id="rId10"/>
    <p:sldId id="469" r:id="rId11"/>
    <p:sldId id="484" r:id="rId12"/>
    <p:sldId id="432" r:id="rId13"/>
    <p:sldId id="435" r:id="rId14"/>
    <p:sldId id="471" r:id="rId15"/>
    <p:sldId id="472" r:id="rId16"/>
    <p:sldId id="473" r:id="rId17"/>
    <p:sldId id="474" r:id="rId18"/>
    <p:sldId id="475" r:id="rId19"/>
    <p:sldId id="476" r:id="rId20"/>
    <p:sldId id="477" r:id="rId21"/>
    <p:sldId id="463" r:id="rId22"/>
    <p:sldId id="478" r:id="rId23"/>
    <p:sldId id="4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8E0BA7-A8BE-454D-A936-72E4B6B2D4CA}">
          <p14:sldIdLst>
            <p14:sldId id="480"/>
            <p14:sldId id="258"/>
            <p14:sldId id="259"/>
            <p14:sldId id="466"/>
            <p14:sldId id="487"/>
            <p14:sldId id="486"/>
            <p14:sldId id="488"/>
            <p14:sldId id="489"/>
            <p14:sldId id="468"/>
            <p14:sldId id="469"/>
            <p14:sldId id="484"/>
            <p14:sldId id="432"/>
            <p14:sldId id="435"/>
            <p14:sldId id="471"/>
            <p14:sldId id="472"/>
            <p14:sldId id="473"/>
            <p14:sldId id="474"/>
            <p14:sldId id="475"/>
            <p14:sldId id="476"/>
            <p14:sldId id="477"/>
            <p14:sldId id="463"/>
            <p14:sldId id="478"/>
            <p14:sldId id="4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751"/>
    <a:srgbClr val="FFFFFF"/>
    <a:srgbClr val="FAFAFA"/>
    <a:srgbClr val="E5E7EB"/>
    <a:srgbClr val="A0A1A5"/>
    <a:srgbClr val="C0D2DD"/>
    <a:srgbClr val="030500"/>
    <a:srgbClr val="83DFD0"/>
    <a:srgbClr val="222221"/>
    <a:srgbClr val="F1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4"/>
    <p:restoredTop sz="80225"/>
  </p:normalViewPr>
  <p:slideViewPr>
    <p:cSldViewPr snapToGrid="0" snapToObjects="1">
      <p:cViewPr>
        <p:scale>
          <a:sx n="81" d="100"/>
          <a:sy n="81" d="100"/>
        </p:scale>
        <p:origin x="60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E83DF-6FD9-1447-99E4-8780B4F5409C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E1484-83C6-BC4E-8FB9-75B82E1FA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83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It’s the Alpha Series!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21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Announcements: Join our Friday</a:t>
            </a:r>
            <a:r>
              <a:rPr lang="en-US" baseline="0" dirty="0" smtClean="0"/>
              <a:t> Night WhatsApp group!</a:t>
            </a:r>
            <a:endParaRPr dirty="0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3704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Tonight we will explore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the topic, “Holy Spirit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347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Dinner Time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</a:t>
            </a:r>
            <a:r>
              <a:rPr lang="mr-IN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–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01600">
                    <a:prstClr val="black">
                      <a:alpha val="90000"/>
                    </a:prstClr>
                  </a:glow>
                </a:effectLst>
                <a:latin typeface="Avenir Next Condensed Demi Bold"/>
                <a:cs typeface="Avenir Next Condensed Demi Bold"/>
              </a:rPr>
              <a:t> A simple meal will be served. During the meal there is a  question up so that teens can get to know each other.</a:t>
            </a:r>
          </a:p>
          <a:p>
            <a:pPr marL="742950" indent="-742950">
              <a:buAutoNum type="arabicParenR"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What has been the best and worst parts of your week?</a:t>
            </a:r>
          </a:p>
          <a:p>
            <a:pPr marL="742950" indent="-742950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could be a superhero, which superhero would you be?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3187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Let’s begin the journey. 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Part 1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001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1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: What do you find scary?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7530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2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6242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2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: What comes to mind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when you think about the Holy Spirit?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3699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3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7462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Question 3</a:t>
            </a: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: If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you could have more of these, which would most impact your life today? Love, Joy, Peace, Patience, Kindness, Goodness, Faithfulness, Gentleness and Self-Control?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93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9" name="Shape 2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dirty="0"/>
              <a:t>Welcome to regulars and newcomers!</a:t>
            </a:r>
          </a:p>
        </p:txBody>
      </p:sp>
    </p:spTree>
    <p:extLst>
      <p:ext uri="{BB962C8B-B14F-4D97-AF65-F5344CB8AC3E}">
        <p14:creationId xmlns:p14="http://schemas.microsoft.com/office/powerpoint/2010/main" val="127378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Video: Part 4</a:t>
            </a: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166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Close</a:t>
            </a:r>
            <a:r>
              <a:rPr lang="en-US" sz="1200" kern="1300" baseline="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 in Prayer</a:t>
            </a:r>
            <a:endParaRPr lang="en-US" sz="1200" kern="1300" dirty="0" smtClean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7735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>
              <a:buFont typeface="Arial" charset="0"/>
              <a:buNone/>
            </a:pPr>
            <a:r>
              <a:rPr lang="en-US" sz="12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Refreshments</a:t>
            </a:r>
          </a:p>
          <a:p>
            <a:pPr marL="0" indent="0" algn="l" defTabSz="455613">
              <a:lnSpc>
                <a:spcPct val="80000"/>
              </a:lnSpc>
              <a:spcAft>
                <a:spcPts val="1800"/>
              </a:spcAft>
              <a:buFont typeface="Arial" charset="0"/>
              <a:buNone/>
            </a:pPr>
            <a:endParaRPr lang="en-US" sz="1200" kern="1300" dirty="0" smtClean="0">
              <a:solidFill>
                <a:schemeClr val="bg1"/>
              </a:solidFill>
              <a:effectLst>
                <a:glow rad="101600">
                  <a:prstClr val="black">
                    <a:alpha val="90000"/>
                  </a:prstClr>
                </a:glow>
              </a:effectLst>
              <a:latin typeface="Avenir Next Condensed Demi Bold"/>
              <a:cs typeface="Avenir Next Condensed Demi Bold"/>
            </a:endParaRPr>
          </a:p>
          <a:p>
            <a:endParaRPr lang="en-US" dirty="0" smtClean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4932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95325"/>
            <a:ext cx="6091237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Thanks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coming </a:t>
            </a:r>
            <a:r>
              <a:rPr lang="mr-IN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See you next week Friday!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43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Prayer:</a:t>
            </a:r>
            <a:r>
              <a:rPr b="0" dirty="0"/>
              <a:t> Let’s open our meeting in prayer.</a:t>
            </a:r>
          </a:p>
        </p:txBody>
      </p:sp>
    </p:spTree>
    <p:extLst>
      <p:ext uri="{BB962C8B-B14F-4D97-AF65-F5344CB8AC3E}">
        <p14:creationId xmlns:p14="http://schemas.microsoft.com/office/powerpoint/2010/main" val="1082447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Announcements:</a:t>
            </a:r>
            <a:r>
              <a:rPr lang="en-US" baseline="0" dirty="0" smtClean="0"/>
              <a:t> Please Listen up to the following announcement.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08762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Sunday we will be doing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David Series. This Sunday the topic is Destiny!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114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week we’ll look at being filled with the Holy Spirit!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248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Band</a:t>
            </a:r>
            <a:r>
              <a:rPr lang="en-US" baseline="0" dirty="0" smtClean="0"/>
              <a:t> Rehearsals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E1484-83C6-BC4E-8FB9-75B82E1FA7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31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</a:t>
            </a:r>
            <a:r>
              <a:rPr lang="en-US" baseline="0" dirty="0" smtClean="0"/>
              <a:t> / Video Crew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E1484-83C6-BC4E-8FB9-75B82E1FA7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6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Announcements: Follow us on Instagram! @</a:t>
            </a:r>
            <a:r>
              <a:rPr lang="en-US" dirty="0" err="1" smtClean="0"/>
              <a:t>EncounterYouth_Rosebank</a:t>
            </a:r>
            <a:endParaRPr lang="en-US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0187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09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737601" y="6356351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>
                <a:buSzPct val="25000"/>
              </a:pPr>
              <a:t>‹#›</a:t>
            </a:fld>
            <a:endParaRPr lang="en-US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781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7/30/18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7/30/18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7/30/18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1EDDE-C75A-0242-9673-A36612BE3D89}" type="datetimeFigureOut">
              <a:rPr lang="en-US" smtClean="0"/>
              <a:t>7/30/18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1EDDE-C75A-0242-9673-A36612BE3D89}" type="datetimeFigureOut">
              <a:rPr lang="en-US" smtClean="0"/>
              <a:t>7/30/18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C947D-AFC9-F94F-93AD-077B49FC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321" y="5842337"/>
            <a:ext cx="8601357" cy="1015663"/>
          </a:xfrm>
          <a:prstGeom prst="rect">
            <a:avLst/>
          </a:prstGeom>
          <a:noFill/>
          <a:effectLst>
            <a:glow rad="1866900">
              <a:schemeClr val="accent1">
                <a:satMod val="175000"/>
                <a:alpha val="0"/>
              </a:schemeClr>
            </a:glow>
            <a:outerShdw blurRad="1092200" dir="10620000" sx="46000" sy="46000" algn="ctr" rotWithShape="0">
              <a:prstClr val="black"/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600" dirty="0" smtClean="0">
                <a:ln w="0"/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SF Fedora" charset="0"/>
                <a:ea typeface="SF Fedora" charset="0"/>
                <a:cs typeface="SF Fedora" charset="0"/>
              </a:rPr>
              <a:t>Join our Group</a:t>
            </a:r>
            <a:endParaRPr lang="en-US" sz="6000" b="1" spc="600" dirty="0">
              <a:ln w="0"/>
              <a:solidFill>
                <a:schemeClr val="bg1"/>
              </a:solidFill>
              <a:effectLst>
                <a:glow rad="76200">
                  <a:schemeClr val="tx1"/>
                </a:glow>
              </a:effectLst>
              <a:latin typeface="SF Fedora" charset="0"/>
              <a:ea typeface="SF Fedora" charset="0"/>
              <a:cs typeface="SF Fedo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024" cy="6858000"/>
          </a:xfrm>
          <a:prstGeom prst="rect">
            <a:avLst/>
          </a:prstGeom>
        </p:spPr>
      </p:pic>
      <p:sp>
        <p:nvSpPr>
          <p:cNvPr id="12" name="TextBox 119"/>
          <p:cNvSpPr txBox="1">
            <a:spLocks noChangeArrowheads="1"/>
          </p:cNvSpPr>
          <p:nvPr/>
        </p:nvSpPr>
        <p:spPr bwMode="auto">
          <a:xfrm>
            <a:off x="101988" y="100942"/>
            <a:ext cx="3254845" cy="707886"/>
          </a:xfrm>
          <a:prstGeom prst="rect">
            <a:avLst/>
          </a:prstGeom>
          <a:effectLst>
            <a:glow rad="127000">
              <a:schemeClr val="accent5">
                <a:lumMod val="60000"/>
                <a:lumOff val="40000"/>
                <a:alpha val="91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F8F8F8"/>
                </a:solidFill>
                <a:effectLst>
                  <a:glow rad="101600">
                    <a:schemeClr val="tx1"/>
                  </a:glow>
                </a:effectLst>
                <a:latin typeface="SF Fedora"/>
                <a:cs typeface="SF Fedora"/>
              </a:defRPr>
            </a:lvl1pPr>
          </a:lstStyle>
          <a:p>
            <a:r>
              <a:rPr lang="en-ZA" sz="4000" dirty="0" smtClean="0">
                <a:effectLst>
                  <a:glow rad="101600">
                    <a:prstClr val="black"/>
                  </a:glow>
                </a:effectLst>
              </a:rPr>
              <a:t>Tonight</a:t>
            </a:r>
            <a:endParaRPr lang="en-ZA" sz="4000" dirty="0">
              <a:effectLst>
                <a:glow rad="101600">
                  <a:prstClr val="black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7995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6206" y="5842337"/>
            <a:ext cx="10871368" cy="1015663"/>
          </a:xfrm>
          <a:prstGeom prst="rect">
            <a:avLst/>
          </a:prstGeom>
          <a:noFill/>
          <a:effectLst>
            <a:glow rad="1866900">
              <a:schemeClr val="accent1">
                <a:satMod val="175000"/>
                <a:alpha val="0"/>
              </a:schemeClr>
            </a:glow>
            <a:outerShdw blurRad="1092200" dir="10620000" sx="46000" sy="46000" algn="ctr" rotWithShape="0">
              <a:prstClr val="black"/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600" dirty="0" smtClean="0">
                <a:ln w="0"/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SF Fedora" charset="0"/>
                <a:ea typeface="SF Fedora" charset="0"/>
                <a:cs typeface="SF Fedora" charset="0"/>
              </a:rPr>
              <a:t>Dinner Time</a:t>
            </a:r>
            <a:endParaRPr lang="en-US" sz="6000" b="1" spc="600" dirty="0">
              <a:ln w="0"/>
              <a:solidFill>
                <a:schemeClr val="bg1"/>
              </a:solidFill>
              <a:effectLst>
                <a:glow rad="76200">
                  <a:schemeClr val="tx1"/>
                </a:glow>
              </a:effectLst>
              <a:latin typeface="SF Fedora" charset="0"/>
              <a:ea typeface="SF Fedora" charset="0"/>
              <a:cs typeface="SF Fedor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436" y="206011"/>
            <a:ext cx="1219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arenR"/>
            </a:pPr>
            <a:r>
              <a:rPr lang="en-US" sz="40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What has been the best and worst parts of your week?</a:t>
            </a:r>
          </a:p>
          <a:p>
            <a:pPr marL="742950" indent="-742950">
              <a:buAutoNum type="arabicParenR"/>
            </a:pPr>
            <a:r>
              <a:rPr lang="en-US" sz="40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If you could be a superhero, which superhero would you be?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0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6206" y="5842337"/>
            <a:ext cx="10871368" cy="1015663"/>
          </a:xfrm>
          <a:prstGeom prst="rect">
            <a:avLst/>
          </a:prstGeom>
          <a:noFill/>
          <a:effectLst>
            <a:glow rad="1866900">
              <a:schemeClr val="accent1">
                <a:satMod val="175000"/>
                <a:alpha val="0"/>
              </a:schemeClr>
            </a:glow>
            <a:outerShdw blurRad="1092200" dir="10620000" sx="46000" sy="46000" algn="ctr" rotWithShape="0">
              <a:prstClr val="black"/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600" dirty="0" smtClean="0">
                <a:ln w="0"/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SF Fedora" charset="0"/>
                <a:ea typeface="SF Fedora" charset="0"/>
                <a:cs typeface="SF Fedora" charset="0"/>
              </a:rPr>
              <a:t>Let’s begin!</a:t>
            </a:r>
            <a:endParaRPr lang="en-US" sz="6000" b="1" spc="600" dirty="0">
              <a:ln w="0"/>
              <a:solidFill>
                <a:schemeClr val="bg1"/>
              </a:solidFill>
              <a:effectLst>
                <a:glow rad="76200">
                  <a:schemeClr val="tx1"/>
                </a:glow>
              </a:effectLst>
              <a:latin typeface="SF Fedora" charset="0"/>
              <a:ea typeface="SF Fedora" charset="0"/>
              <a:cs typeface="SF Fedor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50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4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35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82937" y="5363570"/>
            <a:ext cx="1023582" cy="4640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6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321" y="5842337"/>
            <a:ext cx="8601357" cy="1015663"/>
          </a:xfrm>
          <a:prstGeom prst="rect">
            <a:avLst/>
          </a:prstGeom>
          <a:noFill/>
          <a:effectLst>
            <a:glow rad="1866900">
              <a:schemeClr val="accent1">
                <a:satMod val="175000"/>
                <a:alpha val="0"/>
              </a:schemeClr>
            </a:glow>
            <a:outerShdw blurRad="1092200" dir="10620000" sx="46000" sy="46000" algn="ctr" rotWithShape="0">
              <a:prstClr val="black"/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600" dirty="0" smtClean="0">
                <a:ln w="0"/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SF Fedora" charset="0"/>
                <a:ea typeface="SF Fedora" charset="0"/>
                <a:cs typeface="SF Fedora" charset="0"/>
              </a:rPr>
              <a:t>Welcome</a:t>
            </a:r>
            <a:endParaRPr lang="en-US" sz="6000" b="1" spc="600" dirty="0">
              <a:ln w="0"/>
              <a:solidFill>
                <a:schemeClr val="bg1"/>
              </a:solidFill>
              <a:effectLst>
                <a:glow rad="76200">
                  <a:schemeClr val="tx1"/>
                </a:glow>
              </a:effectLst>
              <a:latin typeface="SF Fedora" charset="0"/>
              <a:ea typeface="SF Fedora" charset="0"/>
              <a:cs typeface="SF Fedor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63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6206" y="5842337"/>
            <a:ext cx="10871368" cy="1015663"/>
          </a:xfrm>
          <a:prstGeom prst="rect">
            <a:avLst/>
          </a:prstGeom>
          <a:noFill/>
          <a:effectLst>
            <a:glow rad="1866900">
              <a:schemeClr val="accent1">
                <a:satMod val="175000"/>
                <a:alpha val="0"/>
              </a:schemeClr>
            </a:glow>
            <a:outerShdw blurRad="1092200" dir="10620000" sx="46000" sy="46000" algn="ctr" rotWithShape="0">
              <a:prstClr val="black"/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600" dirty="0" smtClean="0">
                <a:ln w="0"/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SF Fedora" charset="0"/>
                <a:ea typeface="SF Fedora" charset="0"/>
                <a:cs typeface="SF Fedora" charset="0"/>
              </a:rPr>
              <a:t>Prayer</a:t>
            </a:r>
            <a:endParaRPr lang="en-US" sz="6000" b="1" spc="600" dirty="0">
              <a:ln w="0"/>
              <a:solidFill>
                <a:schemeClr val="bg1"/>
              </a:solidFill>
              <a:effectLst>
                <a:glow rad="76200">
                  <a:schemeClr val="tx1"/>
                </a:glow>
              </a:effectLst>
              <a:latin typeface="SF Fedora" charset="0"/>
              <a:ea typeface="SF Fedora" charset="0"/>
              <a:cs typeface="SF Fedor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6206" y="5842337"/>
            <a:ext cx="10871368" cy="1015663"/>
          </a:xfrm>
          <a:prstGeom prst="rect">
            <a:avLst/>
          </a:prstGeom>
          <a:noFill/>
          <a:effectLst>
            <a:glow rad="1866900">
              <a:schemeClr val="accent1">
                <a:satMod val="175000"/>
                <a:alpha val="0"/>
              </a:schemeClr>
            </a:glow>
            <a:outerShdw blurRad="1092200" dir="10620000" sx="46000" sy="46000" algn="ctr" rotWithShape="0">
              <a:prstClr val="black"/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600" dirty="0" smtClean="0">
                <a:ln w="0"/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SF Fedora" charset="0"/>
                <a:ea typeface="SF Fedora" charset="0"/>
                <a:cs typeface="SF Fedora" charset="0"/>
              </a:rPr>
              <a:t>Refreshments</a:t>
            </a:r>
            <a:endParaRPr lang="en-US" sz="6000" b="1" spc="600" dirty="0">
              <a:ln w="0"/>
              <a:solidFill>
                <a:schemeClr val="bg1"/>
              </a:solidFill>
              <a:effectLst>
                <a:glow rad="76200">
                  <a:schemeClr val="tx1"/>
                </a:glow>
              </a:effectLst>
              <a:latin typeface="SF Fedora" charset="0"/>
              <a:ea typeface="SF Fedora" charset="0"/>
              <a:cs typeface="SF Fedor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7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3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321" y="5842337"/>
            <a:ext cx="8601357" cy="1015663"/>
          </a:xfrm>
          <a:prstGeom prst="rect">
            <a:avLst/>
          </a:prstGeom>
          <a:noFill/>
          <a:effectLst>
            <a:glow rad="1866900">
              <a:schemeClr val="accent1">
                <a:satMod val="175000"/>
                <a:alpha val="0"/>
              </a:schemeClr>
            </a:glow>
            <a:outerShdw blurRad="1092200" dir="10620000" sx="46000" sy="46000" algn="ctr" rotWithShape="0">
              <a:prstClr val="black"/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600" dirty="0" smtClean="0">
                <a:ln w="0"/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SF Fedora" charset="0"/>
                <a:ea typeface="SF Fedora" charset="0"/>
                <a:cs typeface="SF Fedora" charset="0"/>
              </a:rPr>
              <a:t>Prayer</a:t>
            </a:r>
            <a:endParaRPr lang="en-US" sz="6000" b="1" spc="600" dirty="0">
              <a:ln w="0"/>
              <a:solidFill>
                <a:schemeClr val="bg1"/>
              </a:solidFill>
              <a:effectLst>
                <a:glow rad="76200">
                  <a:schemeClr val="tx1"/>
                </a:glow>
              </a:effectLst>
              <a:latin typeface="SF Fedora" charset="0"/>
              <a:ea typeface="SF Fedora" charset="0"/>
              <a:cs typeface="SF Fedor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2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321" y="5842337"/>
            <a:ext cx="8601357" cy="1015663"/>
          </a:xfrm>
          <a:prstGeom prst="rect">
            <a:avLst/>
          </a:prstGeom>
          <a:noFill/>
          <a:effectLst>
            <a:glow rad="1866900">
              <a:schemeClr val="accent1">
                <a:satMod val="175000"/>
                <a:alpha val="0"/>
              </a:schemeClr>
            </a:glow>
            <a:outerShdw blurRad="1092200" dir="10620000" sx="46000" sy="46000" algn="ctr" rotWithShape="0">
              <a:prstClr val="black"/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600" dirty="0" smtClean="0">
                <a:ln w="0"/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SF Fedora" charset="0"/>
                <a:ea typeface="SF Fedora" charset="0"/>
                <a:cs typeface="SF Fedora" charset="0"/>
              </a:rPr>
              <a:t>Announcements</a:t>
            </a:r>
            <a:endParaRPr lang="en-US" sz="6000" b="1" spc="600" dirty="0">
              <a:ln w="0"/>
              <a:solidFill>
                <a:schemeClr val="bg1"/>
              </a:solidFill>
              <a:effectLst>
                <a:glow rad="76200">
                  <a:schemeClr val="tx1"/>
                </a:glow>
              </a:effectLst>
              <a:latin typeface="SF Fedora" charset="0"/>
              <a:ea typeface="SF Fedora" charset="0"/>
              <a:cs typeface="SF Fedora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119"/>
          <p:cNvSpPr txBox="1">
            <a:spLocks noChangeArrowheads="1"/>
          </p:cNvSpPr>
          <p:nvPr/>
        </p:nvSpPr>
        <p:spPr bwMode="auto">
          <a:xfrm>
            <a:off x="9389423" y="112896"/>
            <a:ext cx="3254845" cy="1077218"/>
          </a:xfrm>
          <a:prstGeom prst="rect">
            <a:avLst/>
          </a:prstGeom>
          <a:effectLst>
            <a:glow rad="127000">
              <a:schemeClr val="accent5">
                <a:lumMod val="60000"/>
                <a:lumOff val="40000"/>
                <a:alpha val="91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F8F8F8"/>
                </a:solidFill>
                <a:effectLst>
                  <a:glow rad="101600">
                    <a:schemeClr val="tx1"/>
                  </a:glow>
                </a:effectLst>
                <a:latin typeface="SF Fedora"/>
                <a:cs typeface="SF Fedora"/>
              </a:defRPr>
            </a:lvl1pPr>
          </a:lstStyle>
          <a:p>
            <a:pPr algn="ctr"/>
            <a:r>
              <a:rPr lang="en-ZA" smtClean="0">
                <a:effectLst>
                  <a:glow rad="101600">
                    <a:prstClr val="black"/>
                  </a:glow>
                </a:effectLst>
              </a:rPr>
              <a:t>Sunday Morning</a:t>
            </a:r>
            <a:endParaRPr lang="en-ZA" dirty="0">
              <a:effectLst>
                <a:glow rad="101600">
                  <a:prstClr val="black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441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613"/>
          </a:xfrm>
          <a:prstGeom prst="rect">
            <a:avLst/>
          </a:prstGeom>
        </p:spPr>
      </p:pic>
      <p:sp>
        <p:nvSpPr>
          <p:cNvPr id="11" name="TextBox 119"/>
          <p:cNvSpPr txBox="1">
            <a:spLocks noChangeArrowheads="1"/>
          </p:cNvSpPr>
          <p:nvPr/>
        </p:nvSpPr>
        <p:spPr bwMode="auto">
          <a:xfrm>
            <a:off x="101988" y="202542"/>
            <a:ext cx="3254845" cy="707886"/>
          </a:xfrm>
          <a:prstGeom prst="rect">
            <a:avLst/>
          </a:prstGeom>
          <a:effectLst>
            <a:glow rad="127000">
              <a:schemeClr val="accent5">
                <a:lumMod val="60000"/>
                <a:lumOff val="40000"/>
                <a:alpha val="91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F8F8F8"/>
                </a:solidFill>
                <a:effectLst>
                  <a:glow rad="101600">
                    <a:schemeClr val="tx1"/>
                  </a:glow>
                </a:effectLst>
                <a:latin typeface="SF Fedora"/>
                <a:cs typeface="SF Fedora"/>
              </a:defRPr>
            </a:lvl1pPr>
          </a:lstStyle>
          <a:p>
            <a:r>
              <a:rPr lang="en-ZA" sz="4000" dirty="0" smtClean="0">
                <a:effectLst>
                  <a:glow rad="101600">
                    <a:prstClr val="black"/>
                  </a:glow>
                </a:effectLst>
              </a:rPr>
              <a:t>Next Friday</a:t>
            </a:r>
            <a:endParaRPr lang="en-ZA" sz="4000" dirty="0">
              <a:effectLst>
                <a:glow rad="101600">
                  <a:prstClr val="black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9045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944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" r="5575" b="1886"/>
          <a:stretch/>
        </p:blipFill>
        <p:spPr>
          <a:xfrm>
            <a:off x="1" y="1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95321" y="5934670"/>
            <a:ext cx="8601357" cy="923330"/>
          </a:xfrm>
          <a:prstGeom prst="rect">
            <a:avLst/>
          </a:prstGeom>
          <a:noFill/>
          <a:effectLst>
            <a:glow rad="1866900">
              <a:schemeClr val="accent1">
                <a:satMod val="175000"/>
                <a:alpha val="0"/>
              </a:schemeClr>
            </a:glow>
            <a:outerShdw blurRad="1092200" dir="10620000" sx="46000" sy="46000" algn="ctr" rotWithShape="0">
              <a:prstClr val="black"/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600" dirty="0" smtClean="0">
                <a:ln w="0"/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Bebas Neue" charset="0"/>
                <a:ea typeface="Bebas Neue" charset="0"/>
                <a:cs typeface="Bebas Neue" charset="0"/>
              </a:rPr>
              <a:t>Photography Team</a:t>
            </a:r>
            <a:endParaRPr lang="en-US" sz="5400" b="1" spc="600" dirty="0">
              <a:ln w="0"/>
              <a:solidFill>
                <a:schemeClr val="bg1"/>
              </a:solidFill>
              <a:effectLst>
                <a:glow rad="76200">
                  <a:schemeClr val="tx1"/>
                </a:glow>
              </a:effectLst>
              <a:latin typeface="Bebas Neue" charset="0"/>
              <a:ea typeface="Bebas Neue" charset="0"/>
              <a:cs typeface="Bebas Neue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436" y="206011"/>
            <a:ext cx="121920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If you want to be involved</a:t>
            </a:r>
          </a:p>
          <a:p>
            <a:r>
              <a:rPr lang="en-US" sz="40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in </a:t>
            </a:r>
            <a:r>
              <a:rPr lang="en-US" sz="4000" kern="1300" dirty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t</a:t>
            </a:r>
            <a:r>
              <a:rPr lang="en-US" sz="40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aking photos and </a:t>
            </a:r>
          </a:p>
          <a:p>
            <a:r>
              <a:rPr lang="en-US" sz="4000" kern="1300" dirty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v</a:t>
            </a:r>
            <a:r>
              <a:rPr lang="en-US" sz="40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ideos on Friday </a:t>
            </a:r>
          </a:p>
          <a:p>
            <a:r>
              <a:rPr lang="en-US" sz="4000" kern="1300" dirty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n</a:t>
            </a:r>
            <a:r>
              <a:rPr lang="en-US" sz="40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ights, join the </a:t>
            </a:r>
          </a:p>
          <a:p>
            <a:r>
              <a:rPr lang="en-US" sz="40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photography team. </a:t>
            </a:r>
          </a:p>
          <a:p>
            <a:endParaRPr lang="en-US" sz="4000" kern="1300" dirty="0">
              <a:solidFill>
                <a:schemeClr val="bg1"/>
              </a:solidFill>
              <a:effectLst>
                <a:glow rad="152400">
                  <a:schemeClr val="tx1">
                    <a:alpha val="83000"/>
                  </a:schemeClr>
                </a:glow>
              </a:effectLst>
              <a:latin typeface="Avenir Next Condensed" charset="0"/>
              <a:ea typeface="Avenir Next Condensed" charset="0"/>
              <a:cs typeface="Avenir Next Condensed" charset="0"/>
            </a:endParaRPr>
          </a:p>
          <a:p>
            <a:r>
              <a:rPr lang="en-US" sz="40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Write your name and</a:t>
            </a:r>
          </a:p>
          <a:p>
            <a:r>
              <a:rPr lang="en-US" sz="4000" kern="1300" dirty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n</a:t>
            </a:r>
            <a:r>
              <a:rPr lang="en-US" sz="40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umber on the sign-up</a:t>
            </a:r>
          </a:p>
          <a:p>
            <a:r>
              <a:rPr lang="en-US" sz="4000" kern="1300" dirty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s</a:t>
            </a:r>
            <a:r>
              <a:rPr lang="en-US" sz="4000" kern="1300" dirty="0" smtClean="0">
                <a:solidFill>
                  <a:schemeClr val="bg1"/>
                </a:solidFill>
                <a:effectLst>
                  <a:glow rad="152400">
                    <a:schemeClr val="tx1">
                      <a:alpha val="83000"/>
                    </a:schemeClr>
                  </a:glow>
                </a:effectLst>
                <a:latin typeface="Avenir Next Condensed" charset="0"/>
                <a:ea typeface="Avenir Next Condensed" charset="0"/>
                <a:cs typeface="Avenir Next Condensed" charset="0"/>
              </a:rPr>
              <a:t>heet after youth. </a:t>
            </a:r>
          </a:p>
        </p:txBody>
      </p:sp>
    </p:spTree>
    <p:extLst>
      <p:ext uri="{BB962C8B-B14F-4D97-AF65-F5344CB8AC3E}">
        <p14:creationId xmlns:p14="http://schemas.microsoft.com/office/powerpoint/2010/main" val="138434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321" y="5259220"/>
            <a:ext cx="8601357" cy="1446550"/>
          </a:xfrm>
          <a:prstGeom prst="rect">
            <a:avLst/>
          </a:prstGeom>
          <a:noFill/>
          <a:effectLst>
            <a:glow rad="1866900">
              <a:schemeClr val="accent1">
                <a:satMod val="175000"/>
                <a:alpha val="0"/>
              </a:schemeClr>
            </a:glow>
            <a:outerShdw blurRad="1092200" dir="10620000" sx="46000" sy="46000" algn="ctr" rotWithShape="0">
              <a:prstClr val="black"/>
            </a:outerShdw>
            <a:softEdge rad="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spc="600" dirty="0" smtClean="0">
                <a:ln w="0"/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Bebas Neue" charset="0"/>
                <a:ea typeface="Bebas Neue" charset="0"/>
                <a:cs typeface="Bebas Neue" charset="0"/>
              </a:rPr>
              <a:t>Follow us on Social Media! @</a:t>
            </a:r>
            <a:r>
              <a:rPr lang="en-US" sz="4400" spc="600" dirty="0" err="1" smtClean="0">
                <a:ln w="0"/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  <a:latin typeface="Bebas Neue" charset="0"/>
                <a:ea typeface="Bebas Neue" charset="0"/>
                <a:cs typeface="Bebas Neue" charset="0"/>
              </a:rPr>
              <a:t>EncounterYouth_Rosebank</a:t>
            </a:r>
            <a:endParaRPr lang="en-US" sz="4400" spc="600" dirty="0">
              <a:ln w="0"/>
              <a:solidFill>
                <a:schemeClr val="bg1"/>
              </a:solidFill>
              <a:effectLst>
                <a:glow rad="76200">
                  <a:schemeClr val="tx1"/>
                </a:glow>
              </a:effectLst>
              <a:latin typeface="Bebas Neue" charset="0"/>
              <a:ea typeface="Bebas Neue" charset="0"/>
              <a:cs typeface="Bebas Neu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3902</TotalTime>
  <Words>335</Words>
  <Application>Microsoft Macintosh PowerPoint</Application>
  <PresentationFormat>Widescreen</PresentationFormat>
  <Paragraphs>89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Avenir Next Condensed</vt:lpstr>
      <vt:lpstr>Avenir Next Condensed Demi Bold</vt:lpstr>
      <vt:lpstr>Bebas Neue</vt:lpstr>
      <vt:lpstr>Calibri</vt:lpstr>
      <vt:lpstr>Calibri Light</vt:lpstr>
      <vt:lpstr>SF Fedora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Asher Pardey </dc:creator>
  <cp:lastModifiedBy>Asher Pardey </cp:lastModifiedBy>
  <cp:revision>285</cp:revision>
  <dcterms:created xsi:type="dcterms:W3CDTF">2017-09-08T07:22:21Z</dcterms:created>
  <dcterms:modified xsi:type="dcterms:W3CDTF">2018-07-30T05:42:54Z</dcterms:modified>
</cp:coreProperties>
</file>