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9"/>
  </p:notesMasterIdLst>
  <p:sldIdLst>
    <p:sldId id="920" r:id="rId2"/>
    <p:sldId id="1039" r:id="rId3"/>
    <p:sldId id="1040" r:id="rId4"/>
    <p:sldId id="1041" r:id="rId5"/>
    <p:sldId id="1042" r:id="rId6"/>
    <p:sldId id="1043" r:id="rId7"/>
    <p:sldId id="1044" r:id="rId8"/>
    <p:sldId id="1045" r:id="rId9"/>
    <p:sldId id="1046" r:id="rId10"/>
    <p:sldId id="1047" r:id="rId11"/>
    <p:sldId id="1048" r:id="rId12"/>
    <p:sldId id="921" r:id="rId13"/>
    <p:sldId id="1070" r:id="rId14"/>
    <p:sldId id="1035" r:id="rId15"/>
    <p:sldId id="945" r:id="rId16"/>
    <p:sldId id="1037" r:id="rId17"/>
    <p:sldId id="1072" r:id="rId18"/>
    <p:sldId id="1068" r:id="rId19"/>
    <p:sldId id="1071" r:id="rId20"/>
    <p:sldId id="1038" r:id="rId21"/>
    <p:sldId id="1069" r:id="rId22"/>
    <p:sldId id="1073" r:id="rId23"/>
    <p:sldId id="953" r:id="rId24"/>
    <p:sldId id="1030" r:id="rId25"/>
    <p:sldId id="954" r:id="rId26"/>
    <p:sldId id="959" r:id="rId27"/>
    <p:sldId id="998"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p15:clr>
            <a:srgbClr val="A4A3A4"/>
          </p15:clr>
        </p15:guide>
        <p15:guide id="2" orient="horz" pos="330">
          <p15:clr>
            <a:srgbClr val="A4A3A4"/>
          </p15:clr>
        </p15:guide>
        <p15:guide id="3" pos="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7"/>
    <a:srgbClr val="72D8C5"/>
    <a:srgbClr val="71D6C4"/>
    <a:srgbClr val="6FD1BF"/>
    <a:srgbClr val="70D4C3"/>
    <a:srgbClr val="F9002C"/>
    <a:srgbClr val="D29703"/>
    <a:srgbClr val="20DF33"/>
    <a:srgbClr val="1DA319"/>
    <a:srgbClr val="1EAC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81190" autoAdjust="0"/>
  </p:normalViewPr>
  <p:slideViewPr>
    <p:cSldViewPr snapToGrid="0" snapToObjects="1">
      <p:cViewPr>
        <p:scale>
          <a:sx n="22" d="100"/>
          <a:sy n="22" d="100"/>
        </p:scale>
        <p:origin x="2984" y="1680"/>
      </p:cViewPr>
      <p:guideLst>
        <p:guide orient="horz" pos="663"/>
        <p:guide orient="horz" pos="330"/>
        <p:guide pos="7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10/15/18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Welcome to the </a:t>
            </a:r>
            <a:r>
              <a:rPr lang="en-US" baseline="0" dirty="0" err="1" smtClean="0"/>
              <a:t>Armour</a:t>
            </a:r>
            <a:r>
              <a:rPr lang="en-US" baseline="0" dirty="0" smtClean="0"/>
              <a:t> Series. </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8:</a:t>
            </a:r>
            <a:r>
              <a:rPr lang="en-US" baseline="0" dirty="0" smtClean="0"/>
              <a:t> The Power of Prayer</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9:</a:t>
            </a:r>
            <a:r>
              <a:rPr lang="en-US" baseline="0" dirty="0" smtClean="0"/>
              <a:t> The Reality of Warfare</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week we are going to learn about the </a:t>
            </a:r>
            <a:r>
              <a:rPr lang="en-US" dirty="0" err="1" smtClean="0"/>
              <a:t>Armour</a:t>
            </a:r>
            <a:r>
              <a:rPr lang="en-US" dirty="0" smtClean="0"/>
              <a:t> of God.</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clip: The </a:t>
            </a:r>
            <a:r>
              <a:rPr lang="en-US" dirty="0" err="1" smtClean="0"/>
              <a:t>armour</a:t>
            </a:r>
            <a:r>
              <a:rPr lang="en-US" dirty="0" smtClean="0"/>
              <a:t> of God, find it on YouTube</a:t>
            </a:r>
            <a:r>
              <a:rPr lang="en-US" baseline="0" dirty="0" smtClean="0"/>
              <a:t> at https://</a:t>
            </a:r>
            <a:r>
              <a:rPr lang="en-US" baseline="0" dirty="0" err="1" smtClean="0"/>
              <a:t>www.youtube.com</a:t>
            </a:r>
            <a:r>
              <a:rPr lang="en-US" baseline="0" dirty="0" smtClean="0"/>
              <a:t>/</a:t>
            </a:r>
            <a:r>
              <a:rPr lang="en-US" baseline="0" dirty="0" err="1" smtClean="0"/>
              <a:t>watch?v</a:t>
            </a:r>
            <a:r>
              <a:rPr lang="en-US" baseline="0" dirty="0" smtClean="0"/>
              <a:t>=YyWX__9vDsE</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13</a:t>
            </a:fld>
            <a:endParaRPr lang="en-US"/>
          </a:p>
        </p:txBody>
      </p:sp>
    </p:spTree>
    <p:extLst>
      <p:ext uri="{BB962C8B-B14F-4D97-AF65-F5344CB8AC3E}">
        <p14:creationId xmlns:p14="http://schemas.microsoft.com/office/powerpoint/2010/main" val="1220543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80000"/>
              </a:lnSpc>
            </a:pPr>
            <a:r>
              <a:rPr lang="en-US" b="1" dirty="0" smtClean="0"/>
              <a:t>Reading: </a:t>
            </a:r>
            <a:r>
              <a:rPr lang="en-US" b="0" baseline="0" dirty="0" smtClean="0"/>
              <a:t>Be strong in the Lord and in his mighty power. Put on the full </a:t>
            </a:r>
            <a:r>
              <a:rPr lang="en-US" b="0" baseline="0" dirty="0" err="1" smtClean="0"/>
              <a:t>armour</a:t>
            </a:r>
            <a:r>
              <a:rPr lang="en-US" b="0" baseline="0" dirty="0" smtClean="0"/>
              <a:t> of God, so that you can take your stand against the devil’s schemes. For our struggle is not against flesh and blood, but against the rulers, against the authorities, against the powers of this dark world and against the spiritual forces of evil in the heavenly realms. Therefore put on the full </a:t>
            </a:r>
            <a:r>
              <a:rPr lang="en-US" b="0" baseline="0" dirty="0" err="1" smtClean="0"/>
              <a:t>armour</a:t>
            </a:r>
            <a:r>
              <a:rPr lang="en-US" b="0" baseline="0" dirty="0" smtClean="0"/>
              <a:t> of God, so that when the day of evil comes, you may be able to stand your ground, and after you have done everything, to stand. Stand firm then, with the belt of truth buckled round your waist, with the breastplate of righteousness in place, and with your feet fitted with the readiness that comes from the gospel of peace. In addition to all this, take up the shield of faith, with which you can extinguish all the flaming arrows of the evil one. Take the helmet of salvation and the sword of the Spirit, which is the word of God. And pray in the Spirit on all occasions with all kinds of prayers and requests. With this in mind, be alert and always keep on praying for all the Lord’s people.  (Ephesians 6:10-17)</a:t>
            </a: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pPr>
            <a:r>
              <a:rPr lang="en-US" sz="1200" b="1" kern="1200" dirty="0" smtClean="0">
                <a:solidFill>
                  <a:schemeClr val="tx1"/>
                </a:solidFill>
                <a:latin typeface="+mn-lt"/>
                <a:ea typeface="+mn-ea"/>
                <a:cs typeface="+mn-cs"/>
              </a:rPr>
              <a:t>Discuss: </a:t>
            </a:r>
            <a:r>
              <a:rPr lang="en-US" sz="1200" dirty="0" smtClean="0">
                <a:effectLst>
                  <a:glow rad="101600">
                    <a:prstClr val="black"/>
                  </a:glow>
                </a:effectLst>
                <a:latin typeface="Grizzly BT"/>
                <a:cs typeface="Grizzly BT"/>
              </a:rPr>
              <a:t>What do you think the </a:t>
            </a:r>
            <a:r>
              <a:rPr lang="en-US" sz="1200" dirty="0" err="1" smtClean="0">
                <a:effectLst>
                  <a:glow rad="101600">
                    <a:prstClr val="black"/>
                  </a:glow>
                </a:effectLst>
                <a:latin typeface="Grizzly BT"/>
                <a:cs typeface="Grizzly BT"/>
              </a:rPr>
              <a:t>armour</a:t>
            </a:r>
            <a:r>
              <a:rPr lang="en-US" sz="1200" dirty="0" smtClean="0">
                <a:effectLst>
                  <a:glow rad="101600">
                    <a:prstClr val="black"/>
                  </a:glow>
                </a:effectLst>
                <a:latin typeface="Grizzly BT"/>
                <a:cs typeface="Grizzly BT"/>
              </a:rPr>
              <a:t> of God is?</a:t>
            </a:r>
            <a:endParaRPr lang="en-ZA" sz="1200" dirty="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Understanding the </a:t>
            </a:r>
            <a:r>
              <a:rPr lang="en-US" baseline="0" dirty="0" err="1" smtClean="0"/>
              <a:t>Armour</a:t>
            </a:r>
            <a:r>
              <a:rPr lang="en-US" baseline="0" dirty="0" smtClean="0"/>
              <a:t> of God:</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smtClean="0"/>
              <a:t>1. We are righteous: </a:t>
            </a:r>
            <a:r>
              <a:rPr lang="en-ZA" sz="1200" dirty="0" smtClean="0">
                <a:effectLst>
                  <a:glow rad="101600">
                    <a:prstClr val="black"/>
                  </a:glow>
                </a:effectLst>
                <a:latin typeface="Grizzly BT"/>
                <a:cs typeface="Grizzly BT"/>
              </a:rPr>
              <a:t>The armour allows us to see ourselves as God sees us </a:t>
            </a:r>
            <a:r>
              <a:rPr lang="mr-IN" sz="1200" dirty="0" smtClean="0">
                <a:effectLst>
                  <a:glow rad="101600">
                    <a:prstClr val="black"/>
                  </a:glow>
                </a:effectLst>
                <a:latin typeface="Grizzly BT"/>
                <a:cs typeface="Grizzly BT"/>
              </a:rPr>
              <a:t>–</a:t>
            </a:r>
            <a:r>
              <a:rPr lang="en-ZA" sz="1200" dirty="0" smtClean="0">
                <a:effectLst>
                  <a:glow rad="101600">
                    <a:prstClr val="black"/>
                  </a:glow>
                </a:effectLst>
                <a:latin typeface="Grizzly BT"/>
                <a:cs typeface="Grizzly BT"/>
              </a:rPr>
              <a:t> complete in Him.</a:t>
            </a:r>
            <a:r>
              <a:rPr lang="en-ZA" sz="1200" baseline="0" dirty="0" smtClean="0">
                <a:effectLst>
                  <a:glow rad="101600">
                    <a:prstClr val="black"/>
                  </a:glow>
                </a:effectLst>
                <a:latin typeface="Grizzly BT"/>
                <a:cs typeface="Grizzly BT"/>
              </a:rPr>
              <a:t> “</a:t>
            </a:r>
            <a:r>
              <a:rPr lang="en-US" sz="1200" dirty="0" smtClean="0">
                <a:solidFill>
                  <a:schemeClr val="bg1"/>
                </a:solidFill>
                <a:effectLst>
                  <a:glow rad="127000">
                    <a:schemeClr val="tx1"/>
                  </a:glow>
                </a:effectLst>
              </a:rPr>
              <a:t>God made him who had no sin to be sin for us, so that in him we might become the righteousness of God.”</a:t>
            </a:r>
            <a:r>
              <a:rPr lang="en-US" sz="1200" baseline="0" dirty="0" smtClean="0">
                <a:solidFill>
                  <a:schemeClr val="bg1"/>
                </a:solidFill>
                <a:effectLst>
                  <a:glow rad="127000">
                    <a:schemeClr val="tx1"/>
                  </a:glow>
                </a:effectLst>
              </a:rPr>
              <a:t> </a:t>
            </a:r>
            <a:r>
              <a:rPr lang="en-US" sz="1200" dirty="0" smtClean="0">
                <a:solidFill>
                  <a:schemeClr val="bg1"/>
                </a:solidFill>
                <a:effectLst>
                  <a:glow rad="127000">
                    <a:schemeClr val="tx1"/>
                  </a:glow>
                </a:effectLst>
              </a:rPr>
              <a:t>(2 Corinthians 5:21)</a:t>
            </a:r>
          </a:p>
          <a:p>
            <a:pPr algn="l">
              <a:lnSpc>
                <a:spcPct val="80000"/>
              </a:lnSpc>
            </a:pPr>
            <a:endParaRPr lang="en-US" sz="1200" dirty="0" smtClean="0">
              <a:solidFill>
                <a:schemeClr val="bg1"/>
              </a:solidFill>
              <a:effectLst>
                <a:glow rad="127000">
                  <a:schemeClr val="tx1"/>
                </a:glow>
              </a:effectLst>
              <a:latin typeface="KlavikaRegular-Plain"/>
              <a:cs typeface="KlavikaRegular-Plai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dirty="0" smtClean="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1692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Stand</a:t>
            </a:r>
            <a:r>
              <a:rPr lang="en-US" baseline="0" dirty="0" smtClean="0"/>
              <a:t> Strong: </a:t>
            </a:r>
            <a:r>
              <a:rPr lang="en-ZA" sz="1200" dirty="0" smtClean="0">
                <a:effectLst>
                  <a:glow rad="101600">
                    <a:prstClr val="black"/>
                  </a:glow>
                </a:effectLst>
                <a:latin typeface="Grizzly BT"/>
                <a:cs typeface="Grizzly BT"/>
              </a:rPr>
              <a:t>We need armour to stand strong against enemy attacks.</a:t>
            </a:r>
            <a:r>
              <a:rPr lang="en-US" sz="1200" baseline="0" dirty="0" smtClean="0">
                <a:effectLst/>
                <a:latin typeface="+mn-lt"/>
                <a:cs typeface="+mn-cs"/>
              </a:rPr>
              <a:t> </a:t>
            </a:r>
            <a:r>
              <a:rPr lang="en-US" sz="1200" dirty="0" smtClean="0">
                <a:solidFill>
                  <a:schemeClr val="bg1"/>
                </a:solidFill>
                <a:effectLst>
                  <a:glow rad="127000">
                    <a:schemeClr val="tx1"/>
                  </a:glow>
                </a:effectLst>
                <a:latin typeface="Klavika Regular Plain" charset="0"/>
                <a:ea typeface="Klavika Regular Plain" charset="0"/>
                <a:cs typeface="Klavika Regular Plain" charset="0"/>
              </a:rPr>
              <a:t>"We are hard pressed on every side, yet not crushed; we are perplexed, but not in despair; persecuted, but not forsaken; struck down, but not destroyed" (2 Corinthians 4:8-9).</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dirty="0" smtClean="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80000"/>
              </a:lnSpc>
            </a:pPr>
            <a:r>
              <a:rPr lang="en-US" dirty="0" smtClean="0"/>
              <a:t>3. We can fight:</a:t>
            </a:r>
            <a:r>
              <a:rPr lang="en-US" baseline="0" dirty="0" smtClean="0"/>
              <a:t> </a:t>
            </a:r>
            <a:r>
              <a:rPr lang="en-ZA" sz="1200" dirty="0" smtClean="0">
                <a:effectLst>
                  <a:glow rad="101600">
                    <a:prstClr val="black"/>
                  </a:glow>
                </a:effectLst>
                <a:latin typeface="Grizzly BT"/>
                <a:cs typeface="Grizzly BT"/>
              </a:rPr>
              <a:t>Use the armour to wage war against the devil</a:t>
            </a:r>
            <a:r>
              <a:rPr lang="en-US" sz="1200" dirty="0" smtClean="0">
                <a:effectLst/>
                <a:latin typeface="+mn-lt"/>
                <a:cs typeface="+mn-cs"/>
              </a:rPr>
              <a:t>.</a:t>
            </a:r>
            <a:r>
              <a:rPr lang="en-US" sz="1200" baseline="0" dirty="0" smtClean="0">
                <a:effectLst/>
                <a:latin typeface="+mn-lt"/>
                <a:cs typeface="+mn-cs"/>
              </a:rPr>
              <a:t> </a:t>
            </a:r>
            <a:r>
              <a:rPr lang="en-US" sz="1200" dirty="0" smtClean="0">
                <a:solidFill>
                  <a:schemeClr val="bg1"/>
                </a:solidFill>
                <a:effectLst>
                  <a:glow rad="127000">
                    <a:schemeClr val="tx1"/>
                  </a:glow>
                </a:effectLst>
                <a:latin typeface="Klavika Regular Plain" charset="0"/>
                <a:ea typeface="Klavika Regular Plain" charset="0"/>
                <a:cs typeface="Klavika Regular Plain" charset="0"/>
              </a:rPr>
              <a:t>”We are more than conquerors through Him who loved us"</a:t>
            </a:r>
            <a:r>
              <a:rPr lang="en-US" sz="1200" baseline="0" dirty="0" smtClean="0">
                <a:solidFill>
                  <a:schemeClr val="bg1"/>
                </a:solidFill>
                <a:effectLst>
                  <a:glow rad="127000">
                    <a:schemeClr val="tx1"/>
                  </a:glow>
                </a:effectLst>
                <a:latin typeface="Klavika Regular Plain" charset="0"/>
                <a:ea typeface="Klavika Regular Plain" charset="0"/>
                <a:cs typeface="Klavika Regular Plain" charset="0"/>
              </a:rPr>
              <a:t> </a:t>
            </a:r>
            <a:r>
              <a:rPr lang="en-US" sz="1200" dirty="0" smtClean="0">
                <a:solidFill>
                  <a:schemeClr val="bg1"/>
                </a:solidFill>
                <a:effectLst>
                  <a:glow rad="127000">
                    <a:schemeClr val="tx1"/>
                  </a:glow>
                </a:effectLst>
                <a:latin typeface="Klavika Regular Plain" charset="0"/>
                <a:ea typeface="Klavika Regular Plain" charset="0"/>
                <a:cs typeface="Klavika Regular Plain" charset="0"/>
              </a:rPr>
              <a:t>(Romans 8:37)</a:t>
            </a:r>
          </a:p>
          <a:p>
            <a:pPr algn="l">
              <a:lnSpc>
                <a:spcPct val="80000"/>
              </a:lnSpc>
            </a:pPr>
            <a:endParaRPr lang="en-US" sz="1200" dirty="0" smtClean="0">
              <a:solidFill>
                <a:schemeClr val="bg1"/>
              </a:solidFill>
              <a:effectLst>
                <a:glow rad="127000">
                  <a:schemeClr val="tx1"/>
                </a:glow>
              </a:effectLst>
              <a:latin typeface="Klavika Regular Plain" charset="0"/>
              <a:ea typeface="Klavika Regular Plain" charset="0"/>
              <a:cs typeface="Klavika Regular Plain"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dirty="0" smtClean="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197511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is a preview of what we are going to explore in the coming weeks</a:t>
            </a:r>
            <a:r>
              <a:rPr lang="mr-IN" dirty="0" smtClean="0"/>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Using the </a:t>
            </a:r>
            <a:r>
              <a:rPr lang="en-US" baseline="0" dirty="0" err="1" smtClean="0"/>
              <a:t>Armour</a:t>
            </a:r>
            <a:r>
              <a:rPr lang="en-US" baseline="0" dirty="0" smtClean="0"/>
              <a:t> of God.</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dirty="0" smtClean="0">
                <a:effectLst>
                  <a:glow rad="127000">
                    <a:schemeClr val="tx1"/>
                  </a:glow>
                </a:effectLst>
              </a:rPr>
              <a:t>The Christian life is a BATTLE and in that battle Satan attacks our mind.  In anticipation of those attacks, God designed the Armor of God as a way to protect our soul, that is, our MIND, WILL AND EMOTIONS.</a:t>
            </a:r>
            <a:endParaRPr lang="en-US" sz="1200" dirty="0">
              <a:effectLst>
                <a:glow rad="127000">
                  <a:schemeClr val="tx1"/>
                </a:glow>
              </a:effectLs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dirty="0" smtClean="0">
                <a:effectLst>
                  <a:glow rad="127000">
                    <a:schemeClr val="tx1"/>
                  </a:glow>
                </a:effectLst>
              </a:rPr>
              <a:t>Each piece of armor guards against a specific attack of the enemy.  When you understand what those attacks are, you can create a mental roadmap (or a routine), that will guide and protect you each day.</a:t>
            </a:r>
            <a:endParaRPr lang="en-US" sz="1200" dirty="0">
              <a:effectLst>
                <a:glow rad="127000">
                  <a:schemeClr val="tx1"/>
                </a:glow>
              </a:effectLs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1848467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b="0" kern="1200" dirty="0" smtClean="0">
                <a:solidFill>
                  <a:schemeClr val="tx1"/>
                </a:solidFill>
                <a:latin typeface="+mn-lt"/>
                <a:ea typeface="+mn-ea"/>
                <a:cs typeface="+mn-cs"/>
              </a:rPr>
              <a:t>Small Group Discussion: You have ten minutes</a:t>
            </a:r>
            <a:r>
              <a:rPr lang="en-US" sz="1200" b="0" kern="1200" baseline="0" dirty="0" smtClean="0">
                <a:solidFill>
                  <a:schemeClr val="tx1"/>
                </a:solidFill>
                <a:latin typeface="+mn-lt"/>
                <a:ea typeface="+mn-ea"/>
                <a:cs typeface="+mn-cs"/>
              </a:rPr>
              <a:t> to apply the message to your life in small groups using these 3 questions: (1) </a:t>
            </a:r>
            <a:r>
              <a:rPr lang="en-US" sz="1200" b="0" dirty="0" smtClean="0">
                <a:solidFill>
                  <a:srgbClr val="F8F8F8"/>
                </a:solidFill>
                <a:effectLst>
                  <a:glow rad="101600">
                    <a:prstClr val="black"/>
                  </a:glow>
                </a:effectLst>
                <a:latin typeface="KlavikaRegular-Plain"/>
                <a:cs typeface="KlavikaRegular-Plain"/>
              </a:rPr>
              <a:t>Why should we learn about the </a:t>
            </a:r>
            <a:r>
              <a:rPr lang="en-US" sz="1200" b="0" dirty="0" err="1" smtClean="0">
                <a:solidFill>
                  <a:srgbClr val="F8F8F8"/>
                </a:solidFill>
                <a:effectLst>
                  <a:glow rad="101600">
                    <a:prstClr val="black"/>
                  </a:glow>
                </a:effectLst>
                <a:latin typeface="KlavikaRegular-Plain"/>
                <a:cs typeface="KlavikaRegular-Plain"/>
              </a:rPr>
              <a:t>Armour</a:t>
            </a:r>
            <a:r>
              <a:rPr lang="en-US" sz="1200" b="0" dirty="0" smtClean="0">
                <a:solidFill>
                  <a:srgbClr val="F8F8F8"/>
                </a:solidFill>
                <a:effectLst>
                  <a:glow rad="101600">
                    <a:prstClr val="black"/>
                  </a:glow>
                </a:effectLst>
                <a:latin typeface="KlavikaRegular-Plain"/>
                <a:cs typeface="KlavikaRegular-Plain"/>
              </a:rPr>
              <a:t> of God?</a:t>
            </a:r>
            <a:r>
              <a:rPr lang="en-US" sz="1200" b="0" baseline="0" dirty="0" smtClean="0">
                <a:solidFill>
                  <a:srgbClr val="F8F8F8"/>
                </a:solidFill>
                <a:effectLst>
                  <a:glow rad="101600">
                    <a:prstClr val="black"/>
                  </a:glow>
                </a:effectLst>
                <a:latin typeface="KlavikaRegular-Plain"/>
                <a:cs typeface="KlavikaRegular-Plain"/>
              </a:rPr>
              <a:t> (2) </a:t>
            </a:r>
            <a:r>
              <a:rPr lang="en-US" sz="1200" b="0" dirty="0" smtClean="0">
                <a:solidFill>
                  <a:srgbClr val="F8F8F8"/>
                </a:solidFill>
                <a:effectLst>
                  <a:glow rad="101600">
                    <a:prstClr val="black"/>
                  </a:glow>
                </a:effectLst>
                <a:latin typeface="KlavikaRegular-Plain"/>
                <a:cs typeface="KlavikaRegular-Plain"/>
              </a:rPr>
              <a:t>How can you use the </a:t>
            </a:r>
            <a:r>
              <a:rPr lang="en-US" sz="1200" b="0" dirty="0" err="1" smtClean="0">
                <a:solidFill>
                  <a:srgbClr val="F8F8F8"/>
                </a:solidFill>
                <a:effectLst>
                  <a:glow rad="101600">
                    <a:prstClr val="black"/>
                  </a:glow>
                </a:effectLst>
                <a:latin typeface="KlavikaRegular-Plain"/>
                <a:cs typeface="KlavikaRegular-Plain"/>
              </a:rPr>
              <a:t>armour</a:t>
            </a:r>
            <a:r>
              <a:rPr lang="en-US" sz="1200" b="0" dirty="0" smtClean="0">
                <a:solidFill>
                  <a:srgbClr val="F8F8F8"/>
                </a:solidFill>
                <a:effectLst>
                  <a:glow rad="101600">
                    <a:prstClr val="black"/>
                  </a:glow>
                </a:effectLst>
                <a:latin typeface="KlavikaRegular-Plain"/>
                <a:cs typeface="KlavikaRegular-Plain"/>
              </a:rPr>
              <a:t> of God in your life?</a:t>
            </a:r>
            <a:r>
              <a:rPr lang="en-US" sz="1200" b="0" baseline="0" dirty="0" smtClean="0">
                <a:solidFill>
                  <a:srgbClr val="F8F8F8"/>
                </a:solidFill>
                <a:effectLst>
                  <a:glow rad="101600">
                    <a:prstClr val="black"/>
                  </a:glow>
                </a:effectLst>
                <a:latin typeface="KlavikaRegular-Plain"/>
                <a:cs typeface="KlavikaRegular-Plain"/>
              </a:rPr>
              <a:t> (3) </a:t>
            </a:r>
            <a:r>
              <a:rPr lang="en-US" sz="1200" b="0" dirty="0" smtClean="0">
                <a:solidFill>
                  <a:srgbClr val="F8F8F8"/>
                </a:solidFill>
                <a:effectLst>
                  <a:glow rad="101600">
                    <a:prstClr val="black"/>
                  </a:glow>
                </a:effectLst>
                <a:latin typeface="KlavikaRegular-Plain"/>
                <a:cs typeface="KlavikaRegular-Plain"/>
              </a:rPr>
              <a:t>Pray that this week you’ll begin using the </a:t>
            </a:r>
            <a:r>
              <a:rPr lang="en-US" sz="1200" b="0" dirty="0" err="1" smtClean="0">
                <a:solidFill>
                  <a:srgbClr val="F8F8F8"/>
                </a:solidFill>
                <a:effectLst>
                  <a:glow rad="101600">
                    <a:prstClr val="black"/>
                  </a:glow>
                </a:effectLst>
                <a:latin typeface="KlavikaRegular-Plain"/>
                <a:cs typeface="KlavikaRegular-Plain"/>
              </a:rPr>
              <a:t>Armour</a:t>
            </a:r>
            <a:r>
              <a:rPr lang="en-US" sz="1200" b="0" dirty="0" smtClean="0">
                <a:solidFill>
                  <a:srgbClr val="F8F8F8"/>
                </a:solidFill>
                <a:effectLst>
                  <a:glow rad="101600">
                    <a:prstClr val="black"/>
                  </a:glow>
                </a:effectLst>
                <a:latin typeface="KlavikaRegular-Plain"/>
                <a:cs typeface="KlavikaRegular-Plain"/>
              </a:rPr>
              <a:t> of God. </a:t>
            </a:r>
          </a:p>
          <a:p>
            <a:pPr marL="0" indent="0">
              <a:buFont typeface="+mj-lt"/>
              <a:buNone/>
            </a:pP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ZA" sz="1200" b="1" dirty="0" smtClean="0">
                <a:effectLst>
                  <a:glow rad="101600">
                    <a:prstClr val="black"/>
                  </a:glow>
                </a:effectLst>
                <a:latin typeface="Grizzly BT"/>
                <a:cs typeface="Grizzly BT"/>
              </a:rPr>
              <a:t>Challenge: </a:t>
            </a:r>
            <a:r>
              <a:rPr lang="en-ZA" sz="1200" dirty="0" smtClean="0">
                <a:effectLst>
                  <a:glow rad="101600">
                    <a:prstClr val="black"/>
                  </a:glow>
                </a:effectLst>
                <a:latin typeface="Grizzly BT"/>
                <a:cs typeface="Grizzly BT"/>
              </a:rPr>
              <a:t>Read and try learn Ephesians 6:10-18</a:t>
            </a:r>
          </a:p>
          <a:p>
            <a:pPr>
              <a:lnSpc>
                <a:spcPct val="80000"/>
              </a:lnSpc>
            </a:pPr>
            <a:endParaRPr lang="en-ZA" sz="1200" dirty="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Prayer:</a:t>
            </a:r>
            <a:r>
              <a:rPr lang="en-US" sz="1200" b="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25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Daily Devotions: </a:t>
            </a:r>
            <a:r>
              <a:rPr lang="en-US" sz="1200" b="0" kern="1200" dirty="0" smtClean="0">
                <a:solidFill>
                  <a:schemeClr val="tx1"/>
                </a:solidFill>
                <a:latin typeface="+mn-lt"/>
                <a:ea typeface="+mn-ea"/>
                <a:cs typeface="+mn-cs"/>
              </a:rPr>
              <a:t>We will post devotions on the Sunday WhatsApp group every night of the week throughout this series. Do everything you</a:t>
            </a:r>
            <a:r>
              <a:rPr lang="en-US" sz="1200" b="0" kern="1200" baseline="0" dirty="0" smtClean="0">
                <a:solidFill>
                  <a:schemeClr val="tx1"/>
                </a:solidFill>
                <a:latin typeface="+mn-lt"/>
                <a:ea typeface="+mn-ea"/>
                <a:cs typeface="+mn-cs"/>
              </a:rPr>
              <a:t> can to be a part of the daily journey in the </a:t>
            </a:r>
            <a:r>
              <a:rPr lang="en-US" sz="1200" b="0" kern="1200" baseline="0" dirty="0" err="1" smtClean="0">
                <a:solidFill>
                  <a:schemeClr val="tx1"/>
                </a:solidFill>
                <a:latin typeface="+mn-lt"/>
                <a:ea typeface="+mn-ea"/>
                <a:cs typeface="+mn-cs"/>
              </a:rPr>
              <a:t>armour</a:t>
            </a:r>
            <a:r>
              <a:rPr lang="en-US" sz="1200" b="0" kern="1200" baseline="0" dirty="0" smtClean="0">
                <a:solidFill>
                  <a:schemeClr val="tx1"/>
                </a:solidFill>
                <a:latin typeface="+mn-lt"/>
                <a:ea typeface="+mn-ea"/>
                <a:cs typeface="+mn-cs"/>
              </a:rPr>
              <a:t> of God.</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Next Week: </a:t>
            </a:r>
            <a:r>
              <a:rPr lang="en-US" dirty="0" smtClean="0"/>
              <a:t>Next week we will look at the first piece of the </a:t>
            </a:r>
            <a:r>
              <a:rPr lang="en-US" dirty="0" err="1" smtClean="0"/>
              <a:t>armour</a:t>
            </a:r>
            <a:r>
              <a:rPr lang="en-US" dirty="0" smtClean="0"/>
              <a:t> of God:</a:t>
            </a:r>
            <a:r>
              <a:rPr lang="en-US" baseline="0" dirty="0" smtClean="0"/>
              <a:t> Belt of Truth.</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1:</a:t>
            </a:r>
            <a:r>
              <a:rPr lang="en-US" baseline="0" dirty="0" smtClean="0"/>
              <a:t> </a:t>
            </a:r>
            <a:r>
              <a:rPr lang="en-US" dirty="0" smtClean="0"/>
              <a:t>The </a:t>
            </a:r>
            <a:r>
              <a:rPr lang="en-US" dirty="0" err="1" smtClean="0"/>
              <a:t>Armour</a:t>
            </a:r>
            <a:r>
              <a:rPr lang="en-US" baseline="0" dirty="0" smtClean="0"/>
              <a:t> of God</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2:</a:t>
            </a:r>
            <a:r>
              <a:rPr lang="en-US" baseline="0" dirty="0" smtClean="0"/>
              <a:t> The Belt of Truth</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3:</a:t>
            </a:r>
            <a:r>
              <a:rPr lang="en-US" baseline="0" dirty="0" smtClean="0"/>
              <a:t> The Breastplate of Righteousness</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4:</a:t>
            </a:r>
            <a:r>
              <a:rPr lang="en-US" baseline="0" dirty="0" smtClean="0"/>
              <a:t> The Shoes of the Gospel</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5:</a:t>
            </a:r>
            <a:r>
              <a:rPr lang="en-US" baseline="0" dirty="0" smtClean="0"/>
              <a:t> The Shield of Faith</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6:</a:t>
            </a:r>
            <a:r>
              <a:rPr lang="en-US" baseline="0" dirty="0" smtClean="0"/>
              <a:t> </a:t>
            </a:r>
            <a:r>
              <a:rPr lang="en-US" dirty="0" smtClean="0"/>
              <a:t>The Helmet</a:t>
            </a:r>
            <a:r>
              <a:rPr lang="en-US" baseline="0" dirty="0" smtClean="0"/>
              <a:t> of Salvation</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7:</a:t>
            </a:r>
            <a:r>
              <a:rPr lang="en-US" baseline="0" dirty="0" smtClean="0"/>
              <a:t> The Sword of the Spirit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10/15/18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135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429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096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7571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5044" y="1200150"/>
            <a:ext cx="6033911" cy="3394075"/>
          </a:xfrm>
        </p:spPr>
      </p:pic>
    </p:spTree>
    <p:extLst>
      <p:ext uri="{BB962C8B-B14F-4D97-AF65-F5344CB8AC3E}">
        <p14:creationId xmlns:p14="http://schemas.microsoft.com/office/powerpoint/2010/main" val="35362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00520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8704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4105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42519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80532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81113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8680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7788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66807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1210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2363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63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3111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61379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1127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54579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064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11393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9164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01261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19273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45770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14885</TotalTime>
  <Words>704</Words>
  <Application>Microsoft Macintosh PowerPoint</Application>
  <PresentationFormat>On-screen Show (16:9)</PresentationFormat>
  <Paragraphs>54</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Grizzly BT</vt:lpstr>
      <vt:lpstr>Klavika Regular Plain</vt:lpstr>
      <vt:lpstr>KlavikaRegular-Plain</vt:lpstr>
      <vt:lpstr>Mangal</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Asher Pardey </cp:lastModifiedBy>
  <cp:revision>1017</cp:revision>
  <dcterms:created xsi:type="dcterms:W3CDTF">2014-06-20T13:14:19Z</dcterms:created>
  <dcterms:modified xsi:type="dcterms:W3CDTF">2018-10-15T15:34:41Z</dcterms:modified>
</cp:coreProperties>
</file>