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sldIdLst>
    <p:sldId id="920" r:id="rId2"/>
    <p:sldId id="921" r:id="rId3"/>
    <p:sldId id="1034" r:id="rId4"/>
    <p:sldId id="1036" r:id="rId5"/>
    <p:sldId id="945" r:id="rId6"/>
    <p:sldId id="1037" r:id="rId7"/>
    <p:sldId id="1043" r:id="rId8"/>
    <p:sldId id="1038" r:id="rId9"/>
    <p:sldId id="1044" r:id="rId10"/>
    <p:sldId id="1045" r:id="rId11"/>
    <p:sldId id="1046" r:id="rId12"/>
    <p:sldId id="953" r:id="rId13"/>
    <p:sldId id="1030" r:id="rId14"/>
    <p:sldId id="954" r:id="rId15"/>
    <p:sldId id="959" r:id="rId16"/>
    <p:sldId id="998"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p15:clr>
            <a:srgbClr val="A4A3A4"/>
          </p15:clr>
        </p15:guide>
        <p15:guide id="2" orient="horz" pos="330">
          <p15:clr>
            <a:srgbClr val="A4A3A4"/>
          </p15:clr>
        </p15:guide>
        <p15:guide id="3" pos="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FF07"/>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p:restoredTop sz="81250" autoAdjust="0"/>
  </p:normalViewPr>
  <p:slideViewPr>
    <p:cSldViewPr snapToGrid="0" snapToObjects="1">
      <p:cViewPr>
        <p:scale>
          <a:sx n="56" d="100"/>
          <a:sy n="56" d="100"/>
        </p:scale>
        <p:origin x="3120" y="1024"/>
      </p:cViewPr>
      <p:guideLst>
        <p:guide orient="horz" pos="663"/>
        <p:guide orient="horz" pos="330"/>
        <p:guide pos="7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10/30/18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Welcome to the </a:t>
            </a:r>
            <a:r>
              <a:rPr lang="en-US" baseline="0" dirty="0" err="1" smtClean="0"/>
              <a:t>Armour</a:t>
            </a:r>
            <a:r>
              <a:rPr lang="en-US" baseline="0" dirty="0" smtClean="0"/>
              <a:t> Series. </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One </a:t>
            </a:r>
            <a:r>
              <a:rPr lang="en-US" baseline="0" dirty="0" smtClean="0"/>
              <a:t>thing that threatens our righteousness is sin, I say “threaten” because its exactly that. </a:t>
            </a:r>
          </a:p>
          <a:p>
            <a:pPr marL="171450" indent="-171450">
              <a:buFont typeface="Arial" panose="020B0604020202020204" pitchFamily="34" charset="0"/>
              <a:buChar char="•"/>
            </a:pPr>
            <a:r>
              <a:rPr lang="en-US" baseline="0" dirty="0" smtClean="0"/>
              <a:t>The bible says that when the veil was torn, the power of sin was broken, sin has no power in/over our lives!</a:t>
            </a:r>
          </a:p>
          <a:p>
            <a:pPr marL="171450" indent="-171450">
              <a:buFont typeface="Arial" panose="020B0604020202020204" pitchFamily="34" charset="0"/>
              <a:buChar char="•"/>
            </a:pPr>
            <a:r>
              <a:rPr lang="en-US" baseline="0" dirty="0" smtClean="0"/>
              <a:t>“Where sin abounds, his grace abounds even more”</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10</a:t>
            </a:fld>
            <a:endParaRPr lang="en-US"/>
          </a:p>
        </p:txBody>
      </p:sp>
    </p:spTree>
    <p:extLst>
      <p:ext uri="{BB962C8B-B14F-4D97-AF65-F5344CB8AC3E}">
        <p14:creationId xmlns:p14="http://schemas.microsoft.com/office/powerpoint/2010/main" val="145135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One </a:t>
            </a:r>
            <a:r>
              <a:rPr lang="en-US" baseline="0" dirty="0" smtClean="0"/>
              <a:t>thing that threatens our righteousness is sin, I say “threaten” because its exactly that. </a:t>
            </a:r>
          </a:p>
          <a:p>
            <a:pPr marL="171450" indent="-171450">
              <a:buFont typeface="Arial" panose="020B0604020202020204" pitchFamily="34" charset="0"/>
              <a:buChar char="•"/>
            </a:pPr>
            <a:r>
              <a:rPr lang="en-US" baseline="0" dirty="0" smtClean="0"/>
              <a:t>The bible says that when the veil was torn, the power of sin was broken, sin has no power in/over our lives!</a:t>
            </a:r>
          </a:p>
          <a:p>
            <a:pPr marL="171450" indent="-171450">
              <a:buFont typeface="Arial" panose="020B0604020202020204" pitchFamily="34" charset="0"/>
              <a:buChar char="•"/>
            </a:pPr>
            <a:r>
              <a:rPr lang="en-US" baseline="0" dirty="0" smtClean="0"/>
              <a:t>“Where sin abounds, his grace abounds even more”</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11</a:t>
            </a:fld>
            <a:endParaRPr lang="en-US"/>
          </a:p>
        </p:txBody>
      </p:sp>
    </p:spTree>
    <p:extLst>
      <p:ext uri="{BB962C8B-B14F-4D97-AF65-F5344CB8AC3E}">
        <p14:creationId xmlns:p14="http://schemas.microsoft.com/office/powerpoint/2010/main" val="123781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Small Group Discussion:</a:t>
            </a:r>
            <a:r>
              <a:rPr lang="en-US" sz="1200" b="0" kern="1200" dirty="0" smtClean="0">
                <a:solidFill>
                  <a:schemeClr val="tx1"/>
                </a:solidFill>
                <a:latin typeface="+mn-lt"/>
                <a:ea typeface="+mn-ea"/>
                <a:cs typeface="+mn-cs"/>
              </a:rPr>
              <a:t> You have </a:t>
            </a:r>
            <a:r>
              <a:rPr lang="en-US" sz="1200" b="1" kern="1200" dirty="0" smtClean="0">
                <a:solidFill>
                  <a:srgbClr val="FF0000"/>
                </a:solidFill>
                <a:latin typeface="+mn-lt"/>
                <a:ea typeface="+mn-ea"/>
                <a:cs typeface="+mn-cs"/>
              </a:rPr>
              <a:t>ten minutes</a:t>
            </a:r>
            <a:r>
              <a:rPr lang="en-US" sz="1200" b="1" kern="1200" baseline="0" dirty="0" smtClean="0">
                <a:solidFill>
                  <a:srgbClr val="FF0000"/>
                </a:solidFill>
                <a:latin typeface="+mn-lt"/>
                <a:ea typeface="+mn-ea"/>
                <a:cs typeface="+mn-cs"/>
              </a:rPr>
              <a:t> </a:t>
            </a:r>
            <a:r>
              <a:rPr lang="en-US" sz="1200" b="0" kern="1200" baseline="0" dirty="0" smtClean="0">
                <a:solidFill>
                  <a:schemeClr val="tx1"/>
                </a:solidFill>
                <a:latin typeface="+mn-lt"/>
                <a:ea typeface="+mn-ea"/>
                <a:cs typeface="+mn-cs"/>
              </a:rPr>
              <a:t>to apply the message to your life in small groups using these 3 questions: </a:t>
            </a:r>
          </a:p>
          <a:p>
            <a:endParaRPr lang="en-US" sz="1200" b="0" kern="1200" baseline="0" dirty="0" smtClean="0">
              <a:solidFill>
                <a:schemeClr val="tx1"/>
              </a:solidFill>
              <a:latin typeface="+mn-lt"/>
              <a:ea typeface="+mn-ea"/>
              <a:cs typeface="+mn-cs"/>
            </a:endParaRPr>
          </a:p>
          <a:p>
            <a:pPr marL="228600" indent="-228600">
              <a:buAutoNum type="arabicPeriod"/>
            </a:pPr>
            <a:r>
              <a:rPr lang="en-US" sz="1200" b="0" kern="1200" baseline="0" dirty="0" smtClean="0">
                <a:solidFill>
                  <a:schemeClr val="tx1"/>
                </a:solidFill>
                <a:latin typeface="+mn-lt"/>
                <a:ea typeface="+mn-ea"/>
                <a:cs typeface="+mn-cs"/>
              </a:rPr>
              <a:t>Isaiah 59:1-2</a:t>
            </a:r>
          </a:p>
          <a:p>
            <a:pPr marL="228600" indent="-228600">
              <a:buAutoNum type="arabicPeriod"/>
            </a:pPr>
            <a:r>
              <a:rPr lang="en-US" sz="1200" b="0" kern="1200" baseline="0" dirty="0" smtClean="0">
                <a:solidFill>
                  <a:schemeClr val="tx1"/>
                </a:solidFill>
                <a:latin typeface="+mn-lt"/>
                <a:ea typeface="+mn-ea"/>
                <a:cs typeface="+mn-cs"/>
              </a:rPr>
              <a:t>Jeremiah 23:6 </a:t>
            </a:r>
          </a:p>
          <a:p>
            <a:pPr marL="228600" indent="-228600">
              <a:buAutoNum type="arabicPeriod"/>
            </a:pPr>
            <a:r>
              <a:rPr lang="en-US" sz="1200" b="0" kern="1200" baseline="0" dirty="0" smtClean="0">
                <a:solidFill>
                  <a:schemeClr val="tx1"/>
                </a:solidFill>
                <a:latin typeface="+mn-lt"/>
                <a:ea typeface="+mn-ea"/>
                <a:cs typeface="+mn-cs"/>
              </a:rPr>
              <a:t>Ezekiel 33: 13 “ If I tell a righteous person that they will surely live, but then they trust in their righteousness and do evil, none of the righteous things that person has done will be remembered; they will die for the evil they have done” – once we have put on the breastplate of righteousness, we must be sure not to remove it, this is not a one time event; rather it requires a lifetime action.</a:t>
            </a:r>
          </a:p>
          <a:p>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12</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80000"/>
              </a:lnSpc>
            </a:pPr>
            <a:r>
              <a:rPr lang="en-ZA" sz="1200" b="1" dirty="0" smtClean="0">
                <a:effectLst>
                  <a:glow rad="101600">
                    <a:prstClr val="black"/>
                  </a:glow>
                </a:effectLst>
                <a:latin typeface="Grizzly BT"/>
                <a:cs typeface="Grizzly BT"/>
              </a:rPr>
              <a:t>Wrap </a:t>
            </a:r>
            <a:r>
              <a:rPr lang="en-ZA" sz="1200" b="1" dirty="0" smtClean="0">
                <a:effectLst>
                  <a:glow rad="101600">
                    <a:prstClr val="black"/>
                  </a:glow>
                </a:effectLst>
                <a:latin typeface="Grizzly BT"/>
                <a:cs typeface="Grizzly BT"/>
              </a:rPr>
              <a:t>Up:</a:t>
            </a:r>
            <a:r>
              <a:rPr lang="en-ZA" sz="1200" b="0" baseline="0" dirty="0" smtClean="0">
                <a:effectLst>
                  <a:glow rad="101600">
                    <a:prstClr val="black"/>
                  </a:glow>
                </a:effectLst>
                <a:latin typeface="Grizzly BT"/>
                <a:cs typeface="Grizzly BT"/>
              </a:rPr>
              <a:t> </a:t>
            </a:r>
            <a:r>
              <a:rPr lang="en-ZA" sz="1200" dirty="0" smtClean="0">
                <a:effectLst>
                  <a:glow rad="101600">
                    <a:prstClr val="black"/>
                  </a:glow>
                </a:effectLst>
                <a:latin typeface="Grizzly BT"/>
                <a:cs typeface="Grizzly BT"/>
              </a:rPr>
              <a:t>So </a:t>
            </a:r>
            <a:r>
              <a:rPr lang="en-ZA" sz="1200" dirty="0" smtClean="0">
                <a:effectLst>
                  <a:glow rad="101600">
                    <a:prstClr val="black"/>
                  </a:glow>
                </a:effectLst>
                <a:latin typeface="Grizzly BT"/>
                <a:cs typeface="Grizzly BT"/>
              </a:rPr>
              <a:t>this scripture perfectly highlights</a:t>
            </a:r>
            <a:r>
              <a:rPr lang="en-ZA" sz="1200" baseline="0" dirty="0" smtClean="0">
                <a:effectLst>
                  <a:glow rad="101600">
                    <a:prstClr val="black"/>
                  </a:glow>
                </a:effectLst>
                <a:latin typeface="Grizzly BT"/>
                <a:cs typeface="Grizzly BT"/>
              </a:rPr>
              <a:t> the importance of putting on the full armor of God. So lets take up all the weapons that God has laid out for us. This is no afternoon athletic contest that we’ll walk away from and forget about in a couple of hours. This is for keeps, a life-or-death fight to the finish against the devil and all his angels</a:t>
            </a:r>
            <a:endParaRPr lang="en-ZA" sz="1200" dirty="0">
              <a:effectLst>
                <a:glow rad="101600">
                  <a:prstClr val="black"/>
                </a:glow>
              </a:effectLst>
              <a:latin typeface="Grizzly BT"/>
              <a:cs typeface="Grizzly B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200" b="0" i="0" kern="1200" dirty="0" smtClean="0">
                <a:solidFill>
                  <a:schemeClr val="tx1"/>
                </a:solidFill>
                <a:latin typeface="+mn-lt"/>
                <a:ea typeface="+mn-ea"/>
                <a:cs typeface="+mn-cs"/>
              </a:rPr>
              <a:t>Prayer</a:t>
            </a:r>
            <a:r>
              <a:rPr lang="en-US" sz="1200" b="0" i="0" kern="1200" dirty="0" smtClean="0">
                <a:solidFill>
                  <a:schemeClr val="tx1"/>
                </a:solidFill>
                <a:latin typeface="+mn-lt"/>
                <a:ea typeface="+mn-ea"/>
                <a:cs typeface="+mn-cs"/>
              </a:rPr>
              <a:t>:</a:t>
            </a:r>
            <a:r>
              <a:rPr lang="en-US" sz="1200" b="0" i="0" kern="1200" baseline="0" dirty="0" smtClean="0">
                <a:solidFill>
                  <a:schemeClr val="tx1"/>
                </a:solidFill>
                <a:latin typeface="+mn-lt"/>
                <a:ea typeface="+mn-ea"/>
                <a:cs typeface="+mn-cs"/>
              </a:rPr>
              <a:t> </a:t>
            </a:r>
            <a:r>
              <a:rPr lang="en-ZA" sz="1200" b="0" i="0" dirty="0" smtClean="0">
                <a:solidFill>
                  <a:schemeClr val="bg1"/>
                </a:solidFill>
                <a:latin typeface="Klavika Regular Plain" charset="0"/>
                <a:ea typeface="Klavika Regular Plain" charset="0"/>
                <a:cs typeface="Klavika Regular Plain" charset="0"/>
              </a:rPr>
              <a:t>What should be our response to Jesus making us the righteousness of God? (1) “ Your kindness leads us to repentance.” (Romans 2:4) (2)“ Therefore, I urge you, brothers and sisters, in view of God’s mercy, to offer your bodies as a living sacrifice, holy and pleasing to God– this is your true and proper worship.” (Romans 12:1)</a:t>
            </a:r>
          </a:p>
          <a:p>
            <a:pPr algn="l"/>
            <a:endParaRPr lang="en-ZA" sz="1200" b="0" i="0" dirty="0" smtClean="0">
              <a:solidFill>
                <a:schemeClr val="bg1"/>
              </a:solidFill>
              <a:latin typeface="Klavika Regular Plain" charset="0"/>
              <a:ea typeface="Klavika Regular Plain" charset="0"/>
              <a:cs typeface="Klavika Regular Plain" charset="0"/>
            </a:endParaRPr>
          </a:p>
          <a:p>
            <a:pPr algn="l"/>
            <a:r>
              <a:rPr lang="en-ZA" sz="1200" b="0" i="0" dirty="0" smtClean="0">
                <a:solidFill>
                  <a:schemeClr val="bg1"/>
                </a:solidFill>
                <a:latin typeface="Klavika Regular Plain" charset="0"/>
                <a:ea typeface="Klavika Regular Plain" charset="0"/>
                <a:cs typeface="Klavika Regular Plain" charset="0"/>
              </a:rPr>
              <a:t>“ Dear God I am a sinner and need forgiveness. I believe that Jesus Christ shed His precious blood and died for my sin. I am willing to turn from sin. I now invite Christ to come into my heart and life as my personal Saviour, Amen.” </a:t>
            </a:r>
          </a:p>
          <a:p>
            <a:pPr algn="l"/>
            <a:endParaRPr lang="en-ZA" sz="1200" b="0" i="0" dirty="0" smtClean="0">
              <a:solidFill>
                <a:schemeClr val="bg1"/>
              </a:solidFill>
              <a:latin typeface="Klavika Regular Plain" charset="0"/>
              <a:ea typeface="Klavika Regular Plain" charset="0"/>
              <a:cs typeface="Klavika Regular Plain" charset="0"/>
            </a:endParaRPr>
          </a:p>
          <a:p>
            <a:pPr algn="l"/>
            <a:endParaRPr lang="en-ZA" sz="1200" b="0" i="0" dirty="0" smtClean="0">
              <a:solidFill>
                <a:schemeClr val="bg1"/>
              </a:solidFill>
              <a:latin typeface="Klavika Regular Plain" charset="0"/>
              <a:ea typeface="Klavika Regular Plain" charset="0"/>
              <a:cs typeface="Klavika Regular Plain" charset="0"/>
            </a:endParaRPr>
          </a:p>
          <a:p>
            <a:pPr algn="l"/>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Daily Devotions: </a:t>
            </a:r>
            <a:r>
              <a:rPr lang="en-US" sz="1200" b="0" kern="1200" dirty="0" smtClean="0">
                <a:solidFill>
                  <a:schemeClr val="tx1"/>
                </a:solidFill>
                <a:latin typeface="+mn-lt"/>
                <a:ea typeface="+mn-ea"/>
                <a:cs typeface="+mn-cs"/>
              </a:rPr>
              <a:t>We will post devotions on the Sunday WhatsApp group every night of the week throughout this series. Do everything you</a:t>
            </a:r>
            <a:r>
              <a:rPr lang="en-US" sz="1200" b="0" kern="1200" baseline="0" dirty="0" smtClean="0">
                <a:solidFill>
                  <a:schemeClr val="tx1"/>
                </a:solidFill>
                <a:latin typeface="+mn-lt"/>
                <a:ea typeface="+mn-ea"/>
                <a:cs typeface="+mn-cs"/>
              </a:rPr>
              <a:t> can to be a part of the daily journey in the </a:t>
            </a:r>
            <a:r>
              <a:rPr lang="en-US" sz="1200" b="0" kern="1200" baseline="0" dirty="0" err="1" smtClean="0">
                <a:solidFill>
                  <a:schemeClr val="tx1"/>
                </a:solidFill>
                <a:latin typeface="+mn-lt"/>
                <a:ea typeface="+mn-ea"/>
                <a:cs typeface="+mn-cs"/>
              </a:rPr>
              <a:t>armour</a:t>
            </a:r>
            <a:r>
              <a:rPr lang="en-US" sz="1200" b="0" kern="1200" baseline="0" dirty="0" smtClean="0">
                <a:solidFill>
                  <a:schemeClr val="tx1"/>
                </a:solidFill>
                <a:latin typeface="+mn-lt"/>
                <a:ea typeface="+mn-ea"/>
                <a:cs typeface="+mn-cs"/>
              </a:rPr>
              <a:t> of God.</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15</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Next Week: </a:t>
            </a:r>
            <a:r>
              <a:rPr lang="en-US" dirty="0" smtClean="0"/>
              <a:t>Next week we will look at the third piece of the </a:t>
            </a:r>
            <a:r>
              <a:rPr lang="en-US" dirty="0" err="1" smtClean="0"/>
              <a:t>armour</a:t>
            </a:r>
            <a:r>
              <a:rPr lang="en-US" dirty="0" smtClean="0"/>
              <a:t> of God:</a:t>
            </a:r>
            <a:r>
              <a:rPr lang="en-US" baseline="0" dirty="0" smtClean="0"/>
              <a:t> The Shoes of </a:t>
            </a:r>
            <a:r>
              <a:rPr lang="en-US" baseline="0" smtClean="0"/>
              <a:t>the Gospel.</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16</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Last week we learnt about the Belt of Truth.</a:t>
            </a:r>
          </a:p>
          <a:p>
            <a:endParaRPr lang="en-US" dirty="0" smtClean="0"/>
          </a:p>
          <a:p>
            <a:r>
              <a:rPr lang="en-US" dirty="0" smtClean="0"/>
              <a:t>Talk about what stood out</a:t>
            </a:r>
            <a:r>
              <a:rPr lang="en-US" baseline="0" dirty="0" smtClean="0"/>
              <a:t> for me: Isaiah 55 vs 10: “ As the rain and snow come down from heaven, and do not return to it without watering the earth and making it bud and flourish, so that it yields seed for the sower and bread for the eater, so is my word that goes out from my mouth: it will not return to me empty, but it will accomplish what I desire and achieve the purpose for which I sent it” </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2</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a:t>
            </a:r>
            <a:r>
              <a:rPr lang="en-US" smtClean="0"/>
              <a:t>week we are</a:t>
            </a:r>
            <a:r>
              <a:rPr lang="en-US" baseline="0" smtClean="0"/>
              <a:t> </a:t>
            </a:r>
            <a:r>
              <a:rPr lang="en-US" baseline="0" dirty="0" smtClean="0"/>
              <a:t>exploring the Breastplate of Righteousness.</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US" b="1" dirty="0" smtClean="0"/>
              <a:t>Reading: </a:t>
            </a:r>
            <a:r>
              <a:rPr lang="en-US" b="0" baseline="0" dirty="0" smtClean="0"/>
              <a:t>Be strong in the Lord and in his mighty power. Put on the full </a:t>
            </a:r>
            <a:r>
              <a:rPr lang="en-US" b="0" baseline="0" dirty="0" err="1" smtClean="0"/>
              <a:t>armour</a:t>
            </a:r>
            <a:r>
              <a:rPr lang="en-US" b="0" baseline="0" dirty="0" smtClean="0"/>
              <a:t> of God, so that you can take your stand against the devil’s schemes. For our struggle is not against flesh and blood, but against the rulers, against the authorities, against the powers of this dark world and against the spiritual forces of evil in the heavenly realms. Therefore put on the full </a:t>
            </a:r>
            <a:r>
              <a:rPr lang="en-US" b="0" baseline="0" dirty="0" err="1" smtClean="0"/>
              <a:t>armour</a:t>
            </a:r>
            <a:r>
              <a:rPr lang="en-US" b="0" baseline="0" dirty="0" smtClean="0"/>
              <a:t> of God, so that when the day of evil comes, you may be able to stand your ground, and after you have done everything, to stand. Stand firm then, with the belt of truth buckled round your waist </a:t>
            </a:r>
            <a:r>
              <a:rPr lang="en-US" sz="1200" b="0" dirty="0" smtClean="0">
                <a:solidFill>
                  <a:schemeClr val="bg1"/>
                </a:solidFill>
                <a:effectLst>
                  <a:glow rad="101600">
                    <a:prstClr val="black"/>
                  </a:glow>
                </a:effectLst>
                <a:latin typeface="KlavikaRegular-Plain"/>
                <a:cs typeface="KlavikaRegular-Plain"/>
              </a:rPr>
              <a:t>and with </a:t>
            </a:r>
            <a:r>
              <a:rPr lang="en-US" sz="1200" b="0" dirty="0" smtClean="0">
                <a:solidFill>
                  <a:srgbClr val="80FF07"/>
                </a:solidFill>
                <a:effectLst>
                  <a:glow rad="101600">
                    <a:prstClr val="black"/>
                  </a:glow>
                </a:effectLst>
                <a:latin typeface="KlavikaRegular-Plain"/>
                <a:cs typeface="KlavikaRegular-Plain"/>
              </a:rPr>
              <a:t>the breastplate of righteousness in place</a:t>
            </a:r>
            <a:r>
              <a:rPr lang="mr-IN" sz="1200" b="0" dirty="0" smtClean="0">
                <a:solidFill>
                  <a:srgbClr val="F8F8F8"/>
                </a:solidFill>
                <a:effectLst>
                  <a:glow rad="101600">
                    <a:prstClr val="black"/>
                  </a:glow>
                </a:effectLst>
                <a:latin typeface="KlavikaRegular-Plain"/>
                <a:cs typeface="KlavikaRegular-Plain"/>
              </a:rPr>
              <a:t>…</a:t>
            </a:r>
            <a:r>
              <a:rPr lang="en-US" b="0" baseline="0" dirty="0" smtClean="0"/>
              <a:t> (Ephesians </a:t>
            </a:r>
            <a:r>
              <a:rPr lang="en-US" b="0" baseline="0" dirty="0" smtClean="0"/>
              <a:t>6:10)</a:t>
            </a:r>
            <a:endParaRPr lang="en-US" b="0" baseline="0" dirty="0" smtClean="0"/>
          </a:p>
        </p:txBody>
      </p:sp>
      <p:sp>
        <p:nvSpPr>
          <p:cNvPr id="4" name="Slide Number Placeholder 3"/>
          <p:cNvSpPr>
            <a:spLocks noGrp="1"/>
          </p:cNvSpPr>
          <p:nvPr>
            <p:ph type="sldNum" sz="quarter" idx="10"/>
          </p:nvPr>
        </p:nvSpPr>
        <p:spPr/>
        <p:txBody>
          <a:bodyPr/>
          <a:lstStyle/>
          <a:p>
            <a:fld id="{A2FD2049-2838-AE47-9ACC-13FF9259CB0E}" type="slidenum">
              <a:rPr lang="en-US" smtClean="0"/>
              <a:t>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80000"/>
              </a:lnSpc>
            </a:pPr>
            <a:r>
              <a:rPr lang="en-US" sz="1200" b="1" kern="1200" dirty="0" smtClean="0">
                <a:solidFill>
                  <a:schemeClr val="tx1"/>
                </a:solidFill>
                <a:latin typeface="+mn-lt"/>
                <a:ea typeface="+mn-ea"/>
                <a:cs typeface="+mn-cs"/>
              </a:rPr>
              <a:t>Discuss: </a:t>
            </a:r>
            <a:r>
              <a:rPr lang="en-US" sz="1200" dirty="0" smtClean="0">
                <a:effectLst>
                  <a:glow rad="101600">
                    <a:prstClr val="black"/>
                  </a:glow>
                </a:effectLst>
                <a:latin typeface="Grizzly BT"/>
                <a:cs typeface="Grizzly BT"/>
              </a:rPr>
              <a:t>What do you think the breastplate of righteousness is and how will it help us in spiritual warfare?</a:t>
            </a:r>
          </a:p>
          <a:p>
            <a:pPr>
              <a:lnSpc>
                <a:spcPct val="80000"/>
              </a:lnSpc>
            </a:pPr>
            <a:endParaRPr lang="en-US" sz="1200" dirty="0" smtClean="0">
              <a:effectLst>
                <a:glow rad="101600">
                  <a:prstClr val="black"/>
                </a:glow>
              </a:effectLst>
              <a:latin typeface="Grizzly BT"/>
              <a:cs typeface="Grizzly BT"/>
            </a:endParaRPr>
          </a:p>
          <a:p>
            <a:pPr>
              <a:lnSpc>
                <a:spcPct val="80000"/>
              </a:lnSpc>
            </a:pPr>
            <a:r>
              <a:rPr lang="en-US" sz="1200" b="1" dirty="0" smtClean="0">
                <a:effectLst>
                  <a:glow rad="101600">
                    <a:prstClr val="black"/>
                  </a:glow>
                </a:effectLst>
                <a:latin typeface="Grizzly BT"/>
                <a:cs typeface="Grizzly BT"/>
              </a:rPr>
              <a:t>Scripture to emphasize the danger in not having a</a:t>
            </a:r>
            <a:r>
              <a:rPr lang="en-US" sz="1200" b="1" baseline="0" dirty="0" smtClean="0">
                <a:effectLst>
                  <a:glow rad="101600">
                    <a:prstClr val="black"/>
                  </a:glow>
                </a:effectLst>
                <a:latin typeface="Grizzly BT"/>
                <a:cs typeface="Grizzly BT"/>
              </a:rPr>
              <a:t> Breastplate </a:t>
            </a:r>
          </a:p>
          <a:p>
            <a:pPr marL="171450" indent="-171450">
              <a:lnSpc>
                <a:spcPct val="80000"/>
              </a:lnSpc>
              <a:buFont typeface="Arial" panose="020B0604020202020204" pitchFamily="34" charset="0"/>
              <a:buChar char="•"/>
            </a:pPr>
            <a:r>
              <a:rPr lang="en-US" sz="1200" baseline="0" dirty="0" smtClean="0">
                <a:effectLst>
                  <a:glow rad="101600">
                    <a:prstClr val="black"/>
                  </a:glow>
                </a:effectLst>
                <a:latin typeface="Grizzly BT"/>
                <a:cs typeface="Grizzly BT"/>
              </a:rPr>
              <a:t>1 kings 21</a:t>
            </a:r>
          </a:p>
          <a:p>
            <a:pPr marL="171450" indent="-171450">
              <a:lnSpc>
                <a:spcPct val="80000"/>
              </a:lnSpc>
              <a:buFont typeface="Arial" panose="020B0604020202020204" pitchFamily="34" charset="0"/>
              <a:buChar char="•"/>
            </a:pPr>
            <a:r>
              <a:rPr lang="en-US" sz="1200" baseline="0" dirty="0" smtClean="0">
                <a:effectLst>
                  <a:glow rad="101600">
                    <a:prstClr val="black"/>
                  </a:glow>
                </a:effectLst>
                <a:latin typeface="Grizzly BT"/>
                <a:cs typeface="Grizzly BT"/>
              </a:rPr>
              <a:t>1 kings 16:30)</a:t>
            </a:r>
          </a:p>
          <a:p>
            <a:pPr marL="171450" indent="-171450">
              <a:lnSpc>
                <a:spcPct val="80000"/>
              </a:lnSpc>
              <a:buFont typeface="Arial" panose="020B0604020202020204" pitchFamily="34" charset="0"/>
              <a:buChar char="•"/>
            </a:pPr>
            <a:r>
              <a:rPr lang="en-US" sz="1200" baseline="0" dirty="0" smtClean="0">
                <a:effectLst>
                  <a:glow rad="101600">
                    <a:prstClr val="black"/>
                  </a:glow>
                </a:effectLst>
                <a:latin typeface="Grizzly BT"/>
                <a:cs typeface="Grizzly BT"/>
              </a:rPr>
              <a:t>1 kings 22</a:t>
            </a:r>
          </a:p>
          <a:p>
            <a:pPr marL="171450" indent="-171450">
              <a:lnSpc>
                <a:spcPct val="80000"/>
              </a:lnSpc>
              <a:buFont typeface="Arial" panose="020B0604020202020204" pitchFamily="34" charset="0"/>
              <a:buChar char="•"/>
            </a:pPr>
            <a:r>
              <a:rPr lang="en-US" sz="1200" baseline="0" dirty="0" smtClean="0">
                <a:effectLst>
                  <a:glow rad="101600">
                    <a:prstClr val="black"/>
                  </a:glow>
                </a:effectLst>
                <a:latin typeface="Grizzly BT"/>
                <a:cs typeface="Grizzly BT"/>
              </a:rPr>
              <a:t>1 kings 22: 31-35 </a:t>
            </a:r>
          </a:p>
          <a:p>
            <a:pPr marL="0" indent="0">
              <a:lnSpc>
                <a:spcPct val="80000"/>
              </a:lnSpc>
              <a:buFont typeface="Arial" panose="020B0604020202020204" pitchFamily="34" charset="0"/>
              <a:buNone/>
            </a:pPr>
            <a:r>
              <a:rPr lang="en-US" sz="1200" baseline="0" dirty="0" smtClean="0">
                <a:effectLst>
                  <a:glow rad="101600">
                    <a:prstClr val="black"/>
                  </a:glow>
                </a:effectLst>
                <a:latin typeface="Grizzly BT"/>
                <a:cs typeface="Grizzly BT"/>
              </a:rPr>
              <a:t>The unrighteous king lost his life due to an opening in his armor </a:t>
            </a:r>
            <a:endParaRPr lang="en-US" sz="1200" dirty="0" smtClean="0">
              <a:effectLst>
                <a:glow rad="101600">
                  <a:prstClr val="black"/>
                </a:glow>
              </a:effectLst>
              <a:latin typeface="Grizzly BT"/>
              <a:cs typeface="Grizzly BT"/>
            </a:endParaRPr>
          </a:p>
          <a:p>
            <a:pPr>
              <a:lnSpc>
                <a:spcPct val="80000"/>
              </a:lnSpc>
            </a:pPr>
            <a:endParaRPr lang="en-US" sz="1200" b="0" dirty="0" smtClean="0">
              <a:effectLst>
                <a:glow rad="101600">
                  <a:prstClr val="black"/>
                </a:glow>
              </a:effectLst>
              <a:latin typeface="Grizzly BT"/>
              <a:cs typeface="Grizzly BT"/>
            </a:endParaRPr>
          </a:p>
          <a:p>
            <a:pPr>
              <a:lnSpc>
                <a:spcPct val="80000"/>
              </a:lnSpc>
            </a:pPr>
            <a:r>
              <a:rPr lang="en-US" sz="1200" b="1" dirty="0" smtClean="0">
                <a:effectLst>
                  <a:glow rad="101600">
                    <a:prstClr val="black"/>
                  </a:glow>
                </a:effectLst>
                <a:latin typeface="Grizzly BT"/>
                <a:cs typeface="Grizzly BT"/>
              </a:rPr>
              <a:t>LETS BREAK IT DOWN </a:t>
            </a:r>
          </a:p>
          <a:p>
            <a:pPr>
              <a:lnSpc>
                <a:spcPct val="80000"/>
              </a:lnSpc>
            </a:pPr>
            <a:r>
              <a:rPr lang="en-US" sz="1200" b="1" dirty="0" smtClean="0">
                <a:effectLst>
                  <a:glow rad="101600">
                    <a:prstClr val="black"/>
                  </a:glow>
                </a:effectLst>
                <a:latin typeface="Grizzly BT"/>
                <a:cs typeface="Grizzly BT"/>
              </a:rPr>
              <a:t>Breastplate</a:t>
            </a:r>
            <a:r>
              <a:rPr lang="en-US" sz="1200" b="1" baseline="0" dirty="0" smtClean="0">
                <a:effectLst>
                  <a:glow rad="101600">
                    <a:prstClr val="black"/>
                  </a:glow>
                </a:effectLst>
                <a:latin typeface="Grizzly BT"/>
                <a:cs typeface="Grizzly BT"/>
              </a:rPr>
              <a:t> – this was a central part of the Roman soldier’s armor, it provided protection for the torso, which contains vital organs like the heart and lungs.</a:t>
            </a:r>
          </a:p>
          <a:p>
            <a:pPr>
              <a:lnSpc>
                <a:spcPct val="80000"/>
              </a:lnSpc>
            </a:pPr>
            <a:r>
              <a:rPr lang="en-US" sz="1200" b="1" baseline="0" dirty="0" smtClean="0">
                <a:effectLst>
                  <a:glow rad="101600">
                    <a:prstClr val="black"/>
                  </a:glow>
                </a:effectLst>
                <a:latin typeface="Grizzly BT"/>
                <a:cs typeface="Grizzly BT"/>
              </a:rPr>
              <a:t> A set of straps attached to the front of a saddle, which pass across the horse’s chest and prevent the saddle from slipping backward </a:t>
            </a:r>
          </a:p>
          <a:p>
            <a:pPr>
              <a:lnSpc>
                <a:spcPct val="80000"/>
              </a:lnSpc>
            </a:pPr>
            <a:endParaRPr lang="en-US" sz="1200" b="1" baseline="0" dirty="0" smtClean="0">
              <a:effectLst>
                <a:glow rad="101600">
                  <a:prstClr val="black"/>
                </a:glow>
              </a:effectLst>
              <a:latin typeface="Grizzly BT"/>
              <a:cs typeface="Grizzly BT"/>
            </a:endParaRPr>
          </a:p>
          <a:p>
            <a:pPr>
              <a:lnSpc>
                <a:spcPct val="80000"/>
              </a:lnSpc>
            </a:pPr>
            <a:r>
              <a:rPr lang="en-US" sz="1200" b="1" baseline="0" dirty="0" smtClean="0">
                <a:effectLst>
                  <a:glow rad="101600">
                    <a:prstClr val="black"/>
                  </a:glow>
                </a:effectLst>
                <a:latin typeface="Grizzly BT"/>
                <a:cs typeface="Grizzly BT"/>
              </a:rPr>
              <a:t>Righteousness- “upright” heart (AMP) – to be upright is to be INCORRUPTABLE, therefore you are not influenced by your environment, you do not succumb to pressure. To be righteous is to do what is right in God’s eyes</a:t>
            </a:r>
          </a:p>
          <a:p>
            <a:pPr>
              <a:lnSpc>
                <a:spcPct val="80000"/>
              </a:lnSpc>
            </a:pPr>
            <a:endParaRPr lang="en-US" sz="1200" b="1" baseline="0" dirty="0" smtClean="0">
              <a:effectLst>
                <a:glow rad="101600">
                  <a:prstClr val="black"/>
                </a:glow>
              </a:effectLst>
              <a:latin typeface="Grizzly BT"/>
              <a:cs typeface="Grizzly BT"/>
            </a:endParaRPr>
          </a:p>
          <a:p>
            <a:pPr>
              <a:lnSpc>
                <a:spcPct val="80000"/>
              </a:lnSpc>
            </a:pPr>
            <a:endParaRPr lang="en-US" sz="1200" b="1" dirty="0" smtClean="0">
              <a:effectLst>
                <a:glow rad="101600">
                  <a:prstClr val="black"/>
                </a:glow>
              </a:effectLst>
              <a:latin typeface="Grizzly BT"/>
              <a:cs typeface="Grizzly B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5</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Understanding the </a:t>
            </a:r>
            <a:r>
              <a:rPr lang="en-US" baseline="0" dirty="0" smtClean="0"/>
              <a:t>Breastplate of Righteousness.</a:t>
            </a:r>
          </a:p>
          <a:p>
            <a:endParaRPr lang="en-US" baseline="0" dirty="0" smtClean="0"/>
          </a:p>
        </p:txBody>
      </p:sp>
      <p:sp>
        <p:nvSpPr>
          <p:cNvPr id="4" name="Slide Number Placeholder 3"/>
          <p:cNvSpPr>
            <a:spLocks noGrp="1"/>
          </p:cNvSpPr>
          <p:nvPr>
            <p:ph type="sldNum" sz="quarter" idx="10"/>
          </p:nvPr>
        </p:nvSpPr>
        <p:spPr/>
        <p:txBody>
          <a:bodyPr/>
          <a:lstStyle/>
          <a:p>
            <a:fld id="{A2FD2049-2838-AE47-9ACC-13FF9259CB0E}" type="slidenum">
              <a:rPr lang="en-US" smtClean="0"/>
              <a:t>6</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2 </a:t>
            </a:r>
            <a:r>
              <a:rPr lang="en-US" baseline="0" dirty="0" smtClean="0"/>
              <a:t>Corinthians 5:21 explains how we attain the “righteousness” status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God is holy, he is good, he is perfect, he is pure, sin cannot exist in God’s presence, he cannot stand sin, sin does not have any power in Gods presence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The dilemma was then that we were in sin and there was a separation between us and God and there was absolutely no amount of sacrifice that could reconcile us to this holy God that he decided that He will sacrifice his only son, his righteous son, so that you and I may be the righteousness of God, God’s holy nation.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ZA" baseline="0" dirty="0" smtClean="0"/>
              <a:t>God is a God of relationship, he wants us, he wants to be in relationship with us, he chose us, he intended for us to be in perfect harmony with him, to be seated at his right hand, to be in right standing with Him.</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Use Isaiah 6:1-7 to add more context : </a:t>
            </a:r>
            <a:r>
              <a:rPr lang="en-ZA" baseline="0" dirty="0" smtClean="0"/>
              <a:t>In the year that King </a:t>
            </a:r>
            <a:r>
              <a:rPr lang="en-ZA" baseline="0" dirty="0" err="1" smtClean="0"/>
              <a:t>Uzziah</a:t>
            </a:r>
            <a:r>
              <a:rPr lang="en-ZA" baseline="0" dirty="0" smtClean="0"/>
              <a:t> died, I saw the Lord, high and exalted, seated on a throne; and the train of his robe filled the temple. Above him were seraphim, each with six wings: With two wings they covered their faces, with two they covered their feet, and with two they were flying. And they were calling to one another: “Holy, holy, holy is the Lord Almighty; the whole earth is full of his glory.” At the sound of their voices the doorposts and thresholds shook and the temple was filled with smoke. “Woe to me!” I cried. “ I am ruined! For I am a man of unclean lips, and I live among a people of unclean lips, and my eyes have seen the King, the LORD Almighty.” Then one of the seraphim flew to me with a live coal in his hand, which he had taken with tongs from the altar. With it he touched my mouth and said “see, this has touched your lips; your guilt is taken away and your sin atoned for.”</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7</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Using the </a:t>
            </a:r>
            <a:r>
              <a:rPr lang="en-US" baseline="0" dirty="0" smtClean="0"/>
              <a:t>Breastplate of Righteousness.</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8</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One </a:t>
            </a:r>
            <a:r>
              <a:rPr lang="en-US" baseline="0" dirty="0" smtClean="0"/>
              <a:t>thing that threatens our righteousness is sin, I say “threaten” because its exactly that. </a:t>
            </a:r>
          </a:p>
          <a:p>
            <a:pPr marL="171450" indent="-171450">
              <a:buFont typeface="Arial" panose="020B0604020202020204" pitchFamily="34" charset="0"/>
              <a:buChar char="•"/>
            </a:pPr>
            <a:r>
              <a:rPr lang="en-US" baseline="0" dirty="0" smtClean="0"/>
              <a:t>The bible says that when the veil was torn, the power of sin was broken, sin has no power in/over our lives!</a:t>
            </a:r>
          </a:p>
          <a:p>
            <a:pPr marL="171450" indent="-171450">
              <a:buFont typeface="Arial" panose="020B0604020202020204" pitchFamily="34" charset="0"/>
              <a:buChar char="•"/>
            </a:pPr>
            <a:r>
              <a:rPr lang="en-US" baseline="0" dirty="0" smtClean="0"/>
              <a:t>“Where sin abounds, his grace abounds even more”</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9</a:t>
            </a:fld>
            <a:endParaRPr lang="en-US"/>
          </a:p>
        </p:txBody>
      </p:sp>
    </p:spTree>
    <p:extLst>
      <p:ext uri="{BB962C8B-B14F-4D97-AF65-F5344CB8AC3E}">
        <p14:creationId xmlns:p14="http://schemas.microsoft.com/office/powerpoint/2010/main" val="328438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10/30/18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10/30/18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10/30/18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10/30/18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10/30/18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10/30/18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10/30/18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10/30/18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10/30/18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10/30/18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10/30/18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10/30/18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35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2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433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363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63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311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6137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27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7571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925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645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70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105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557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7788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9211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TotalTime>
  <Words>1368</Words>
  <Application>Microsoft Macintosh PowerPoint</Application>
  <PresentationFormat>On-screen Show (16:9)</PresentationFormat>
  <Paragraphs>65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Grizzly BT</vt:lpstr>
      <vt:lpstr>Klavika Regular Plain</vt:lpstr>
      <vt:lpstr>KlavikaRegular-Plain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Asher Pardey </cp:lastModifiedBy>
  <cp:revision>1033</cp:revision>
  <dcterms:created xsi:type="dcterms:W3CDTF">2014-06-20T13:14:19Z</dcterms:created>
  <dcterms:modified xsi:type="dcterms:W3CDTF">2018-10-30T08:55:59Z</dcterms:modified>
</cp:coreProperties>
</file>