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1"/>
  </p:notesMasterIdLst>
  <p:sldIdLst>
    <p:sldId id="920" r:id="rId2"/>
    <p:sldId id="921" r:id="rId3"/>
    <p:sldId id="1034" r:id="rId4"/>
    <p:sldId id="945" r:id="rId5"/>
    <p:sldId id="1036" r:id="rId6"/>
    <p:sldId id="1037" r:id="rId7"/>
    <p:sldId id="1048" r:id="rId8"/>
    <p:sldId id="1049" r:id="rId9"/>
    <p:sldId id="1050" r:id="rId10"/>
    <p:sldId id="1052" r:id="rId11"/>
    <p:sldId id="1055" r:id="rId12"/>
    <p:sldId id="1053" r:id="rId13"/>
    <p:sldId id="1038" r:id="rId14"/>
    <p:sldId id="1047" r:id="rId15"/>
    <p:sldId id="953" r:id="rId16"/>
    <p:sldId id="1030" r:id="rId17"/>
    <p:sldId id="954" r:id="rId18"/>
    <p:sldId id="959" r:id="rId19"/>
    <p:sldId id="998"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p15:clr>
            <a:srgbClr val="A4A3A4"/>
          </p15:clr>
        </p15:guide>
        <p15:guide id="2" orient="horz" pos="330">
          <p15:clr>
            <a:srgbClr val="A4A3A4"/>
          </p15:clr>
        </p15:guide>
        <p15:guide id="3" pos="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F07"/>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26"/>
    <p:restoredTop sz="81081" autoAdjust="0"/>
  </p:normalViewPr>
  <p:slideViewPr>
    <p:cSldViewPr snapToGrid="0" snapToObjects="1">
      <p:cViewPr>
        <p:scale>
          <a:sx n="10" d="100"/>
          <a:sy n="10" d="100"/>
        </p:scale>
        <p:origin x="3616" y="1768"/>
      </p:cViewPr>
      <p:guideLst>
        <p:guide orient="horz" pos="663"/>
        <p:guide orient="horz" pos="330"/>
        <p:guide pos="7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11/6/18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Welcome to the </a:t>
            </a:r>
            <a:r>
              <a:rPr lang="en-US" baseline="0" dirty="0" err="1" smtClean="0"/>
              <a:t>Armour</a:t>
            </a:r>
            <a:r>
              <a:rPr lang="en-US" baseline="0" dirty="0" smtClean="0"/>
              <a:t> Series. </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bg1"/>
                </a:solidFill>
                <a:effectLst>
                  <a:glow rad="127000">
                    <a:schemeClr val="tx1"/>
                  </a:glow>
                </a:effectLst>
                <a:latin typeface="Grizzly BT" charset="2"/>
                <a:ea typeface="Grizzly BT" charset="2"/>
                <a:cs typeface="Grizzly BT" charset="2"/>
              </a:rPr>
              <a:t>(1)</a:t>
            </a:r>
            <a:r>
              <a:rPr lang="en-ZA" sz="1200" baseline="0" dirty="0" smtClean="0">
                <a:solidFill>
                  <a:schemeClr val="bg1"/>
                </a:solidFill>
                <a:effectLst>
                  <a:glow rad="127000">
                    <a:schemeClr val="tx1"/>
                  </a:glow>
                </a:effectLst>
                <a:latin typeface="Grizzly BT" charset="2"/>
                <a:ea typeface="Grizzly BT" charset="2"/>
                <a:cs typeface="Grizzly BT" charset="2"/>
              </a:rPr>
              <a:t> </a:t>
            </a:r>
            <a:r>
              <a:rPr lang="en-ZA" sz="1200" dirty="0" smtClean="0">
                <a:solidFill>
                  <a:schemeClr val="bg1"/>
                </a:solidFill>
                <a:effectLst>
                  <a:glow rad="127000">
                    <a:schemeClr val="tx1"/>
                  </a:glow>
                </a:effectLst>
                <a:latin typeface="Grizzly BT" charset="2"/>
                <a:ea typeface="Grizzly BT" charset="2"/>
                <a:cs typeface="Grizzly BT" charset="2"/>
              </a:rPr>
              <a:t>The Devil wants to steal our peace. “</a:t>
            </a:r>
            <a:r>
              <a:rPr lang="en-ZA" sz="1200" dirty="0" smtClean="0">
                <a:solidFill>
                  <a:schemeClr val="bg1"/>
                </a:solidFill>
                <a:effectLst>
                  <a:glow rad="127000">
                    <a:schemeClr val="tx1"/>
                  </a:glow>
                </a:effectLst>
                <a:latin typeface="Klavika Regular Plain" charset="0"/>
                <a:ea typeface="Klavika Regular Plain" charset="0"/>
                <a:cs typeface="Klavika Regular Plain" charset="0"/>
              </a:rPr>
              <a:t>The thief’s purpose is to steal and kill and destroy. I have come that they may have life, and have it to the full.” (John 10:10)</a:t>
            </a:r>
            <a:endParaRPr lang="en-US" sz="1200" dirty="0" smtClean="0">
              <a:solidFill>
                <a:schemeClr val="bg1"/>
              </a:solidFill>
              <a:effectLst>
                <a:glow rad="127000">
                  <a:schemeClr val="tx1"/>
                </a:glow>
              </a:effectLst>
              <a:latin typeface="Klavika Regular Plain" charset="0"/>
              <a:ea typeface="Klavika Regular Plain" charset="0"/>
              <a:cs typeface="Klavika Regular Plain" charset="0"/>
            </a:endParaRPr>
          </a:p>
          <a:p>
            <a:pPr algn="l"/>
            <a:endParaRPr lang="en-US" sz="1200" dirty="0">
              <a:solidFill>
                <a:schemeClr val="bg1"/>
              </a:solidFill>
              <a:effectLst>
                <a:glow rad="127000">
                  <a:schemeClr val="tx1"/>
                </a:glow>
              </a:effectLst>
              <a:latin typeface="Grizzly BT" charset="2"/>
              <a:ea typeface="Grizzly BT" charset="2"/>
              <a:cs typeface="Grizzly BT" charset="2"/>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10</a:t>
            </a:fld>
            <a:endParaRPr lang="en-US"/>
          </a:p>
        </p:txBody>
      </p:sp>
    </p:spTree>
    <p:extLst>
      <p:ext uri="{BB962C8B-B14F-4D97-AF65-F5344CB8AC3E}">
        <p14:creationId xmlns:p14="http://schemas.microsoft.com/office/powerpoint/2010/main" val="187940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bg1"/>
                </a:solidFill>
                <a:effectLst>
                  <a:glow rad="127000">
                    <a:schemeClr val="tx1"/>
                  </a:glow>
                </a:effectLst>
                <a:latin typeface="Grizzly BT" charset="2"/>
                <a:ea typeface="Grizzly BT" charset="2"/>
                <a:cs typeface="Grizzly BT" charset="2"/>
              </a:rPr>
              <a:t>(2)</a:t>
            </a:r>
            <a:r>
              <a:rPr lang="en-ZA" sz="1200" baseline="0" dirty="0" smtClean="0">
                <a:solidFill>
                  <a:schemeClr val="bg1"/>
                </a:solidFill>
                <a:effectLst>
                  <a:glow rad="127000">
                    <a:schemeClr val="tx1"/>
                  </a:glow>
                </a:effectLst>
                <a:latin typeface="Grizzly BT" charset="2"/>
                <a:ea typeface="Grizzly BT" charset="2"/>
                <a:cs typeface="Grizzly BT" charset="2"/>
              </a:rPr>
              <a:t> </a:t>
            </a:r>
            <a:r>
              <a:rPr lang="en-ZA" sz="1200" dirty="0" smtClean="0">
                <a:solidFill>
                  <a:schemeClr val="bg1"/>
                </a:solidFill>
                <a:effectLst>
                  <a:glow rad="127000">
                    <a:schemeClr val="tx1"/>
                  </a:glow>
                </a:effectLst>
                <a:latin typeface="Grizzly BT" charset="2"/>
                <a:ea typeface="Grizzly BT" charset="2"/>
                <a:cs typeface="Grizzly BT" charset="2"/>
              </a:rPr>
              <a:t>The word of God is the shoes of the gospel of peace.</a:t>
            </a:r>
            <a:r>
              <a:rPr lang="en-ZA" sz="1200" baseline="0" dirty="0" smtClean="0">
                <a:solidFill>
                  <a:schemeClr val="bg1"/>
                </a:solidFill>
                <a:effectLst>
                  <a:glow rad="127000">
                    <a:schemeClr val="tx1"/>
                  </a:glow>
                </a:effectLst>
                <a:latin typeface="Grizzly BT" charset="2"/>
                <a:ea typeface="Grizzly BT" charset="2"/>
                <a:cs typeface="Grizzly BT" charset="2"/>
              </a:rPr>
              <a:t> </a:t>
            </a:r>
            <a:r>
              <a:rPr lang="en-GB" sz="1200" dirty="0" smtClean="0">
                <a:solidFill>
                  <a:schemeClr val="bg1"/>
                </a:solidFill>
                <a:effectLst>
                  <a:glow rad="127000">
                    <a:schemeClr val="tx1"/>
                  </a:glow>
                </a:effectLst>
                <a:latin typeface="Klavika Regular Plain" charset="0"/>
                <a:ea typeface="Klavika Regular Plain" charset="0"/>
                <a:cs typeface="Klavika Regular Plain" charset="0"/>
              </a:rPr>
              <a:t>“The peace of god, which surpasses all understanding, shall keep your hearts and minds through Christ Jesus.” (Philippians 4:7 )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glow rad="127000">
                  <a:schemeClr val="tx1"/>
                </a:glow>
              </a:effectLst>
              <a:latin typeface="Grizzly BT" charset="2"/>
              <a:ea typeface="Grizzly BT" charset="2"/>
              <a:cs typeface="Grizzly BT" charset="2"/>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11</a:t>
            </a:fld>
            <a:endParaRPr lang="en-US"/>
          </a:p>
        </p:txBody>
      </p:sp>
    </p:spTree>
    <p:extLst>
      <p:ext uri="{BB962C8B-B14F-4D97-AF65-F5344CB8AC3E}">
        <p14:creationId xmlns:p14="http://schemas.microsoft.com/office/powerpoint/2010/main" val="89533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bg1"/>
                </a:solidFill>
                <a:effectLst>
                  <a:glow rad="127000">
                    <a:schemeClr val="tx1"/>
                  </a:glow>
                </a:effectLst>
                <a:latin typeface="Grizzly BT" charset="2"/>
                <a:ea typeface="Grizzly BT" charset="2"/>
                <a:cs typeface="Grizzly BT" charset="2"/>
              </a:rPr>
              <a:t>(3)</a:t>
            </a:r>
            <a:r>
              <a:rPr lang="en-ZA" sz="1200" baseline="0" dirty="0" smtClean="0">
                <a:solidFill>
                  <a:schemeClr val="bg1"/>
                </a:solidFill>
                <a:effectLst>
                  <a:glow rad="127000">
                    <a:schemeClr val="tx1"/>
                  </a:glow>
                </a:effectLst>
                <a:latin typeface="Grizzly BT" charset="2"/>
                <a:ea typeface="Grizzly BT" charset="2"/>
                <a:cs typeface="Grizzly BT" charset="2"/>
              </a:rPr>
              <a:t> </a:t>
            </a:r>
            <a:r>
              <a:rPr lang="en-ZA" sz="1200" dirty="0" smtClean="0">
                <a:solidFill>
                  <a:schemeClr val="bg1"/>
                </a:solidFill>
                <a:effectLst>
                  <a:glow rad="127000">
                    <a:schemeClr val="tx1"/>
                  </a:glow>
                </a:effectLst>
                <a:latin typeface="Grizzly BT" charset="2"/>
                <a:ea typeface="Grizzly BT" charset="2"/>
                <a:cs typeface="Grizzly BT" charset="2"/>
              </a:rPr>
              <a:t>God wants us to leave in peace so that we may serve others.</a:t>
            </a:r>
            <a:r>
              <a:rPr lang="en-GB" sz="1200" b="1" baseline="0" dirty="0" smtClean="0">
                <a:solidFill>
                  <a:schemeClr val="bg1"/>
                </a:solidFill>
                <a:effectLst>
                  <a:glow rad="127000">
                    <a:schemeClr val="tx1"/>
                  </a:glow>
                </a:effectLst>
                <a:latin typeface="Klavika Regular Plain" charset="0"/>
                <a:ea typeface="Klavika Regular Plain" charset="0"/>
                <a:cs typeface="Klavika Regular Plain" charset="0"/>
              </a:rPr>
              <a:t> “</a:t>
            </a:r>
            <a:r>
              <a:rPr lang="en-GB" sz="1200" b="0" baseline="0" dirty="0" smtClean="0">
                <a:solidFill>
                  <a:schemeClr val="bg1"/>
                </a:solidFill>
                <a:effectLst>
                  <a:glow rad="127000">
                    <a:schemeClr val="tx1"/>
                  </a:glow>
                </a:effectLst>
                <a:latin typeface="Klavika Regular Plain" charset="0"/>
                <a:ea typeface="Klavika Regular Plain" charset="0"/>
                <a:cs typeface="Klavika Regular Plain" charset="0"/>
              </a:rPr>
              <a:t>P</a:t>
            </a:r>
            <a:r>
              <a:rPr lang="en-GB" sz="1200" dirty="0" smtClean="0">
                <a:solidFill>
                  <a:schemeClr val="bg1"/>
                </a:solidFill>
                <a:effectLst>
                  <a:glow rad="127000">
                    <a:schemeClr val="tx1"/>
                  </a:glow>
                </a:effectLst>
                <a:latin typeface="Klavika Regular Plain" charset="0"/>
                <a:ea typeface="Klavika Regular Plain" charset="0"/>
                <a:cs typeface="Klavika Regular Plain" charset="0"/>
              </a:rPr>
              <a:t>ursue peace with all men, as well as holiness, without which no one will see the Lord.  Be careful that no one falls short of the grace of God, so that no root of bitterness will spring up to cause trouble and defile many.” (Hebrews 12:14-15)</a:t>
            </a:r>
            <a:endParaRPr lang="en-US" sz="1200" dirty="0" smtClean="0">
              <a:solidFill>
                <a:schemeClr val="bg1"/>
              </a:solidFill>
              <a:effectLst>
                <a:glow rad="127000">
                  <a:schemeClr val="tx1"/>
                </a:glow>
              </a:effectLst>
              <a:latin typeface="Klavika Regular Plain" charset="0"/>
              <a:ea typeface="Klavika Regular Plain" charset="0"/>
              <a:cs typeface="Klavika Regular Plain" charset="0"/>
            </a:endParaRPr>
          </a:p>
          <a:p>
            <a:pPr algn="l"/>
            <a:endParaRPr lang="en-US" sz="1200" dirty="0">
              <a:solidFill>
                <a:schemeClr val="bg1"/>
              </a:solidFill>
              <a:effectLst>
                <a:glow rad="127000">
                  <a:schemeClr val="tx1"/>
                </a:glow>
              </a:effectLst>
              <a:latin typeface="Grizzly BT" charset="2"/>
              <a:ea typeface="Grizzly BT" charset="2"/>
              <a:cs typeface="Grizzly BT" charset="2"/>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12</a:t>
            </a:fld>
            <a:endParaRPr lang="en-US"/>
          </a:p>
        </p:txBody>
      </p:sp>
    </p:spTree>
    <p:extLst>
      <p:ext uri="{BB962C8B-B14F-4D97-AF65-F5344CB8AC3E}">
        <p14:creationId xmlns:p14="http://schemas.microsoft.com/office/powerpoint/2010/main" val="57001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Using the </a:t>
            </a:r>
            <a:r>
              <a:rPr lang="en-US" baseline="0" dirty="0" smtClean="0"/>
              <a:t>Shoes of the Gospel.</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13</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bg1"/>
                </a:solidFill>
                <a:effectLst>
                  <a:glow rad="127000">
                    <a:schemeClr val="tx1"/>
                  </a:glow>
                </a:effectLst>
                <a:latin typeface="Grizzly BT" charset="2"/>
                <a:ea typeface="Grizzly BT" charset="2"/>
                <a:cs typeface="Grizzly BT" charset="2"/>
              </a:rPr>
              <a:t>God wants us to live in peace so that we may serve others. </a:t>
            </a:r>
            <a:r>
              <a:rPr lang="en-GB" sz="1200" b="1" dirty="0" smtClean="0">
                <a:solidFill>
                  <a:schemeClr val="bg1"/>
                </a:solidFill>
                <a:effectLst>
                  <a:glow rad="127000">
                    <a:schemeClr val="tx1"/>
                  </a:glow>
                </a:effectLst>
                <a:latin typeface="Klavika Regular Plain" charset="0"/>
                <a:ea typeface="Klavika Regular Plain" charset="0"/>
                <a:cs typeface="Klavika Regular Plain" charset="0"/>
              </a:rPr>
              <a:t>“</a:t>
            </a:r>
            <a:r>
              <a:rPr lang="en-GB" sz="1200" b="0" dirty="0" smtClean="0">
                <a:solidFill>
                  <a:schemeClr val="bg1"/>
                </a:solidFill>
                <a:effectLst>
                  <a:glow rad="127000">
                    <a:schemeClr val="tx1"/>
                  </a:glow>
                </a:effectLst>
                <a:latin typeface="Klavika Regular Plain" charset="0"/>
                <a:ea typeface="Klavika Regular Plain" charset="0"/>
                <a:cs typeface="Klavika Regular Plain" charset="0"/>
              </a:rPr>
              <a:t>P</a:t>
            </a:r>
            <a:r>
              <a:rPr lang="en-GB" sz="1200" dirty="0" smtClean="0">
                <a:solidFill>
                  <a:schemeClr val="bg1"/>
                </a:solidFill>
                <a:effectLst>
                  <a:glow rad="127000">
                    <a:schemeClr val="tx1"/>
                  </a:glow>
                </a:effectLst>
                <a:latin typeface="Klavika Regular Plain" charset="0"/>
                <a:ea typeface="Klavika Regular Plain" charset="0"/>
                <a:cs typeface="Klavika Regular Plain" charset="0"/>
              </a:rPr>
              <a:t>ursue peace with all men, as well as holiness, without which no one will see the lord. Be careful that no one falls short of the grace of god, so that no root of bitterness will spring up to cause trouble and defile many.” (Hebrews 12:14-15)</a:t>
            </a:r>
            <a:endParaRPr lang="en-US" sz="1200" dirty="0" smtClean="0">
              <a:solidFill>
                <a:schemeClr val="bg1"/>
              </a:solidFill>
              <a:effectLst>
                <a:glow rad="127000">
                  <a:schemeClr val="tx1"/>
                </a:glow>
              </a:effectLst>
              <a:latin typeface="Klavika Regular Plain" charset="0"/>
              <a:ea typeface="Klavika Regular Plain" charset="0"/>
              <a:cs typeface="Klavika Regular Plain" charset="0"/>
            </a:endParaRPr>
          </a:p>
          <a:p>
            <a:endParaRPr lang="en-US" sz="1200" dirty="0">
              <a:solidFill>
                <a:schemeClr val="bg1"/>
              </a:solidFill>
              <a:effectLst>
                <a:glow rad="127000">
                  <a:schemeClr val="tx1"/>
                </a:glow>
              </a:effectLst>
              <a:latin typeface="Grizzly BT" charset="2"/>
              <a:ea typeface="Grizzly BT" charset="2"/>
              <a:cs typeface="Grizzly BT" charset="2"/>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14</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sz="1200" b="1" kern="1200" dirty="0" smtClean="0">
                <a:solidFill>
                  <a:schemeClr val="tx1"/>
                </a:solidFill>
                <a:latin typeface="+mn-lt"/>
                <a:ea typeface="+mn-ea"/>
                <a:cs typeface="+mn-cs"/>
              </a:rPr>
              <a:t>Small Group Discussion:</a:t>
            </a:r>
            <a:r>
              <a:rPr lang="en-US" sz="1200" b="0" kern="1200" dirty="0" smtClean="0">
                <a:solidFill>
                  <a:schemeClr val="tx1"/>
                </a:solidFill>
                <a:latin typeface="+mn-lt"/>
                <a:ea typeface="+mn-ea"/>
                <a:cs typeface="+mn-cs"/>
              </a:rPr>
              <a:t> You have 2 minutes</a:t>
            </a:r>
            <a:r>
              <a:rPr lang="en-US" sz="1200" b="0" kern="1200" baseline="0" dirty="0" smtClean="0">
                <a:solidFill>
                  <a:schemeClr val="tx1"/>
                </a:solidFill>
                <a:latin typeface="+mn-lt"/>
                <a:ea typeface="+mn-ea"/>
                <a:cs typeface="+mn-cs"/>
              </a:rPr>
              <a:t> to apply the message to your life in small groups using this question: </a:t>
            </a:r>
            <a:r>
              <a:rPr lang="en-US" sz="1200" dirty="0" smtClean="0">
                <a:solidFill>
                  <a:schemeClr val="bg1"/>
                </a:solidFill>
                <a:effectLst>
                  <a:glow rad="127000">
                    <a:schemeClr val="tx1"/>
                  </a:glow>
                </a:effectLst>
                <a:latin typeface="Klavika Regular Plain" charset="0"/>
                <a:ea typeface="Klavika Regular Plain" charset="0"/>
                <a:cs typeface="Klavika Regular Plain" charset="0"/>
              </a:rPr>
              <a:t>What will you do or believe differently based on what you have learnt today? </a:t>
            </a:r>
            <a:endParaRPr lang="en-US" sz="1200" b="1" dirty="0" smtClean="0">
              <a:solidFill>
                <a:schemeClr val="bg1"/>
              </a:solidFill>
              <a:effectLst>
                <a:glow rad="127000">
                  <a:schemeClr val="tx1"/>
                </a:glow>
              </a:effectLst>
              <a:latin typeface="Klavika Regular Plain" charset="0"/>
              <a:ea typeface="Klavika Regular Plain" charset="0"/>
              <a:cs typeface="Klavika Regular Plain" charset="0"/>
            </a:endParaRPr>
          </a:p>
          <a:p>
            <a:pPr algn="l"/>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15</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None/>
            </a:pPr>
            <a:r>
              <a:rPr lang="en-ZA" sz="1200" b="1" dirty="0" smtClean="0">
                <a:effectLst>
                  <a:glow rad="101600">
                    <a:prstClr val="black"/>
                  </a:glow>
                </a:effectLst>
                <a:latin typeface="Grizzly BT"/>
                <a:cs typeface="Grizzly BT"/>
              </a:rPr>
              <a:t>Wrap Up: </a:t>
            </a:r>
            <a:r>
              <a:rPr lang="en-GB" sz="1200" dirty="0" smtClean="0">
                <a:latin typeface="Grizzly BT" charset="2"/>
                <a:ea typeface="Grizzly BT" charset="2"/>
                <a:cs typeface="Grizzly BT" charset="2"/>
              </a:rPr>
              <a:t>“Peace I leave with you, my peace I give to you; not as the world gives do I give to you. Let not your heart be troubled, neither let it be afraid. (John 14:27)</a:t>
            </a:r>
            <a:endParaRPr lang="en-US" sz="1200" dirty="0">
              <a:latin typeface="Grizzly BT" charset="2"/>
              <a:ea typeface="Grizzly BT" charset="2"/>
              <a:cs typeface="Grizzly BT" charset="2"/>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16</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Prayer</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17</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Daily Devotions: </a:t>
            </a:r>
            <a:r>
              <a:rPr lang="en-US" sz="1200" b="0" kern="1200" dirty="0" smtClean="0">
                <a:solidFill>
                  <a:schemeClr val="tx1"/>
                </a:solidFill>
                <a:latin typeface="+mn-lt"/>
                <a:ea typeface="+mn-ea"/>
                <a:cs typeface="+mn-cs"/>
              </a:rPr>
              <a:t>We will post devotions on the Sunday WhatsApp group every night of the week throughout this series. Do everything you</a:t>
            </a:r>
            <a:r>
              <a:rPr lang="en-US" sz="1200" b="0" kern="1200" baseline="0" dirty="0" smtClean="0">
                <a:solidFill>
                  <a:schemeClr val="tx1"/>
                </a:solidFill>
                <a:latin typeface="+mn-lt"/>
                <a:ea typeface="+mn-ea"/>
                <a:cs typeface="+mn-cs"/>
              </a:rPr>
              <a:t> can to be a part of the daily journey in the </a:t>
            </a:r>
            <a:r>
              <a:rPr lang="en-US" sz="1200" b="0" kern="1200" baseline="0" dirty="0" err="1" smtClean="0">
                <a:solidFill>
                  <a:schemeClr val="tx1"/>
                </a:solidFill>
                <a:latin typeface="+mn-lt"/>
                <a:ea typeface="+mn-ea"/>
                <a:cs typeface="+mn-cs"/>
              </a:rPr>
              <a:t>armour</a:t>
            </a:r>
            <a:r>
              <a:rPr lang="en-US" sz="1200" b="0" kern="1200" baseline="0" dirty="0" smtClean="0">
                <a:solidFill>
                  <a:schemeClr val="tx1"/>
                </a:solidFill>
                <a:latin typeface="+mn-lt"/>
                <a:ea typeface="+mn-ea"/>
                <a:cs typeface="+mn-cs"/>
              </a:rPr>
              <a:t> of God.</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18</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Next Week: </a:t>
            </a:r>
            <a:r>
              <a:rPr lang="en-US" dirty="0" smtClean="0"/>
              <a:t>Next week we will look at the fourth piece of the </a:t>
            </a:r>
            <a:r>
              <a:rPr lang="en-US" dirty="0" err="1" smtClean="0"/>
              <a:t>armour</a:t>
            </a:r>
            <a:r>
              <a:rPr lang="en-US" dirty="0" smtClean="0"/>
              <a:t> of God:</a:t>
            </a:r>
            <a:r>
              <a:rPr lang="en-US" baseline="0" dirty="0" smtClean="0"/>
              <a:t> The Shield of Faith.</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19</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Last week we learnt about the Breastplate</a:t>
            </a:r>
            <a:r>
              <a:rPr lang="en-US" baseline="0" dirty="0" smtClean="0"/>
              <a:t> of Righteousness</a:t>
            </a:r>
            <a:r>
              <a:rPr lang="en-US" dirty="0" smtClean="0"/>
              <a:t>.</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2</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week we are</a:t>
            </a:r>
            <a:r>
              <a:rPr lang="en-US" baseline="0" dirty="0" smtClean="0"/>
              <a:t> exploring the Shoes of the Gospel.</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3</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80000"/>
              </a:lnSpc>
            </a:pPr>
            <a:r>
              <a:rPr lang="en-US" sz="1200" b="1" kern="1200" dirty="0" smtClean="0">
                <a:solidFill>
                  <a:schemeClr val="tx1"/>
                </a:solidFill>
                <a:latin typeface="+mn-lt"/>
                <a:ea typeface="+mn-ea"/>
                <a:cs typeface="+mn-cs"/>
              </a:rPr>
              <a:t>Discuss: </a:t>
            </a:r>
            <a:r>
              <a:rPr lang="en-US" sz="1200" dirty="0" smtClean="0">
                <a:effectLst>
                  <a:glow rad="101600">
                    <a:prstClr val="black"/>
                  </a:glow>
                </a:effectLst>
                <a:latin typeface="Grizzly BT"/>
                <a:cs typeface="Grizzly BT"/>
              </a:rPr>
              <a:t>What do you think the shoes of the gospel</a:t>
            </a:r>
            <a:r>
              <a:rPr lang="en-US" sz="1200" baseline="0" dirty="0" smtClean="0">
                <a:effectLst>
                  <a:glow rad="101600">
                    <a:prstClr val="black"/>
                  </a:glow>
                </a:effectLst>
                <a:latin typeface="Grizzly BT"/>
                <a:cs typeface="Grizzly BT"/>
              </a:rPr>
              <a:t> are?</a:t>
            </a:r>
            <a:endParaRPr lang="en-US" sz="1200" dirty="0" smtClean="0">
              <a:effectLst>
                <a:glow rad="101600">
                  <a:prstClr val="black"/>
                </a:glow>
              </a:effectLst>
              <a:latin typeface="Grizzly BT"/>
              <a:cs typeface="Grizzly BT"/>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4</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80000"/>
              </a:lnSpc>
            </a:pPr>
            <a:r>
              <a:rPr lang="en-US" b="1" dirty="0" smtClean="0"/>
              <a:t>Reading: </a:t>
            </a:r>
            <a:r>
              <a:rPr lang="en-US" sz="1200" b="1" baseline="30000" dirty="0" smtClean="0">
                <a:solidFill>
                  <a:schemeClr val="bg1"/>
                </a:solidFill>
                <a:effectLst>
                  <a:glow rad="127000">
                    <a:schemeClr val="tx1"/>
                  </a:glow>
                </a:effectLst>
              </a:rPr>
              <a:t>10 </a:t>
            </a:r>
            <a:r>
              <a:rPr lang="en-US" sz="1200" dirty="0" smtClean="0">
                <a:solidFill>
                  <a:schemeClr val="bg1"/>
                </a:solidFill>
                <a:effectLst>
                  <a:glow rad="127000">
                    <a:schemeClr val="tx1"/>
                  </a:glow>
                </a:effectLst>
              </a:rPr>
              <a:t>Finally, be strong in the Lord and in his mighty power. </a:t>
            </a:r>
            <a:r>
              <a:rPr lang="en-US" sz="1200" b="1" baseline="30000" dirty="0" smtClean="0">
                <a:solidFill>
                  <a:schemeClr val="bg1"/>
                </a:solidFill>
                <a:effectLst>
                  <a:glow rad="127000">
                    <a:schemeClr val="tx1"/>
                  </a:glow>
                </a:effectLst>
              </a:rPr>
              <a:t>11 </a:t>
            </a:r>
            <a:r>
              <a:rPr lang="en-US" sz="1200" dirty="0" smtClean="0">
                <a:solidFill>
                  <a:schemeClr val="bg1"/>
                </a:solidFill>
                <a:effectLst>
                  <a:glow rad="127000">
                    <a:schemeClr val="tx1"/>
                  </a:glow>
                </a:effectLst>
              </a:rPr>
              <a:t>Put on the full armor of God, so that you can take your stand against the devil’s schemes. </a:t>
            </a:r>
            <a:r>
              <a:rPr lang="en-US" sz="1200" b="1" baseline="30000" dirty="0" smtClean="0">
                <a:solidFill>
                  <a:schemeClr val="bg1"/>
                </a:solidFill>
                <a:effectLst>
                  <a:glow rad="127000">
                    <a:schemeClr val="tx1"/>
                  </a:glow>
                </a:effectLst>
              </a:rPr>
              <a:t>12 </a:t>
            </a:r>
            <a:r>
              <a:rPr lang="en-US" sz="1200" dirty="0" smtClean="0">
                <a:solidFill>
                  <a:schemeClr val="bg1"/>
                </a:solidFill>
                <a:effectLst>
                  <a:glow rad="127000">
                    <a:schemeClr val="tx1"/>
                  </a:glow>
                </a:effectLst>
              </a:rPr>
              <a:t>For our struggle is not against flesh and blood, but against the rulers, against the authorities, against the powers of this dark world and against the spiritual forces of evil in the heavenly realms. </a:t>
            </a:r>
            <a:r>
              <a:rPr lang="en-US" sz="1200" b="1" baseline="30000" dirty="0" smtClean="0">
                <a:solidFill>
                  <a:schemeClr val="bg1"/>
                </a:solidFill>
                <a:effectLst>
                  <a:glow rad="127000">
                    <a:schemeClr val="tx1"/>
                  </a:glow>
                </a:effectLst>
              </a:rPr>
              <a:t>13 </a:t>
            </a:r>
            <a:r>
              <a:rPr lang="en-US" sz="1200" dirty="0" smtClean="0">
                <a:solidFill>
                  <a:schemeClr val="bg1"/>
                </a:solidFill>
                <a:effectLst>
                  <a:glow rad="127000">
                    <a:schemeClr val="tx1"/>
                  </a:glow>
                </a:effectLst>
              </a:rPr>
              <a:t>Therefore put on the full armor of God, so that when the day of evil comes, you may be able to STAND YOUR GROUND, and after you have done everything, to stand. </a:t>
            </a:r>
            <a:r>
              <a:rPr lang="en-US" sz="1200" b="1" baseline="30000" dirty="0" smtClean="0">
                <a:solidFill>
                  <a:schemeClr val="bg1"/>
                </a:solidFill>
                <a:effectLst>
                  <a:glow rad="127000">
                    <a:schemeClr val="tx1"/>
                  </a:glow>
                </a:effectLst>
              </a:rPr>
              <a:t>14 </a:t>
            </a:r>
            <a:r>
              <a:rPr lang="en-US" sz="1200" dirty="0" smtClean="0">
                <a:solidFill>
                  <a:schemeClr val="bg1"/>
                </a:solidFill>
                <a:effectLst>
                  <a:glow rad="127000">
                    <a:schemeClr val="tx1"/>
                  </a:glow>
                </a:effectLst>
              </a:rPr>
              <a:t>Stand firm then, with the belt of truth buckled around your waist, with the breastplate of righteousness in place, </a:t>
            </a:r>
            <a:r>
              <a:rPr lang="en-US" sz="1200" b="1" baseline="30000" dirty="0" smtClean="0">
                <a:solidFill>
                  <a:schemeClr val="bg1"/>
                </a:solidFill>
                <a:effectLst>
                  <a:glow rad="127000">
                    <a:schemeClr val="tx1"/>
                  </a:glow>
                </a:effectLst>
              </a:rPr>
              <a:t>15 </a:t>
            </a:r>
            <a:r>
              <a:rPr lang="en-US" sz="1200" dirty="0" smtClean="0">
                <a:solidFill>
                  <a:schemeClr val="bg1"/>
                </a:solidFill>
                <a:effectLst>
                  <a:glow rad="127000">
                    <a:schemeClr val="tx1"/>
                  </a:glow>
                </a:effectLst>
              </a:rPr>
              <a:t>and WITH YOUR FEET FITTED WITH THE READINESS that comes from the GOSPEL OF PEACE. (Ephesians 6:1—15)</a:t>
            </a:r>
            <a:endParaRPr lang="en-US" sz="1200" b="1" u="sng" dirty="0">
              <a:solidFill>
                <a:schemeClr val="bg1"/>
              </a:solidFill>
              <a:effectLst>
                <a:glow rad="127000">
                  <a:schemeClr val="tx1"/>
                </a:glow>
              </a:effectLst>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5</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smtClean="0"/>
              <a:t>Understanding:</a:t>
            </a:r>
            <a:r>
              <a:rPr lang="en-US" b="0" baseline="0" dirty="0" smtClean="0"/>
              <a:t> </a:t>
            </a:r>
            <a:r>
              <a:rPr lang="en-US" sz="1200" b="0" dirty="0" smtClean="0">
                <a:ln w="28575" cmpd="sng">
                  <a:noFill/>
                </a:ln>
                <a:solidFill>
                  <a:srgbClr val="FFFFFF"/>
                </a:solidFill>
                <a:effectLst>
                  <a:glow rad="76200">
                    <a:schemeClr val="tx1"/>
                  </a:glow>
                </a:effectLst>
                <a:latin typeface="Grizzly BT" charset="2"/>
                <a:ea typeface="Grizzly BT" charset="2"/>
                <a:cs typeface="Grizzly BT" charset="2"/>
              </a:rPr>
              <a:t>What do we learn about the shoes of the gospel </a:t>
            </a:r>
            <a:r>
              <a:rPr lang="en-US" sz="1200" b="0" dirty="0" smtClean="0">
                <a:ln w="28575" cmpd="sng">
                  <a:noFill/>
                </a:ln>
                <a:solidFill>
                  <a:srgbClr val="FFFFFF"/>
                </a:solidFill>
                <a:effectLst>
                  <a:glow rad="76200">
                    <a:schemeClr val="tx1"/>
                  </a:glow>
                </a:effectLst>
                <a:latin typeface="Grizzly BT" charset="2"/>
                <a:ea typeface="Grizzly BT" charset="2"/>
                <a:cs typeface="Grizzly BT" charset="2"/>
              </a:rPr>
              <a:t>of </a:t>
            </a:r>
            <a:r>
              <a:rPr lang="en-US" sz="1200" b="0" dirty="0" smtClean="0">
                <a:ln w="28575" cmpd="sng">
                  <a:noFill/>
                </a:ln>
                <a:solidFill>
                  <a:srgbClr val="FFFFFF"/>
                </a:solidFill>
                <a:effectLst>
                  <a:glow rad="76200">
                    <a:schemeClr val="tx1"/>
                  </a:glow>
                </a:effectLst>
                <a:latin typeface="Grizzly BT" charset="2"/>
                <a:ea typeface="Grizzly BT" charset="2"/>
                <a:cs typeface="Grizzly BT" charset="2"/>
              </a:rPr>
              <a:t>peace? </a:t>
            </a:r>
          </a:p>
          <a:p>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6</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Reading: </a:t>
            </a:r>
            <a:r>
              <a:rPr lang="en-GB" sz="1200" dirty="0" smtClean="0">
                <a:solidFill>
                  <a:schemeClr val="bg1"/>
                </a:solidFill>
                <a:effectLst>
                  <a:glow rad="127000">
                    <a:schemeClr val="tx1"/>
                  </a:glow>
                </a:effectLst>
                <a:latin typeface="Klavika Regular Plain" charset="0"/>
                <a:ea typeface="Klavika Regular Plain" charset="0"/>
                <a:cs typeface="Klavika Regular Plain" charset="0"/>
              </a:rPr>
              <a:t>Verse 12 </a:t>
            </a:r>
            <a:r>
              <a:rPr lang="mr-IN" sz="1200" dirty="0" smtClean="0">
                <a:solidFill>
                  <a:schemeClr val="bg1"/>
                </a:solidFill>
                <a:effectLst>
                  <a:glow rad="127000">
                    <a:schemeClr val="tx1"/>
                  </a:glow>
                </a:effectLst>
                <a:latin typeface="Klavika Regular Plain" charset="0"/>
                <a:ea typeface="Klavika Regular Plain" charset="0"/>
                <a:cs typeface="Klavika Regular Plain" charset="0"/>
              </a:rPr>
              <a:t>–</a:t>
            </a:r>
            <a:r>
              <a:rPr lang="en-GB" sz="1200" dirty="0" smtClean="0">
                <a:solidFill>
                  <a:schemeClr val="bg1"/>
                </a:solidFill>
                <a:effectLst>
                  <a:glow rad="127000">
                    <a:schemeClr val="tx1"/>
                  </a:glow>
                </a:effectLst>
                <a:latin typeface="Klavika Regular Plain" charset="0"/>
                <a:ea typeface="Klavika Regular Plain" charset="0"/>
                <a:cs typeface="Klavika Regular Plain" charset="0"/>
              </a:rPr>
              <a:t> “for our struggle is not against flesh and blood, but against the rulers, against the authorities, against the powers of this dark world and against the spiritual forces of evil in the heavenly realms.”</a:t>
            </a:r>
            <a:endParaRPr lang="en-US" sz="1200" dirty="0">
              <a:solidFill>
                <a:schemeClr val="bg1"/>
              </a:solidFill>
              <a:effectLst>
                <a:glow rad="127000">
                  <a:schemeClr val="tx1"/>
                </a:glow>
              </a:effectLst>
              <a:latin typeface="Klavika Regular Plain" charset="0"/>
              <a:ea typeface="Klavika Regular Plain" charset="0"/>
              <a:cs typeface="Klavika Regular Plain" charset="0"/>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7</a:t>
            </a:fld>
            <a:endParaRPr lang="en-US"/>
          </a:p>
        </p:txBody>
      </p:sp>
    </p:spTree>
    <p:extLst>
      <p:ext uri="{BB962C8B-B14F-4D97-AF65-F5344CB8AC3E}">
        <p14:creationId xmlns:p14="http://schemas.microsoft.com/office/powerpoint/2010/main" val="163859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None/>
            </a:pPr>
            <a:r>
              <a:rPr lang="en-US" b="1" dirty="0" smtClean="0"/>
              <a:t>Reading:</a:t>
            </a:r>
            <a:r>
              <a:rPr lang="en-GB" sz="1200" dirty="0" smtClean="0">
                <a:solidFill>
                  <a:schemeClr val="bg1"/>
                </a:solidFill>
                <a:effectLst>
                  <a:glow rad="127000">
                    <a:schemeClr val="tx1"/>
                  </a:glow>
                </a:effectLst>
                <a:latin typeface="Klavika Regular Plain" charset="0"/>
                <a:ea typeface="Klavika Regular Plain" charset="0"/>
                <a:cs typeface="Klavika Regular Plain" charset="0"/>
              </a:rPr>
              <a:t> Verse 15 says, “and with your feet fitted with the readiness that comes from the gospel of peace.”</a:t>
            </a:r>
            <a:r>
              <a:rPr lang="en-GB" sz="1200" baseline="0" dirty="0" smtClean="0">
                <a:solidFill>
                  <a:schemeClr val="bg1"/>
                </a:solidFill>
                <a:effectLst>
                  <a:glow rad="127000">
                    <a:schemeClr val="tx1"/>
                  </a:glow>
                </a:effectLst>
                <a:latin typeface="Klavika Regular Plain" charset="0"/>
                <a:ea typeface="Klavika Regular Plain" charset="0"/>
                <a:cs typeface="Klavika Regular Plain" charset="0"/>
              </a:rPr>
              <a:t> </a:t>
            </a:r>
            <a:r>
              <a:rPr lang="en-GB" sz="1200" dirty="0" smtClean="0">
                <a:solidFill>
                  <a:schemeClr val="bg1"/>
                </a:solidFill>
                <a:effectLst>
                  <a:glow rad="127000">
                    <a:schemeClr val="tx1"/>
                  </a:glow>
                </a:effectLst>
                <a:latin typeface="Klavika Regular Plain" charset="0"/>
                <a:ea typeface="Klavika Regular Plain" charset="0"/>
                <a:cs typeface="Klavika Regular Plain" charset="0"/>
              </a:rPr>
              <a:t>The new living translation puts it this way</a:t>
            </a:r>
            <a:r>
              <a:rPr lang="en-GB" sz="1200" i="1" dirty="0" smtClean="0">
                <a:solidFill>
                  <a:schemeClr val="bg1"/>
                </a:solidFill>
                <a:effectLst>
                  <a:glow rad="127000">
                    <a:schemeClr val="tx1"/>
                  </a:glow>
                </a:effectLst>
                <a:latin typeface="Klavika Regular Plain" charset="0"/>
                <a:ea typeface="Klavika Regular Plain" charset="0"/>
                <a:cs typeface="Klavika Regular Plain" charset="0"/>
              </a:rPr>
              <a:t>: “for shoes, put on the peace that comes from the good news</a:t>
            </a:r>
            <a:r>
              <a:rPr lang="en-GB" sz="1200" b="1" i="1" dirty="0" smtClean="0">
                <a:solidFill>
                  <a:schemeClr val="bg1"/>
                </a:solidFill>
                <a:effectLst>
                  <a:glow rad="127000">
                    <a:schemeClr val="tx1"/>
                  </a:glow>
                </a:effectLst>
                <a:latin typeface="Klavika Regular Plain" charset="0"/>
                <a:ea typeface="Klavika Regular Plain" charset="0"/>
                <a:cs typeface="Klavika Regular Plain" charset="0"/>
              </a:rPr>
              <a:t> so that you will be fully prepared.”</a:t>
            </a:r>
            <a:endParaRPr lang="en-US" sz="1200" dirty="0" smtClean="0">
              <a:solidFill>
                <a:schemeClr val="bg1"/>
              </a:solidFill>
              <a:effectLst>
                <a:glow rad="127000">
                  <a:schemeClr val="tx1"/>
                </a:glow>
              </a:effectLst>
              <a:latin typeface="Klavika Regular Plain" charset="0"/>
              <a:ea typeface="Klavika Regular Plain" charset="0"/>
              <a:cs typeface="Klavika Regular Plain" charset="0"/>
            </a:endParaRPr>
          </a:p>
          <a:p>
            <a:pPr algn="l">
              <a:buNone/>
            </a:pPr>
            <a:endParaRPr lang="en-US" b="0" baseline="0" dirty="0" smtClean="0"/>
          </a:p>
        </p:txBody>
      </p:sp>
      <p:sp>
        <p:nvSpPr>
          <p:cNvPr id="4" name="Slide Number Placeholder 3"/>
          <p:cNvSpPr>
            <a:spLocks noGrp="1"/>
          </p:cNvSpPr>
          <p:nvPr>
            <p:ph type="sldNum" sz="quarter" idx="10"/>
          </p:nvPr>
        </p:nvSpPr>
        <p:spPr/>
        <p:txBody>
          <a:bodyPr/>
          <a:lstStyle/>
          <a:p>
            <a:fld id="{A2FD2049-2838-AE47-9ACC-13FF9259CB0E}" type="slidenum">
              <a:rPr lang="en-US" smtClean="0"/>
              <a:t>8</a:t>
            </a:fld>
            <a:endParaRPr lang="en-US"/>
          </a:p>
        </p:txBody>
      </p:sp>
    </p:spTree>
    <p:extLst>
      <p:ext uri="{BB962C8B-B14F-4D97-AF65-F5344CB8AC3E}">
        <p14:creationId xmlns:p14="http://schemas.microsoft.com/office/powerpoint/2010/main" val="1542813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80000"/>
              </a:lnSpc>
            </a:pPr>
            <a:r>
              <a:rPr lang="en-US" b="0" dirty="0" smtClean="0"/>
              <a:t>The Roman</a:t>
            </a:r>
            <a:r>
              <a:rPr lang="en-US" b="0" baseline="0" dirty="0" smtClean="0"/>
              <a:t> battle sandal</a:t>
            </a:r>
          </a:p>
        </p:txBody>
      </p:sp>
      <p:sp>
        <p:nvSpPr>
          <p:cNvPr id="4" name="Slide Number Placeholder 3"/>
          <p:cNvSpPr>
            <a:spLocks noGrp="1"/>
          </p:cNvSpPr>
          <p:nvPr>
            <p:ph type="sldNum" sz="quarter" idx="10"/>
          </p:nvPr>
        </p:nvSpPr>
        <p:spPr/>
        <p:txBody>
          <a:bodyPr/>
          <a:lstStyle/>
          <a:p>
            <a:fld id="{A2FD2049-2838-AE47-9ACC-13FF9259CB0E}" type="slidenum">
              <a:rPr lang="en-US" smtClean="0"/>
              <a:t>9</a:t>
            </a:fld>
            <a:endParaRPr lang="en-US"/>
          </a:p>
        </p:txBody>
      </p:sp>
    </p:spTree>
    <p:extLst>
      <p:ext uri="{BB962C8B-B14F-4D97-AF65-F5344CB8AC3E}">
        <p14:creationId xmlns:p14="http://schemas.microsoft.com/office/powerpoint/2010/main" val="2086956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35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473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1946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075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77887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9211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23630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631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311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6137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54210857" y="2547257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91127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7571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9251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8704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645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4105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20981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1205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24737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14839</TotalTime>
  <Words>488</Words>
  <Application>Microsoft Macintosh PowerPoint</Application>
  <PresentationFormat>On-screen Show (16:9)</PresentationFormat>
  <Paragraphs>38</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Grizzly BT</vt:lpstr>
      <vt:lpstr>Klavika Regular Plain</vt:lpstr>
      <vt:lpstr>Arial</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Asher Pardey </cp:lastModifiedBy>
  <cp:revision>1014</cp:revision>
  <dcterms:created xsi:type="dcterms:W3CDTF">2014-06-20T13:14:19Z</dcterms:created>
  <dcterms:modified xsi:type="dcterms:W3CDTF">2018-11-06T11:12:49Z</dcterms:modified>
</cp:coreProperties>
</file>