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5"/>
  </p:notesMasterIdLst>
  <p:sldIdLst>
    <p:sldId id="920" r:id="rId2"/>
    <p:sldId id="921" r:id="rId3"/>
    <p:sldId id="1034" r:id="rId4"/>
    <p:sldId id="1036" r:id="rId5"/>
    <p:sldId id="945" r:id="rId6"/>
    <p:sldId id="1048" r:id="rId7"/>
    <p:sldId id="1050" r:id="rId8"/>
    <p:sldId id="1051" r:id="rId9"/>
    <p:sldId id="1037" r:id="rId10"/>
    <p:sldId id="1046" r:id="rId11"/>
    <p:sldId id="1052" r:id="rId12"/>
    <p:sldId id="1057" r:id="rId13"/>
    <p:sldId id="1053" r:id="rId14"/>
    <p:sldId id="1038" r:id="rId15"/>
    <p:sldId id="1047" r:id="rId16"/>
    <p:sldId id="1054" r:id="rId17"/>
    <p:sldId id="1055" r:id="rId18"/>
    <p:sldId id="1056" r:id="rId19"/>
    <p:sldId id="953" r:id="rId20"/>
    <p:sldId id="1030" r:id="rId21"/>
    <p:sldId id="954" r:id="rId22"/>
    <p:sldId id="959" r:id="rId23"/>
    <p:sldId id="998"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p15:clr>
            <a:srgbClr val="A4A3A4"/>
          </p15:clr>
        </p15:guide>
        <p15:guide id="2" orient="horz" pos="330">
          <p15:clr>
            <a:srgbClr val="A4A3A4"/>
          </p15:clr>
        </p15:guide>
        <p15:guide id="3" pos="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F07"/>
    <a:srgbClr val="72D8C5"/>
    <a:srgbClr val="71D6C4"/>
    <a:srgbClr val="6FD1BF"/>
    <a:srgbClr val="70D4C3"/>
    <a:srgbClr val="F9002C"/>
    <a:srgbClr val="D29703"/>
    <a:srgbClr val="20DF33"/>
    <a:srgbClr val="1DA319"/>
    <a:srgbClr val="1E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4" autoAdjust="0"/>
    <p:restoredTop sz="85304" autoAdjust="0"/>
  </p:normalViewPr>
  <p:slideViewPr>
    <p:cSldViewPr snapToGrid="0" snapToObjects="1">
      <p:cViewPr>
        <p:scale>
          <a:sx n="66" d="100"/>
          <a:sy n="66" d="100"/>
        </p:scale>
        <p:origin x="72" y="960"/>
      </p:cViewPr>
      <p:guideLst>
        <p:guide orient="horz" pos="663"/>
        <p:guide orient="horz" pos="330"/>
        <p:guide pos="7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11/18/18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Welcome to the </a:t>
            </a:r>
            <a:r>
              <a:rPr lang="en-US" baseline="0" dirty="0" err="1" smtClean="0"/>
              <a:t>Armour</a:t>
            </a:r>
            <a:r>
              <a:rPr lang="en-US" baseline="0" dirty="0" smtClean="0"/>
              <a:t> Series. </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ZA" sz="1200" dirty="0" smtClean="0">
                <a:effectLst>
                  <a:glow rad="101600">
                    <a:prstClr val="black"/>
                  </a:glow>
                </a:effectLst>
                <a:latin typeface="Grizzly BT" charset="2"/>
                <a:ea typeface="Grizzly BT" charset="2"/>
                <a:cs typeface="Grizzly BT" charset="2"/>
              </a:rPr>
              <a:t>#1:</a:t>
            </a:r>
            <a:r>
              <a:rPr lang="en-ZA" sz="1200" baseline="0" dirty="0" smtClean="0">
                <a:effectLst>
                  <a:glow rad="101600">
                    <a:prstClr val="black"/>
                  </a:glow>
                </a:effectLst>
                <a:latin typeface="Grizzly BT" charset="2"/>
                <a:ea typeface="Grizzly BT" charset="2"/>
                <a:cs typeface="Grizzly BT" charset="2"/>
              </a:rPr>
              <a:t> </a:t>
            </a:r>
            <a:r>
              <a:rPr lang="en-ZA" sz="1200" dirty="0" smtClean="0">
                <a:effectLst>
                  <a:glow rad="101600">
                    <a:prstClr val="black"/>
                  </a:glow>
                </a:effectLst>
                <a:latin typeface="Grizzly BT" charset="2"/>
                <a:ea typeface="Grizzly BT" charset="2"/>
                <a:cs typeface="Grizzly BT" charset="2"/>
              </a:rPr>
              <a:t>Know your position in Christ. </a:t>
            </a:r>
            <a:r>
              <a:rPr lang="en-ZA" sz="1200" dirty="0" smtClean="0">
                <a:effectLst>
                  <a:glow rad="101600">
                    <a:prstClr val="black"/>
                  </a:glow>
                  <a:outerShdw blurRad="38100" dist="38100" dir="2700000" algn="tl">
                    <a:srgbClr val="000000">
                      <a:alpha val="43137"/>
                    </a:srgbClr>
                  </a:outerShdw>
                </a:effectLst>
                <a:latin typeface="Grizzly BT" charset="2"/>
                <a:ea typeface="Grizzly BT" charset="2"/>
                <a:cs typeface="Grizzly BT" charset="2"/>
              </a:rPr>
              <a:t>You were created to be Christ like.</a:t>
            </a:r>
            <a:r>
              <a:rPr lang="en-ZA" sz="1200" baseline="0" dirty="0" smtClean="0">
                <a:effectLst>
                  <a:glow rad="101600">
                    <a:prstClr val="black"/>
                  </a:glow>
                  <a:outerShdw blurRad="38100" dist="38100" dir="2700000" algn="tl">
                    <a:srgbClr val="000000">
                      <a:alpha val="43137"/>
                    </a:srgbClr>
                  </a:outerShdw>
                </a:effectLst>
                <a:latin typeface="Grizzly BT" charset="2"/>
                <a:ea typeface="Grizzly BT" charset="2"/>
                <a:cs typeface="Grizzly BT" charset="2"/>
              </a:rPr>
              <a:t> </a:t>
            </a:r>
            <a:r>
              <a:rPr lang="en-ZA" dirty="0" smtClean="0">
                <a:solidFill>
                  <a:schemeClr val="bg1"/>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“So then, just as you received Christ Jesus as Lord</a:t>
            </a:r>
            <a:r>
              <a:rPr lang="en-ZA" dirty="0" smtClean="0">
                <a:solidFill>
                  <a:srgbClr val="FFFF00"/>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continue to live your lives in him,</a:t>
            </a:r>
            <a:r>
              <a:rPr lang="en-ZA" baseline="0" dirty="0" smtClean="0">
                <a:solidFill>
                  <a:srgbClr val="FFFF00"/>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a:t>
            </a:r>
            <a:r>
              <a:rPr lang="en-ZA" dirty="0" smtClean="0">
                <a:solidFill>
                  <a:srgbClr val="FFFF00"/>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strengthened in the faith as you were taught</a:t>
            </a:r>
            <a:r>
              <a:rPr lang="en-ZA" dirty="0" smtClean="0">
                <a:solidFill>
                  <a:schemeClr val="bg1"/>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and overflowing with thankfulness.”</a:t>
            </a:r>
            <a:r>
              <a:rPr lang="en-ZA" baseline="0" dirty="0" smtClean="0">
                <a:solidFill>
                  <a:schemeClr val="bg1"/>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a:t>
            </a:r>
            <a:r>
              <a:rPr lang="en-ZA" dirty="0" smtClean="0">
                <a:solidFill>
                  <a:schemeClr val="bg1"/>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(Colossians 2:6-7)</a:t>
            </a:r>
          </a:p>
          <a:p>
            <a:pPr marL="0" marR="0" indent="0" algn="l" defTabSz="457200" rtl="0" eaLnBrk="1" fontAlgn="auto" latinLnBrk="0" hangingPunct="1">
              <a:lnSpc>
                <a:spcPct val="90000"/>
              </a:lnSpc>
              <a:spcBef>
                <a:spcPts val="0"/>
              </a:spcBef>
              <a:spcAft>
                <a:spcPts val="0"/>
              </a:spcAft>
              <a:buClrTx/>
              <a:buSzTx/>
              <a:buFontTx/>
              <a:buNone/>
              <a:tabLst>
                <a:tab pos="1614488" algn="l"/>
              </a:tabLst>
              <a:defRPr/>
            </a:pPr>
            <a:endParaRPr lang="en-ZA" sz="1200" dirty="0" smtClean="0">
              <a:effectLst>
                <a:glow rad="101600">
                  <a:prstClr val="black"/>
                </a:glow>
              </a:effectLst>
              <a:latin typeface="Grizzly BT" charset="2"/>
              <a:ea typeface="Grizzly BT" charset="2"/>
              <a:cs typeface="Grizzly BT" charset="2"/>
            </a:endParaRPr>
          </a:p>
          <a:p>
            <a:pPr algn="l">
              <a:lnSpc>
                <a:spcPct val="90000"/>
              </a:lnSpc>
              <a:tabLst>
                <a:tab pos="1614488" algn="l"/>
              </a:tabLst>
            </a:pPr>
            <a:endParaRPr lang="en-ZA" sz="1200" dirty="0" smtClean="0">
              <a:effectLst>
                <a:glow rad="101600">
                  <a:prstClr val="black"/>
                </a:glow>
              </a:effectLst>
              <a:latin typeface="Grizzly BT" charset="2"/>
              <a:ea typeface="Grizzly BT" charset="2"/>
              <a:cs typeface="Grizzly BT" charset="2"/>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ZA" sz="1200" dirty="0" smtClean="0">
                <a:effectLst>
                  <a:glow rad="101600">
                    <a:prstClr val="black"/>
                  </a:glow>
                </a:effectLst>
                <a:latin typeface="Grizzly BT" charset="2"/>
                <a:ea typeface="Grizzly BT" charset="2"/>
                <a:cs typeface="Grizzly BT" charset="2"/>
              </a:rPr>
              <a:t>#2:</a:t>
            </a:r>
            <a:r>
              <a:rPr lang="en-ZA" sz="1200" baseline="0" dirty="0" smtClean="0">
                <a:effectLst>
                  <a:glow rad="101600">
                    <a:prstClr val="black"/>
                  </a:glow>
                </a:effectLst>
                <a:latin typeface="Grizzly BT" charset="2"/>
                <a:ea typeface="Grizzly BT" charset="2"/>
                <a:cs typeface="Grizzly BT" charset="2"/>
              </a:rPr>
              <a:t> </a:t>
            </a:r>
            <a:r>
              <a:rPr lang="en-ZA" sz="1200" dirty="0" smtClean="0">
                <a:effectLst>
                  <a:glow rad="101600">
                    <a:prstClr val="black"/>
                  </a:glow>
                </a:effectLst>
                <a:latin typeface="Grizzly BT" charset="2"/>
                <a:ea typeface="Grizzly BT" charset="2"/>
                <a:cs typeface="Grizzly BT" charset="2"/>
              </a:rPr>
              <a:t>It protects your mind.</a:t>
            </a:r>
            <a:r>
              <a:rPr lang="en-ZA" sz="1200" dirty="0" smtClean="0">
                <a:effectLst>
                  <a:glow rad="101600">
                    <a:prstClr val="black"/>
                  </a:glow>
                  <a:outerShdw blurRad="38100" dist="38100" dir="2700000" algn="tl">
                    <a:srgbClr val="000000">
                      <a:alpha val="43137"/>
                    </a:srgbClr>
                  </a:outerShdw>
                </a:effectLst>
                <a:latin typeface="Grizzly BT" charset="2"/>
                <a:ea typeface="Grizzly BT" charset="2"/>
                <a:cs typeface="Grizzly BT" charset="2"/>
              </a:rPr>
              <a:t> You are transformed to think like Christ through the process of sanctification. </a:t>
            </a:r>
            <a:r>
              <a:rPr lang="en-ZA" dirty="0" smtClean="0">
                <a:solidFill>
                  <a:schemeClr val="bg1"/>
                </a:solidFill>
                <a:effectLst>
                  <a:glow rad="101600">
                    <a:schemeClr val="tx1">
                      <a:alpha val="40000"/>
                    </a:schemeClr>
                  </a:glow>
                  <a:outerShdw blurRad="38100" dist="38100" dir="2700000" algn="tl">
                    <a:srgbClr val="000000">
                      <a:alpha val="43137"/>
                    </a:srgbClr>
                  </a:outerShdw>
                </a:effectLst>
                <a:latin typeface="Klavika Regular Plain" charset="0"/>
                <a:ea typeface="Klavika Regular Plain" charset="0"/>
                <a:cs typeface="Klavika Regular Plain" charset="0"/>
              </a:rPr>
              <a:t>“Do not conform to the pattern of this world, but be transformed by the renewing of your mind.”</a:t>
            </a:r>
            <a:r>
              <a:rPr lang="en-ZA" baseline="0" dirty="0" smtClean="0">
                <a:solidFill>
                  <a:schemeClr val="bg1"/>
                </a:solidFill>
                <a:effectLst>
                  <a:glow rad="101600">
                    <a:schemeClr val="tx1">
                      <a:alpha val="40000"/>
                    </a:schemeClr>
                  </a:glow>
                  <a:outerShdw blurRad="38100" dist="38100" dir="2700000" algn="tl">
                    <a:srgbClr val="000000">
                      <a:alpha val="43137"/>
                    </a:srgbClr>
                  </a:outerShdw>
                </a:effectLst>
                <a:latin typeface="Klavika Regular Plain" charset="0"/>
                <a:ea typeface="Klavika Regular Plain" charset="0"/>
                <a:cs typeface="Klavika Regular Plain" charset="0"/>
              </a:rPr>
              <a:t> </a:t>
            </a:r>
            <a:r>
              <a:rPr lang="en-ZA" dirty="0" smtClean="0">
                <a:solidFill>
                  <a:schemeClr val="bg1"/>
                </a:solidFill>
                <a:effectLst>
                  <a:glow rad="101600">
                    <a:schemeClr val="tx1">
                      <a:alpha val="40000"/>
                    </a:schemeClr>
                  </a:glow>
                  <a:outerShdw blurRad="38100" dist="38100" dir="2700000" algn="tl">
                    <a:srgbClr val="000000">
                      <a:alpha val="43137"/>
                    </a:srgbClr>
                  </a:outerShdw>
                </a:effectLst>
                <a:latin typeface="Klavika Regular Plain" charset="0"/>
                <a:ea typeface="Klavika Regular Plain" charset="0"/>
                <a:cs typeface="Klavika Regular Plain" charset="0"/>
              </a:rPr>
              <a:t>(Romans 12:2a)</a:t>
            </a:r>
          </a:p>
          <a:p>
            <a:pPr marL="0" marR="0" indent="0" algn="l" defTabSz="457200" rtl="0" eaLnBrk="1" fontAlgn="auto" latinLnBrk="0" hangingPunct="1">
              <a:lnSpc>
                <a:spcPct val="90000"/>
              </a:lnSpc>
              <a:spcBef>
                <a:spcPts val="0"/>
              </a:spcBef>
              <a:spcAft>
                <a:spcPts val="0"/>
              </a:spcAft>
              <a:buClrTx/>
              <a:buSzTx/>
              <a:buFontTx/>
              <a:buNone/>
              <a:tabLst>
                <a:tab pos="1614488" algn="l"/>
              </a:tabLst>
              <a:defRPr/>
            </a:pPr>
            <a:endParaRPr lang="en-ZA" sz="1200" dirty="0" smtClean="0">
              <a:effectLst>
                <a:glow rad="101600">
                  <a:prstClr val="black"/>
                </a:glow>
                <a:outerShdw blurRad="38100" dist="38100" dir="2700000" algn="tl">
                  <a:srgbClr val="000000">
                    <a:alpha val="43137"/>
                  </a:srgbClr>
                </a:outerShdw>
              </a:effectLst>
              <a:latin typeface="Grizzly BT" charset="2"/>
              <a:ea typeface="Grizzly BT" charset="2"/>
              <a:cs typeface="Grizzly BT" charset="2"/>
            </a:endParaRPr>
          </a:p>
          <a:p>
            <a:pPr algn="l">
              <a:lnSpc>
                <a:spcPct val="90000"/>
              </a:lnSpc>
              <a:tabLst>
                <a:tab pos="1614488" algn="l"/>
              </a:tabLst>
            </a:pPr>
            <a:endParaRPr lang="en-ZA" sz="1200" dirty="0" smtClean="0">
              <a:effectLst>
                <a:glow rad="101600">
                  <a:prstClr val="black"/>
                </a:glow>
              </a:effectLst>
              <a:latin typeface="Grizzly BT" charset="2"/>
              <a:ea typeface="Grizzly BT" charset="2"/>
              <a:cs typeface="Grizzly BT" charset="2"/>
            </a:endParaRPr>
          </a:p>
          <a:p>
            <a:pPr algn="l">
              <a:lnSpc>
                <a:spcPct val="90000"/>
              </a:lnSpc>
              <a:tabLst>
                <a:tab pos="1614488" algn="l"/>
              </a:tabLst>
            </a:pPr>
            <a:endParaRPr lang="en-ZA" sz="1200" dirty="0" smtClean="0">
              <a:effectLst>
                <a:glow rad="101600">
                  <a:prstClr val="black"/>
                </a:glow>
              </a:effectLst>
              <a:latin typeface="Grizzly BT" charset="2"/>
              <a:ea typeface="Grizzly BT" charset="2"/>
              <a:cs typeface="Grizzly BT" charset="2"/>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459598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“Finally, brothers and sisters, whatever is true, whatever is noble, whatever is right, whatever is pure, whatever is lovely, whatever is admirable—if anything is excellent or praiseworthy—think about such things.” (Philippians 4:8)</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63065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smtClean="0"/>
              <a:t>#3 Obedience</a:t>
            </a:r>
            <a:r>
              <a:rPr lang="en-US" baseline="0" dirty="0" smtClean="0"/>
              <a:t> unlocks God’s power. </a:t>
            </a:r>
            <a:r>
              <a:rPr lang="en-ZA" sz="1200" dirty="0" smtClean="0">
                <a:effectLst>
                  <a:glow rad="101600">
                    <a:prstClr val="black"/>
                  </a:glow>
                  <a:outerShdw blurRad="38100" dist="38100" dir="2700000" algn="tl">
                    <a:srgbClr val="000000">
                      <a:alpha val="43137"/>
                    </a:srgbClr>
                  </a:outerShdw>
                </a:effectLst>
                <a:latin typeface="Grizzly BT" charset="2"/>
                <a:ea typeface="Grizzly BT" charset="2"/>
                <a:cs typeface="Grizzly BT" charset="2"/>
              </a:rPr>
              <a:t>We must cooperate with the Holy Spirit’s work. </a:t>
            </a:r>
            <a:r>
              <a:rPr lang="en-ZA" dirty="0" smtClean="0">
                <a:solidFill>
                  <a:schemeClr val="bg1"/>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“The weapons we fight with are not the weapons of the world. On the contrary, they have divine power to demolish strongholds. We demolish arguments and every pretension that sets itself up against the knowledge of God, and we take captive every thought to make it obedient to Christ.”</a:t>
            </a:r>
            <a:r>
              <a:rPr lang="en-ZA" baseline="0" dirty="0" smtClean="0">
                <a:solidFill>
                  <a:schemeClr val="bg1"/>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a:t>
            </a:r>
            <a:r>
              <a:rPr lang="en-ZA" dirty="0" smtClean="0">
                <a:solidFill>
                  <a:schemeClr val="bg1"/>
                </a:solidFill>
                <a:effectLst>
                  <a:glow rad="1016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(2 Corinthians 10: 4-5)</a:t>
            </a:r>
          </a:p>
          <a:p>
            <a:pPr algn="l">
              <a:lnSpc>
                <a:spcPct val="80000"/>
              </a:lnSpc>
            </a:pPr>
            <a:endParaRPr lang="en-ZA" sz="1200" dirty="0" smtClean="0">
              <a:effectLst>
                <a:glow rad="101600">
                  <a:prstClr val="black"/>
                </a:glow>
                <a:outerShdw blurRad="38100" dist="38100" dir="2700000" algn="tl">
                  <a:srgbClr val="000000">
                    <a:alpha val="43137"/>
                  </a:srgbClr>
                </a:outerShdw>
              </a:effectLst>
              <a:latin typeface="Grizzly BT" charset="2"/>
              <a:ea typeface="Grizzly BT" charset="2"/>
              <a:cs typeface="Grizzly BT" charset="2"/>
            </a:endParaRPr>
          </a:p>
          <a:p>
            <a:pPr algn="l"/>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1983393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Using the </a:t>
            </a:r>
            <a:r>
              <a:rPr lang="en-US" baseline="0" dirty="0" smtClean="0"/>
              <a:t>Helmet of Salvation.</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#1:</a:t>
            </a:r>
            <a:r>
              <a:rPr lang="en-ZA" sz="1200" baseline="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 </a:t>
            </a:r>
            <a:r>
              <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Meditate on the Word. </a:t>
            </a:r>
            <a:r>
              <a:rPr lang="en-ZA" sz="1000" kern="1200" dirty="0" smtClean="0">
                <a:solidFill>
                  <a:schemeClr val="bg1"/>
                </a:solidFill>
                <a:effectLst>
                  <a:glow rad="101600">
                    <a:schemeClr val="tx1"/>
                  </a:glow>
                  <a:outerShdw blurRad="38100" dist="38100" dir="2700000" algn="tl">
                    <a:srgbClr val="000000">
                      <a:alpha val="43137"/>
                    </a:srgbClr>
                  </a:outerShdw>
                </a:effectLst>
                <a:latin typeface="+mn-lt"/>
                <a:ea typeface="+mn-ea"/>
                <a:cs typeface="+mn-cs"/>
              </a:rPr>
              <a:t>“Blessed is the one who does not walk in step with the wicked or stand in the way that sinners take or sit in the company of mockers, but whose delight is in the law of the Lord, and who meditates on his law, day and night.”</a:t>
            </a:r>
            <a:r>
              <a:rPr lang="en-ZA" sz="1000" kern="1200" baseline="0" dirty="0" smtClean="0">
                <a:solidFill>
                  <a:schemeClr val="bg1"/>
                </a:solidFill>
                <a:effectLst>
                  <a:glow rad="101600">
                    <a:schemeClr val="tx1"/>
                  </a:glow>
                  <a:outerShdw blurRad="38100" dist="38100" dir="2700000" algn="tl">
                    <a:srgbClr val="000000">
                      <a:alpha val="43137"/>
                    </a:srgbClr>
                  </a:outerShdw>
                </a:effectLst>
                <a:latin typeface="+mn-lt"/>
                <a:ea typeface="+mn-ea"/>
                <a:cs typeface="+mn-cs"/>
              </a:rPr>
              <a:t> </a:t>
            </a:r>
            <a:r>
              <a:rPr lang="en-ZA" sz="1000" kern="1200" dirty="0" smtClean="0">
                <a:solidFill>
                  <a:schemeClr val="bg1"/>
                </a:solidFill>
                <a:effectLst>
                  <a:glow rad="101600">
                    <a:schemeClr val="tx1"/>
                  </a:glow>
                  <a:outerShdw blurRad="38100" dist="38100" dir="2700000" algn="tl">
                    <a:srgbClr val="000000">
                      <a:alpha val="43137"/>
                    </a:srgbClr>
                  </a:outerShdw>
                </a:effectLst>
                <a:latin typeface="+mn-lt"/>
                <a:ea typeface="+mn-ea"/>
                <a:cs typeface="+mn-cs"/>
              </a:rPr>
              <a:t>(Psalms 1:1)</a:t>
            </a:r>
          </a:p>
          <a:p>
            <a:pPr algn="l"/>
            <a:endParaRPr lang="en-ZA" sz="1200" dirty="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#2:</a:t>
            </a:r>
            <a:r>
              <a:rPr lang="en-ZA" sz="1200" baseline="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 </a:t>
            </a:r>
            <a:r>
              <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Step in Faith. </a:t>
            </a:r>
            <a:r>
              <a:rPr lang="en-ZA" sz="1200" dirty="0" smtClean="0">
                <a:solidFill>
                  <a:schemeClr val="bg1"/>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“And the peace of God which transcends all understanding, will guard your hearts and your minds in Christ Jesus.”</a:t>
            </a:r>
            <a:r>
              <a:rPr lang="en-ZA" sz="1200" baseline="0" dirty="0" smtClean="0">
                <a:solidFill>
                  <a:schemeClr val="bg1"/>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a:t>
            </a:r>
            <a:r>
              <a:rPr lang="en-ZA" sz="1200" dirty="0" smtClean="0">
                <a:solidFill>
                  <a:schemeClr val="bg1"/>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(Philippians 4:8)</a:t>
            </a:r>
          </a:p>
          <a:p>
            <a:pPr algn="l"/>
            <a:endPar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410789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dirty="0" smtClean="0">
                <a:solidFill>
                  <a:schemeClr val="bg1"/>
                </a:solidFill>
                <a:effectLst>
                  <a:glow rad="101600">
                    <a:schemeClr val="tx1"/>
                  </a:glow>
                  <a:outerShdw blurRad="38100" dist="38100" dir="2700000" algn="tl">
                    <a:srgbClr val="000000">
                      <a:alpha val="43137"/>
                    </a:srgbClr>
                  </a:outerShdw>
                </a:effectLst>
                <a:latin typeface="Grizzly BT" charset="2"/>
                <a:ea typeface="Grizzly BT" charset="2"/>
                <a:cs typeface="Grizzly BT" charset="2"/>
              </a:rPr>
              <a:t>#3” Watch what you feed your mind. </a:t>
            </a:r>
            <a:r>
              <a:rPr lang="en-ZA" sz="1200" dirty="0" smtClean="0">
                <a:solidFill>
                  <a:schemeClr val="bg1"/>
                </a:solidFill>
                <a:effectLst>
                  <a:glow rad="114300">
                    <a:schemeClr val="tx1"/>
                  </a:glow>
                  <a:outerShdw blurRad="38100" dist="38100" dir="2700000" algn="tl">
                    <a:srgbClr val="000000">
                      <a:alpha val="43137"/>
                    </a:srgbClr>
                  </a:outerShdw>
                </a:effectLst>
                <a:latin typeface="Grizzly BT" charset="2"/>
                <a:ea typeface="Grizzly BT" charset="2"/>
                <a:cs typeface="Grizzly BT" charset="2"/>
              </a:rPr>
              <a:t>An idle mind is the devil’s workshop.</a:t>
            </a:r>
          </a:p>
          <a:p>
            <a:endParaRPr lang="en-ZA" sz="1200" dirty="0" smtClean="0">
              <a:solidFill>
                <a:schemeClr val="bg1"/>
              </a:solidFill>
              <a:effectLst>
                <a:glow rad="101600">
                  <a:schemeClr val="tx1"/>
                </a:glow>
                <a:outerShdw blurRad="38100" dist="38100" dir="2700000" algn="tl">
                  <a:srgbClr val="000000">
                    <a:alpha val="43137"/>
                  </a:srgbClr>
                </a:outerShdw>
              </a:effectLst>
              <a:latin typeface="Grizzly BT" charset="2"/>
              <a:ea typeface="Grizzly BT" charset="2"/>
              <a:cs typeface="Grizzly BT" charset="2"/>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73169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#4:</a:t>
            </a:r>
            <a:r>
              <a:rPr lang="en-ZA" sz="1200" baseline="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 </a:t>
            </a:r>
            <a:r>
              <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Put on the character of Christ. </a:t>
            </a:r>
            <a:r>
              <a:rPr lang="en-ZA" dirty="0" smtClean="0">
                <a:solidFill>
                  <a:schemeClr val="bg1"/>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“You were taught, with regard to your former way of life, </a:t>
            </a:r>
            <a:r>
              <a:rPr lang="en-ZA" dirty="0" smtClean="0">
                <a:solidFill>
                  <a:srgbClr val="FF0000"/>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to put off your old self,</a:t>
            </a:r>
            <a:r>
              <a:rPr lang="en-ZA" dirty="0" smtClean="0">
                <a:solidFill>
                  <a:schemeClr val="bg1"/>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which is being corrupted, by its deceitful desires; </a:t>
            </a:r>
            <a:r>
              <a:rPr lang="en-ZA" dirty="0" smtClean="0">
                <a:solidFill>
                  <a:srgbClr val="FFFF00"/>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to be made new in the attitude of your minds</a:t>
            </a:r>
            <a:r>
              <a:rPr lang="en-ZA" dirty="0" smtClean="0">
                <a:solidFill>
                  <a:schemeClr val="bg1"/>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 and </a:t>
            </a:r>
            <a:r>
              <a:rPr lang="en-ZA" dirty="0" smtClean="0">
                <a:solidFill>
                  <a:srgbClr val="80FF07"/>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to put on the new self, created to be like God in true righteousness and holiness.” </a:t>
            </a:r>
            <a:r>
              <a:rPr lang="en-ZA" dirty="0" smtClean="0">
                <a:solidFill>
                  <a:schemeClr val="bg1"/>
                </a:solidFill>
                <a:effectLst>
                  <a:glow rad="114300">
                    <a:schemeClr val="tx1"/>
                  </a:glow>
                  <a:outerShdw blurRad="38100" dist="38100" dir="2700000" algn="tl">
                    <a:srgbClr val="000000">
                      <a:alpha val="43137"/>
                    </a:srgbClr>
                  </a:outerShdw>
                </a:effectLst>
                <a:latin typeface="Klavika Regular Plain" charset="0"/>
                <a:ea typeface="Klavika Regular Plain" charset="0"/>
                <a:cs typeface="Klavika Regular Plain" charset="0"/>
              </a:rPr>
              <a:t>(Ephesians 4: 22-24)</a:t>
            </a:r>
          </a:p>
          <a:p>
            <a:pPr algn="l"/>
            <a:endPar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2858552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Small Group Discussion: You have ten minutes</a:t>
            </a:r>
            <a:r>
              <a:rPr lang="en-US" sz="1200" b="0" kern="1200" baseline="0" dirty="0" smtClean="0">
                <a:solidFill>
                  <a:schemeClr val="tx1"/>
                </a:solidFill>
                <a:latin typeface="+mn-lt"/>
                <a:ea typeface="+mn-ea"/>
                <a:cs typeface="+mn-cs"/>
              </a:rPr>
              <a:t> to apply the message to your life in small groups using these 3 questions: </a:t>
            </a:r>
            <a:r>
              <a:rPr lang="en-US" sz="1200" b="0" dirty="0" smtClean="0">
                <a:solidFill>
                  <a:srgbClr val="F8F8F8"/>
                </a:solidFill>
                <a:effectLst>
                  <a:glow rad="101600">
                    <a:prstClr val="black"/>
                  </a:glow>
                </a:effectLst>
                <a:latin typeface="Klavika Regular Plain" charset="0"/>
                <a:ea typeface="Klavika Regular Plain" charset="0"/>
                <a:cs typeface="Klavika Regular Plain" charset="0"/>
              </a:rPr>
              <a:t>(1)  In what area of my life do I need to ask for the</a:t>
            </a:r>
            <a:r>
              <a:rPr lang="en-US" sz="1200" b="0" baseline="0" dirty="0" smtClean="0">
                <a:solidFill>
                  <a:srgbClr val="F8F8F8"/>
                </a:solidFill>
                <a:effectLst>
                  <a:glow rad="101600">
                    <a:prstClr val="black"/>
                  </a:glow>
                </a:effectLst>
                <a:latin typeface="Klavika Regular Plain" charset="0"/>
                <a:ea typeface="Klavika Regular Plain" charset="0"/>
                <a:cs typeface="Klavika Regular Plain" charset="0"/>
              </a:rPr>
              <a:t> </a:t>
            </a:r>
            <a:r>
              <a:rPr lang="en-US" sz="1200" b="0" dirty="0" smtClean="0">
                <a:solidFill>
                  <a:srgbClr val="F8F8F8"/>
                </a:solidFill>
                <a:effectLst>
                  <a:glow rad="101600">
                    <a:prstClr val="black"/>
                  </a:glow>
                </a:effectLst>
                <a:latin typeface="Klavika Regular Plain" charset="0"/>
                <a:ea typeface="Klavika Regular Plain" charset="0"/>
                <a:cs typeface="Klavika Regular Plain" charset="0"/>
              </a:rPr>
              <a:t>Holy Spirit’s power to be like Christ today?</a:t>
            </a:r>
            <a:r>
              <a:rPr lang="en-US" sz="1200" b="0" baseline="0" dirty="0" smtClean="0">
                <a:solidFill>
                  <a:srgbClr val="F8F8F8"/>
                </a:solidFill>
                <a:effectLst>
                  <a:glow rad="101600">
                    <a:prstClr val="black"/>
                  </a:glow>
                </a:effectLst>
                <a:latin typeface="Klavika Regular Plain" charset="0"/>
                <a:ea typeface="Klavika Regular Plain" charset="0"/>
                <a:cs typeface="Klavika Regular Plain" charset="0"/>
              </a:rPr>
              <a:t> (2) </a:t>
            </a:r>
            <a:r>
              <a:rPr lang="en-US" sz="1200" b="0" dirty="0" smtClean="0">
                <a:solidFill>
                  <a:srgbClr val="F8F8F8"/>
                </a:solidFill>
                <a:effectLst>
                  <a:glow rad="101600">
                    <a:prstClr val="black"/>
                  </a:glow>
                </a:effectLst>
                <a:latin typeface="Klavika Regular Plain" charset="0"/>
                <a:ea typeface="Klavika Regular Plain" charset="0"/>
                <a:cs typeface="Klavika Regular Plain" charset="0"/>
              </a:rPr>
              <a:t>What are the strongholds in my life that I trust God to destroy.</a:t>
            </a:r>
            <a:r>
              <a:rPr lang="en-US" sz="1200" b="0" baseline="0" dirty="0" smtClean="0">
                <a:solidFill>
                  <a:srgbClr val="F8F8F8"/>
                </a:solidFill>
                <a:effectLst>
                  <a:glow rad="101600">
                    <a:prstClr val="black"/>
                  </a:glow>
                </a:effectLst>
                <a:latin typeface="Klavika Regular Plain" charset="0"/>
                <a:ea typeface="Klavika Regular Plain" charset="0"/>
                <a:cs typeface="Klavika Regular Plain" charset="0"/>
              </a:rPr>
              <a:t> (3) </a:t>
            </a:r>
            <a:r>
              <a:rPr lang="en-US" sz="1200" b="0" dirty="0" smtClean="0">
                <a:solidFill>
                  <a:srgbClr val="F8F8F8"/>
                </a:solidFill>
                <a:effectLst>
                  <a:glow rad="101600">
                    <a:prstClr val="black"/>
                  </a:glow>
                </a:effectLst>
                <a:latin typeface="Klavika Regular Plain" charset="0"/>
                <a:ea typeface="Klavika Regular Plain" charset="0"/>
                <a:cs typeface="Klavika Regular Plain" charset="0"/>
              </a:rPr>
              <a:t>What is one area where I need to stop thinking my way</a:t>
            </a:r>
            <a:r>
              <a:rPr lang="en-US" sz="1200" b="0" baseline="0" dirty="0" smtClean="0">
                <a:solidFill>
                  <a:srgbClr val="F8F8F8"/>
                </a:solidFill>
                <a:effectLst>
                  <a:glow rad="101600">
                    <a:prstClr val="black"/>
                  </a:glow>
                </a:effectLst>
                <a:latin typeface="Klavika Regular Plain" charset="0"/>
                <a:ea typeface="Klavika Regular Plain" charset="0"/>
                <a:cs typeface="Klavika Regular Plain" charset="0"/>
              </a:rPr>
              <a:t> </a:t>
            </a:r>
            <a:r>
              <a:rPr lang="en-US" sz="1200" b="0" dirty="0" smtClean="0">
                <a:solidFill>
                  <a:srgbClr val="F8F8F8"/>
                </a:solidFill>
                <a:effectLst>
                  <a:glow rad="101600">
                    <a:prstClr val="black"/>
                  </a:glow>
                </a:effectLst>
                <a:latin typeface="Klavika Regular Plain" charset="0"/>
                <a:ea typeface="Klavika Regular Plain" charset="0"/>
                <a:cs typeface="Klavika Regular Plain" charset="0"/>
              </a:rPr>
              <a:t>and start  thinking God’s way.</a:t>
            </a:r>
          </a:p>
          <a:p>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Last week we learnt about the Shield of the Faith.</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ZA" sz="1200" b="1" dirty="0" smtClean="0">
                <a:effectLst>
                  <a:glow rad="101600">
                    <a:prstClr val="black"/>
                  </a:glow>
                </a:effectLst>
                <a:latin typeface="Grizzly BT"/>
                <a:cs typeface="Grizzly BT"/>
              </a:rPr>
              <a:t>Wrap Up: </a:t>
            </a:r>
            <a:r>
              <a:rPr lang="en-ZA" sz="1200" dirty="0" smtClean="0">
                <a:effectLst>
                  <a:glow rad="101600">
                    <a:prstClr val="black"/>
                  </a:glow>
                </a:effectLst>
                <a:latin typeface="Grizzly BT"/>
                <a:cs typeface="Grizzly BT"/>
              </a:rPr>
              <a:t>Share some concluding thoughts.</a:t>
            </a:r>
            <a:endParaRPr lang="en-ZA" sz="1200" dirty="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a:t>
            </a:r>
            <a:r>
              <a:rPr lang="en-US" sz="1200" b="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Daily Devotions: </a:t>
            </a:r>
            <a:r>
              <a:rPr lang="en-US" sz="1200" b="0" kern="1200" dirty="0" smtClean="0">
                <a:solidFill>
                  <a:schemeClr val="tx1"/>
                </a:solidFill>
                <a:latin typeface="+mn-lt"/>
                <a:ea typeface="+mn-ea"/>
                <a:cs typeface="+mn-cs"/>
              </a:rPr>
              <a:t>We will post devotions on the Sunday WhatsApp group every night of the week throughout this series. Do everything you</a:t>
            </a:r>
            <a:r>
              <a:rPr lang="en-US" sz="1200" b="0" kern="1200" baseline="0" dirty="0" smtClean="0">
                <a:solidFill>
                  <a:schemeClr val="tx1"/>
                </a:solidFill>
                <a:latin typeface="+mn-lt"/>
                <a:ea typeface="+mn-ea"/>
                <a:cs typeface="+mn-cs"/>
              </a:rPr>
              <a:t> can to be a part of the daily journey in the </a:t>
            </a:r>
            <a:r>
              <a:rPr lang="en-US" sz="1200" b="0" kern="1200" baseline="0" dirty="0" err="1" smtClean="0">
                <a:solidFill>
                  <a:schemeClr val="tx1"/>
                </a:solidFill>
                <a:latin typeface="+mn-lt"/>
                <a:ea typeface="+mn-ea"/>
                <a:cs typeface="+mn-cs"/>
              </a:rPr>
              <a:t>armour</a:t>
            </a:r>
            <a:r>
              <a:rPr lang="en-US" sz="1200" b="0" kern="1200" baseline="0" dirty="0" smtClean="0">
                <a:solidFill>
                  <a:schemeClr val="tx1"/>
                </a:solidFill>
                <a:latin typeface="+mn-lt"/>
                <a:ea typeface="+mn-ea"/>
                <a:cs typeface="+mn-cs"/>
              </a:rPr>
              <a:t> of God.</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Week: </a:t>
            </a:r>
            <a:r>
              <a:rPr lang="en-US" dirty="0" smtClean="0"/>
              <a:t>Next week we will look at </a:t>
            </a:r>
            <a:r>
              <a:rPr lang="en-US" smtClean="0"/>
              <a:t>the sixth piece </a:t>
            </a:r>
            <a:r>
              <a:rPr lang="en-US" dirty="0" smtClean="0"/>
              <a:t>of the </a:t>
            </a:r>
            <a:r>
              <a:rPr lang="en-US" dirty="0" err="1" smtClean="0"/>
              <a:t>armour</a:t>
            </a:r>
            <a:r>
              <a:rPr lang="en-US" dirty="0" smtClean="0"/>
              <a:t> of God:</a:t>
            </a:r>
            <a:r>
              <a:rPr lang="en-US" baseline="0" dirty="0" smtClean="0"/>
              <a:t> The Sword of the Spirit.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a:t>
            </a:r>
            <a:r>
              <a:rPr lang="en-US" smtClean="0"/>
              <a:t>week we are</a:t>
            </a:r>
            <a:r>
              <a:rPr lang="en-US" baseline="0" smtClean="0"/>
              <a:t> </a:t>
            </a:r>
            <a:r>
              <a:rPr lang="en-US" baseline="0" dirty="0" smtClean="0"/>
              <a:t>exploring the Helmet of Salvation.</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80000"/>
              </a:lnSpc>
            </a:pPr>
            <a:r>
              <a:rPr lang="en-US" b="1" dirty="0" smtClean="0"/>
              <a:t>Reading: </a:t>
            </a:r>
            <a:r>
              <a:rPr lang="en-US" b="0" baseline="0" dirty="0" smtClean="0"/>
              <a:t>Put on the full </a:t>
            </a:r>
            <a:r>
              <a:rPr lang="en-US" b="0" baseline="0" dirty="0" err="1" smtClean="0"/>
              <a:t>armour</a:t>
            </a:r>
            <a:r>
              <a:rPr lang="en-US" b="0" baseline="0" dirty="0" smtClean="0"/>
              <a:t> of God, so that when the day of evil comes, you may be able to stand your ground, and after you have done everything, to stand. Stand firm then, with the belt of truth buckled round your waist with the breastplate of righteousness in place and with your feet fitted with the readiness that comes from the gospel of peace. In addition to all this, take up the shield of faith, with which you can extinguish all the flaming arrows of the evil one. </a:t>
            </a:r>
            <a:r>
              <a:rPr lang="en-US" b="0" baseline="0" smtClean="0"/>
              <a:t>Take the helmet of salvation. (</a:t>
            </a:r>
            <a:r>
              <a:rPr lang="en-US" b="0" baseline="0" dirty="0" smtClean="0"/>
              <a:t>Ephesians 6)</a:t>
            </a: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US" sz="1200" b="1" kern="1200" dirty="0" smtClean="0">
                <a:solidFill>
                  <a:schemeClr val="tx1"/>
                </a:solidFill>
                <a:latin typeface="+mn-lt"/>
                <a:ea typeface="+mn-ea"/>
                <a:cs typeface="+mn-cs"/>
              </a:rPr>
              <a:t>Discuss: </a:t>
            </a:r>
            <a:r>
              <a:rPr lang="en-US" sz="1200" dirty="0" smtClean="0">
                <a:effectLst>
                  <a:glow rad="101600">
                    <a:prstClr val="black"/>
                  </a:glow>
                </a:effectLst>
                <a:latin typeface="Grizzly BT"/>
                <a:cs typeface="Grizzly BT"/>
              </a:rPr>
              <a:t>What do you think the helmet of salvation is</a:t>
            </a:r>
            <a:r>
              <a:rPr lang="en-US" sz="1200" baseline="0" dirty="0" smtClean="0">
                <a:effectLst>
                  <a:glow rad="101600">
                    <a:prstClr val="black"/>
                  </a:glow>
                </a:effectLst>
                <a:latin typeface="Grizzly BT"/>
                <a:cs typeface="Grizzly BT"/>
              </a:rPr>
              <a:t> </a:t>
            </a:r>
            <a:r>
              <a:rPr lang="en-US" sz="1200" dirty="0" smtClean="0">
                <a:effectLst>
                  <a:glow rad="101600">
                    <a:prstClr val="black"/>
                  </a:glow>
                </a:effectLst>
                <a:latin typeface="Grizzly BT"/>
                <a:cs typeface="Grizzly BT"/>
              </a:rPr>
              <a:t>and how will it help us in spiritual warfare?</a:t>
            </a: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80000"/>
              </a:lnSpc>
            </a:pPr>
            <a:r>
              <a:rPr lang="en-US" sz="1200" b="1" kern="1200" dirty="0" smtClean="0">
                <a:solidFill>
                  <a:schemeClr val="tx1"/>
                </a:solidFill>
                <a:latin typeface="+mn-lt"/>
                <a:ea typeface="+mn-ea"/>
                <a:cs typeface="+mn-cs"/>
              </a:rPr>
              <a:t>Definition: </a:t>
            </a:r>
            <a:r>
              <a:rPr lang="en-US" sz="1200" b="0" kern="1200" dirty="0" smtClean="0">
                <a:solidFill>
                  <a:schemeClr val="tx1"/>
                </a:solidFill>
                <a:latin typeface="+mn-lt"/>
                <a:ea typeface="+mn-ea"/>
                <a:cs typeface="+mn-cs"/>
              </a:rPr>
              <a:t>The Helmet is a strong covering that protects the head</a:t>
            </a:r>
          </a:p>
          <a:p>
            <a:pPr algn="l">
              <a:lnSpc>
                <a:spcPct val="80000"/>
              </a:lnSpc>
            </a:pPr>
            <a:r>
              <a:rPr lang="en-US" sz="1200" b="0" kern="1200" dirty="0" smtClean="0">
                <a:solidFill>
                  <a:schemeClr val="tx1"/>
                </a:solidFill>
                <a:effectLst>
                  <a:glow rad="101600">
                    <a:prstClr val="black"/>
                  </a:glow>
                </a:effectLst>
                <a:latin typeface="+mn-lt"/>
                <a:ea typeface="+mn-ea"/>
                <a:cs typeface="+mn-cs"/>
              </a:rPr>
              <a:t>	</a:t>
            </a:r>
            <a:r>
              <a:rPr lang="en-US" sz="1200" b="0" kern="1200" baseline="0" dirty="0" smtClean="0">
                <a:solidFill>
                  <a:schemeClr val="tx1"/>
                </a:solidFill>
                <a:effectLst>
                  <a:glow rad="101600">
                    <a:prstClr val="black"/>
                  </a:glow>
                </a:effectLst>
                <a:latin typeface="+mn-lt"/>
                <a:ea typeface="+mn-ea"/>
                <a:cs typeface="+mn-cs"/>
              </a:rPr>
              <a:t>        Salvation is something that saves or preserves you from danger. </a:t>
            </a:r>
          </a:p>
          <a:p>
            <a:pPr algn="l">
              <a:lnSpc>
                <a:spcPct val="80000"/>
              </a:lnSpc>
            </a:pPr>
            <a:r>
              <a:rPr lang="en-US" sz="1200" b="0" kern="1200" baseline="0" dirty="0" smtClean="0">
                <a:solidFill>
                  <a:schemeClr val="tx1"/>
                </a:solidFill>
                <a:effectLst>
                  <a:glow rad="101600">
                    <a:prstClr val="black"/>
                  </a:glow>
                </a:effectLst>
                <a:latin typeface="+mn-lt"/>
                <a:ea typeface="+mn-ea"/>
                <a:cs typeface="+mn-cs"/>
              </a:rPr>
              <a:t>	        Salvation is being saved from the power and effect of evil. </a:t>
            </a:r>
            <a:endParaRPr lang="en-US" sz="1200" b="0" kern="1200" baseline="0" dirty="0" smtClean="0">
              <a:solidFill>
                <a:schemeClr val="tx1"/>
              </a:solidFill>
              <a:effectLst>
                <a:glow rad="101600">
                  <a:prstClr val="black"/>
                </a:glow>
              </a:effectLst>
              <a:latin typeface="+mn-lt"/>
              <a:ea typeface="+mn-ea"/>
              <a:cs typeface="+mn-cs"/>
            </a:endParaRPr>
          </a:p>
          <a:p>
            <a:pPr algn="l">
              <a:lnSpc>
                <a:spcPct val="80000"/>
              </a:lnSpc>
            </a:pPr>
            <a:endParaRPr lang="en-US" sz="1200" b="0" kern="1200" baseline="0" dirty="0" smtClean="0">
              <a:solidFill>
                <a:schemeClr val="tx1"/>
              </a:solidFill>
              <a:effectLst>
                <a:glow rad="101600">
                  <a:prstClr val="black"/>
                </a:glow>
              </a:effectLst>
              <a:latin typeface="+mn-lt"/>
              <a:ea typeface="+mn-ea"/>
              <a:cs typeface="+mn-cs"/>
            </a:endParaRPr>
          </a:p>
          <a:p>
            <a:pPr algn="l"/>
            <a:r>
              <a:rPr lang="en-US" sz="1200" b="0" kern="1200" baseline="0" dirty="0" smtClean="0">
                <a:solidFill>
                  <a:schemeClr val="tx1"/>
                </a:solidFill>
                <a:effectLst>
                  <a:glow rad="101600">
                    <a:prstClr val="black"/>
                  </a:glow>
                </a:effectLst>
                <a:latin typeface="+mn-lt"/>
                <a:ea typeface="+mn-ea"/>
                <a:cs typeface="+mn-cs"/>
              </a:rPr>
              <a:t>Therefore: </a:t>
            </a:r>
            <a:r>
              <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rPr>
              <a:t>Salvation is a gift from God to save humanity from sin. </a:t>
            </a:r>
            <a:r>
              <a:rPr lang="en-ZA" dirty="0" smtClean="0">
                <a:solidFill>
                  <a:schemeClr val="bg1"/>
                </a:solidFill>
                <a:latin typeface="Klavika Regular Plain" charset="0"/>
                <a:ea typeface="Klavika Regular Plain" charset="0"/>
                <a:cs typeface="Klavika Regular Plain" charset="0"/>
              </a:rPr>
              <a:t>“For the wages of sin is death, but the gift of God is eternal life in Christ Jesus our Lord.”</a:t>
            </a:r>
            <a:r>
              <a:rPr lang="en-ZA" baseline="0" dirty="0" smtClean="0">
                <a:solidFill>
                  <a:schemeClr val="bg1"/>
                </a:solidFill>
                <a:latin typeface="Klavika Regular Plain" charset="0"/>
                <a:ea typeface="Klavika Regular Plain" charset="0"/>
                <a:cs typeface="Klavika Regular Plain" charset="0"/>
              </a:rPr>
              <a:t> </a:t>
            </a:r>
            <a:r>
              <a:rPr lang="en-ZA" dirty="0" smtClean="0">
                <a:solidFill>
                  <a:schemeClr val="bg1"/>
                </a:solidFill>
                <a:latin typeface="Klavika Regular Plain" charset="0"/>
                <a:ea typeface="Klavika Regular Plain" charset="0"/>
                <a:cs typeface="Klavika Regular Plain" charset="0"/>
              </a:rPr>
              <a:t>(Romans 6: 23)</a:t>
            </a:r>
          </a:p>
          <a:p>
            <a:pPr marL="0" marR="0" indent="0" algn="l" defTabSz="457200" rtl="0" eaLnBrk="1" fontAlgn="auto" latinLnBrk="0" hangingPunct="1">
              <a:lnSpc>
                <a:spcPct val="80000"/>
              </a:lnSpc>
              <a:spcBef>
                <a:spcPts val="0"/>
              </a:spcBef>
              <a:spcAft>
                <a:spcPts val="0"/>
              </a:spcAft>
              <a:buClrTx/>
              <a:buSzTx/>
              <a:buFontTx/>
              <a:buNone/>
              <a:tabLst/>
              <a:defRPr/>
            </a:pPr>
            <a:endParaRPr lang="en-ZA" sz="1200" dirty="0" smtClean="0">
              <a:solidFill>
                <a:schemeClr val="bg1"/>
              </a:solidFill>
              <a:effectLst>
                <a:glow rad="101600">
                  <a:schemeClr val="tx1">
                    <a:alpha val="40000"/>
                  </a:schemeClr>
                </a:glow>
                <a:outerShdw blurRad="38100" dist="38100" dir="2700000" algn="tl">
                  <a:srgbClr val="000000">
                    <a:alpha val="43137"/>
                  </a:srgbClr>
                </a:outerShdw>
              </a:effectLst>
              <a:latin typeface="Grizzly BT" charset="2"/>
              <a:ea typeface="Grizzly BT" charset="2"/>
              <a:cs typeface="Grizzly BT" charset="2"/>
            </a:endParaRPr>
          </a:p>
          <a:p>
            <a:pPr algn="l">
              <a:lnSpc>
                <a:spcPct val="80000"/>
              </a:lnSpc>
            </a:pPr>
            <a:endParaRPr lang="en-US" sz="1200" dirty="0" smtClean="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82998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US" sz="1200" dirty="0" smtClean="0">
                <a:effectLst>
                  <a:glow rad="101600">
                    <a:prstClr val="black"/>
                  </a:glow>
                </a:effectLst>
                <a:latin typeface="Grizzly BT"/>
                <a:cs typeface="Grizzly BT"/>
              </a:rPr>
              <a:t>A True Christian desires to be free from sin, not to sin</a:t>
            </a:r>
            <a:r>
              <a:rPr lang="en-US" sz="1200" baseline="0" dirty="0" smtClean="0">
                <a:effectLst>
                  <a:glow rad="101600">
                    <a:prstClr val="black"/>
                  </a:glow>
                </a:effectLst>
                <a:latin typeface="Grizzly BT"/>
                <a:cs typeface="Grizzly BT"/>
              </a:rPr>
              <a:t> freely. </a:t>
            </a:r>
            <a:endParaRPr lang="en-US" sz="1200" dirty="0" smtClean="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2085384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200" dirty="0" smtClean="0">
                <a:solidFill>
                  <a:schemeClr val="bg1"/>
                </a:solidFill>
                <a:effectLst>
                  <a:glow rad="127000">
                    <a:schemeClr val="tx1"/>
                  </a:glow>
                  <a:outerShdw blurRad="38100" dist="38100" dir="2700000" algn="tl">
                    <a:srgbClr val="000000">
                      <a:alpha val="43137"/>
                    </a:srgbClr>
                  </a:outerShdw>
                </a:effectLst>
                <a:latin typeface="Grizzly BT" charset="2"/>
                <a:ea typeface="Grizzly BT" charset="2"/>
                <a:cs typeface="Grizzly BT" charset="2"/>
              </a:rPr>
              <a:t>Salvation does not mean you’r</a:t>
            </a:r>
            <a:r>
              <a:rPr lang="en-ZA" sz="1200" baseline="0" dirty="0" smtClean="0">
                <a:solidFill>
                  <a:schemeClr val="bg1"/>
                </a:solidFill>
                <a:effectLst>
                  <a:glow rad="127000">
                    <a:schemeClr val="tx1"/>
                  </a:glow>
                  <a:outerShdw blurRad="38100" dist="38100" dir="2700000" algn="tl">
                    <a:srgbClr val="000000">
                      <a:alpha val="43137"/>
                    </a:srgbClr>
                  </a:outerShdw>
                </a:effectLst>
                <a:latin typeface="Grizzly BT" charset="2"/>
                <a:ea typeface="Grizzly BT" charset="2"/>
                <a:cs typeface="Grizzly BT" charset="2"/>
              </a:rPr>
              <a:t>e </a:t>
            </a:r>
            <a:r>
              <a:rPr lang="en-ZA" sz="1200" dirty="0" smtClean="0">
                <a:solidFill>
                  <a:schemeClr val="bg1"/>
                </a:solidFill>
                <a:effectLst>
                  <a:glow rad="127000">
                    <a:schemeClr val="tx1"/>
                  </a:glow>
                  <a:outerShdw blurRad="38100" dist="38100" dir="2700000" algn="tl">
                    <a:srgbClr val="000000">
                      <a:alpha val="43137"/>
                    </a:srgbClr>
                  </a:outerShdw>
                </a:effectLst>
                <a:latin typeface="Grizzly BT" charset="2"/>
                <a:ea typeface="Grizzly BT" charset="2"/>
                <a:cs typeface="Grizzly BT" charset="2"/>
              </a:rPr>
              <a:t>immune to temptation and sin. </a:t>
            </a:r>
            <a:r>
              <a:rPr lang="en-ZA" dirty="0" smtClean="0">
                <a:solidFill>
                  <a:schemeClr val="bg1"/>
                </a:solidFill>
                <a:effectLst>
                  <a:glow rad="101600">
                    <a:schemeClr val="tx1">
                      <a:alpha val="40000"/>
                    </a:schemeClr>
                  </a:glow>
                  <a:outerShdw blurRad="38100" dist="38100" dir="2700000" algn="tl">
                    <a:srgbClr val="000000">
                      <a:alpha val="43137"/>
                    </a:srgbClr>
                  </a:outerShdw>
                </a:effectLst>
                <a:latin typeface="Britannic Bold" panose="020B0903060703020204" pitchFamily="34" charset="0"/>
              </a:rPr>
              <a:t>God is light; </a:t>
            </a:r>
            <a:r>
              <a:rPr lang="en-ZA" dirty="0" smtClean="0">
                <a:solidFill>
                  <a:srgbClr val="FFFF00"/>
                </a:solidFill>
                <a:effectLst>
                  <a:glow rad="101600">
                    <a:schemeClr val="tx1">
                      <a:alpha val="40000"/>
                    </a:schemeClr>
                  </a:glow>
                  <a:outerShdw blurRad="38100" dist="38100" dir="2700000" algn="tl">
                    <a:srgbClr val="000000">
                      <a:alpha val="43137"/>
                    </a:srgbClr>
                  </a:outerShdw>
                </a:effectLst>
                <a:latin typeface="Britannic Bold" panose="020B0903060703020204" pitchFamily="34" charset="0"/>
              </a:rPr>
              <a:t>in him there is no darkness </a:t>
            </a:r>
            <a:r>
              <a:rPr lang="en-ZA" dirty="0" smtClean="0">
                <a:solidFill>
                  <a:schemeClr val="bg1"/>
                </a:solidFill>
                <a:effectLst>
                  <a:glow rad="101600">
                    <a:schemeClr val="tx1">
                      <a:alpha val="40000"/>
                    </a:schemeClr>
                  </a:glow>
                  <a:outerShdw blurRad="38100" dist="38100" dir="2700000" algn="tl">
                    <a:srgbClr val="000000">
                      <a:alpha val="43137"/>
                    </a:srgbClr>
                  </a:outerShdw>
                </a:effectLst>
                <a:latin typeface="Britannic Bold" panose="020B0903060703020204" pitchFamily="34" charset="0"/>
              </a:rPr>
              <a:t>at all. If we claim to have fellowship with him and yet walk in darkness, we lie and do not live out the truth. But if we walk in light, as he is in the light, we have fellowship with one another, </a:t>
            </a:r>
            <a:r>
              <a:rPr lang="en-ZA" dirty="0" smtClean="0">
                <a:solidFill>
                  <a:srgbClr val="FF0000"/>
                </a:solidFill>
                <a:effectLst>
                  <a:glow rad="101600">
                    <a:schemeClr val="tx1">
                      <a:alpha val="40000"/>
                    </a:schemeClr>
                  </a:glow>
                  <a:outerShdw blurRad="38100" dist="38100" dir="2700000" algn="tl">
                    <a:srgbClr val="000000">
                      <a:alpha val="43137"/>
                    </a:srgbClr>
                  </a:outerShdw>
                </a:effectLst>
                <a:latin typeface="Britannic Bold" panose="020B0903060703020204" pitchFamily="34" charset="0"/>
              </a:rPr>
              <a:t>and the blood of Jesus, his Son, purifies us from all sin.</a:t>
            </a:r>
            <a:r>
              <a:rPr lang="en-ZA" baseline="0" dirty="0" smtClean="0">
                <a:solidFill>
                  <a:srgbClr val="FF0000"/>
                </a:solidFill>
                <a:effectLst>
                  <a:glow rad="101600">
                    <a:schemeClr val="tx1">
                      <a:alpha val="40000"/>
                    </a:schemeClr>
                  </a:glow>
                  <a:outerShdw blurRad="38100" dist="38100" dir="2700000" algn="tl">
                    <a:srgbClr val="000000">
                      <a:alpha val="43137"/>
                    </a:srgbClr>
                  </a:outerShdw>
                </a:effectLst>
                <a:latin typeface="Britannic Bold" panose="020B0903060703020204" pitchFamily="34" charset="0"/>
              </a:rPr>
              <a:t> </a:t>
            </a:r>
            <a:r>
              <a:rPr lang="en-ZA" dirty="0" smtClean="0">
                <a:solidFill>
                  <a:schemeClr val="bg1"/>
                </a:solidFill>
                <a:effectLst>
                  <a:glow rad="101600">
                    <a:schemeClr val="tx1">
                      <a:alpha val="40000"/>
                    </a:schemeClr>
                  </a:glow>
                  <a:outerShdw blurRad="38100" dist="38100" dir="2700000" algn="tl">
                    <a:srgbClr val="000000">
                      <a:alpha val="43137"/>
                    </a:srgbClr>
                  </a:outerShdw>
                </a:effectLst>
                <a:latin typeface="Britannic Bold" panose="020B0903060703020204" pitchFamily="34" charset="0"/>
              </a:rPr>
              <a:t>(1 John 1: 5b -7)</a:t>
            </a:r>
          </a:p>
          <a:p>
            <a:pPr algn="l"/>
            <a:endParaRPr lang="en-ZA" sz="1200" dirty="0" smtClean="0">
              <a:solidFill>
                <a:schemeClr val="bg1"/>
              </a:solidFill>
              <a:effectLst>
                <a:glow rad="127000">
                  <a:schemeClr val="tx1"/>
                </a:glow>
                <a:outerShdw blurRad="38100" dist="38100" dir="2700000" algn="tl">
                  <a:srgbClr val="000000">
                    <a:alpha val="43137"/>
                  </a:srgbClr>
                </a:outerShdw>
              </a:effectLst>
              <a:latin typeface="Grizzly BT" charset="2"/>
              <a:ea typeface="Grizzly BT" charset="2"/>
              <a:cs typeface="Grizzly BT" charset="2"/>
            </a:endParaRPr>
          </a:p>
          <a:p>
            <a:pPr algn="l"/>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177662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Understanding the </a:t>
            </a:r>
            <a:r>
              <a:rPr lang="en-US" baseline="0" dirty="0" smtClean="0"/>
              <a:t>Helmet of Salvation.</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11/18/18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135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557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037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0268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6839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7788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92119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2563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73349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465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2363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7571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63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3111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61379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1127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6925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16458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8704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4832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1632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3240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4105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38454</TotalTime>
  <Words>888</Words>
  <Application>Microsoft Macintosh PowerPoint</Application>
  <PresentationFormat>On-screen Show (16:9)</PresentationFormat>
  <Paragraphs>51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Britannic Bold</vt:lpstr>
      <vt:lpstr>Calibri</vt:lpstr>
      <vt:lpstr>Grizzly BT</vt:lpstr>
      <vt:lpstr>Klavika Regular Plain</vt:lpstr>
      <vt:lpstr>Arial</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Asher Pardey </cp:lastModifiedBy>
  <cp:revision>1034</cp:revision>
  <dcterms:created xsi:type="dcterms:W3CDTF">2014-06-20T13:14:19Z</dcterms:created>
  <dcterms:modified xsi:type="dcterms:W3CDTF">2018-11-18T16:13:08Z</dcterms:modified>
</cp:coreProperties>
</file>