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6"/>
  </p:notesMasterIdLst>
  <p:sldIdLst>
    <p:sldId id="920" r:id="rId2"/>
    <p:sldId id="921" r:id="rId3"/>
    <p:sldId id="1034" r:id="rId4"/>
    <p:sldId id="1036" r:id="rId5"/>
    <p:sldId id="1056" r:id="rId6"/>
    <p:sldId id="1057" r:id="rId7"/>
    <p:sldId id="1037" r:id="rId8"/>
    <p:sldId id="1054" r:id="rId9"/>
    <p:sldId id="1058" r:id="rId10"/>
    <p:sldId id="953" r:id="rId11"/>
    <p:sldId id="1030" r:id="rId12"/>
    <p:sldId id="954" r:id="rId13"/>
    <p:sldId id="959" r:id="rId14"/>
    <p:sldId id="998"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p15:clr>
            <a:srgbClr val="A4A3A4"/>
          </p15:clr>
        </p15:guide>
        <p15:guide id="2" orient="horz" pos="330">
          <p15:clr>
            <a:srgbClr val="A4A3A4"/>
          </p15:clr>
        </p15:guide>
        <p15:guide id="3" pos="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FF07"/>
    <a:srgbClr val="72D8C5"/>
    <a:srgbClr val="71D6C4"/>
    <a:srgbClr val="6FD1BF"/>
    <a:srgbClr val="70D4C3"/>
    <a:srgbClr val="F9002C"/>
    <a:srgbClr val="D29703"/>
    <a:srgbClr val="20DF33"/>
    <a:srgbClr val="1DA319"/>
    <a:srgbClr val="1EAC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50" autoAdjust="0"/>
  </p:normalViewPr>
  <p:slideViewPr>
    <p:cSldViewPr snapToGrid="0" snapToObjects="1">
      <p:cViewPr>
        <p:scale>
          <a:sx n="88" d="100"/>
          <a:sy n="88" d="100"/>
        </p:scale>
        <p:origin x="1784" y="504"/>
      </p:cViewPr>
      <p:guideLst>
        <p:guide orient="horz" pos="663"/>
        <p:guide orient="horz" pos="330"/>
        <p:guide pos="7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11/26/18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Welcome to the </a:t>
            </a:r>
            <a:r>
              <a:rPr lang="en-US" baseline="0" dirty="0" err="1"/>
              <a:t>Armour</a:t>
            </a:r>
            <a:r>
              <a:rPr lang="en-US" baseline="0" dirty="0"/>
              <a:t> Series. </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Small Group Discussion:</a:t>
            </a:r>
            <a:r>
              <a:rPr lang="en-US" sz="1200" b="0" kern="1200" dirty="0">
                <a:solidFill>
                  <a:schemeClr val="tx1"/>
                </a:solidFill>
                <a:latin typeface="+mn-lt"/>
                <a:ea typeface="+mn-ea"/>
                <a:cs typeface="+mn-cs"/>
              </a:rPr>
              <a:t> You have ten minutes</a:t>
            </a:r>
            <a:r>
              <a:rPr lang="en-US" sz="1200" b="0" kern="1200" baseline="0" dirty="0">
                <a:solidFill>
                  <a:schemeClr val="tx1"/>
                </a:solidFill>
                <a:latin typeface="+mn-lt"/>
                <a:ea typeface="+mn-ea"/>
                <a:cs typeface="+mn-cs"/>
              </a:rPr>
              <a:t> to apply the message to your life in small groups using these 3 questions: </a:t>
            </a:r>
            <a:r>
              <a:rPr lang="en-US" sz="1200" b="0" kern="1200" baseline="0" dirty="0" smtClean="0">
                <a:solidFill>
                  <a:schemeClr val="tx1"/>
                </a:solidFill>
                <a:latin typeface="+mn-lt"/>
                <a:ea typeface="+mn-ea"/>
                <a:cs typeface="+mn-cs"/>
              </a:rPr>
              <a:t>(</a:t>
            </a:r>
            <a:r>
              <a:rPr lang="en-US" sz="1200" b="0" dirty="0" smtClean="0">
                <a:solidFill>
                  <a:srgbClr val="F8F8F8"/>
                </a:solidFill>
                <a:effectLst>
                  <a:glow rad="101600">
                    <a:prstClr val="black"/>
                  </a:glow>
                </a:effectLst>
                <a:latin typeface="+mn-lt"/>
                <a:cs typeface="KlavikaRegular-Plain"/>
              </a:rPr>
              <a:t>1)</a:t>
            </a:r>
            <a:r>
              <a:rPr lang="en-US" sz="1200" b="0" baseline="0" dirty="0" smtClean="0">
                <a:solidFill>
                  <a:srgbClr val="F8F8F8"/>
                </a:solidFill>
                <a:effectLst>
                  <a:glow rad="101600">
                    <a:prstClr val="black"/>
                  </a:glow>
                </a:effectLst>
                <a:latin typeface="+mn-lt"/>
                <a:cs typeface="KlavikaRegular-Plain"/>
              </a:rPr>
              <a:t> </a:t>
            </a:r>
            <a:r>
              <a:rPr lang="en-US" sz="1200" b="0" dirty="0" smtClean="0">
                <a:solidFill>
                  <a:srgbClr val="F8F8F8"/>
                </a:solidFill>
                <a:effectLst>
                  <a:glow rad="101600">
                    <a:prstClr val="black"/>
                  </a:glow>
                </a:effectLst>
                <a:latin typeface="+mn-lt"/>
                <a:cs typeface="KlavikaRegular-Plain"/>
              </a:rPr>
              <a:t>How do you think the Word can impact your life right now?</a:t>
            </a:r>
            <a:r>
              <a:rPr lang="en-US" sz="1200" b="0" baseline="0" dirty="0" smtClean="0">
                <a:solidFill>
                  <a:srgbClr val="F8F8F8"/>
                </a:solidFill>
                <a:effectLst>
                  <a:glow rad="101600">
                    <a:prstClr val="black"/>
                  </a:glow>
                </a:effectLst>
                <a:latin typeface="+mn-lt"/>
                <a:cs typeface="KlavikaRegular-Plain"/>
              </a:rPr>
              <a:t> (</a:t>
            </a:r>
            <a:r>
              <a:rPr lang="en-US" sz="1200" b="0" dirty="0" smtClean="0">
                <a:solidFill>
                  <a:srgbClr val="F8F8F8"/>
                </a:solidFill>
                <a:effectLst>
                  <a:glow rad="101600">
                    <a:prstClr val="black"/>
                  </a:glow>
                </a:effectLst>
                <a:latin typeface="+mn-lt"/>
                <a:cs typeface="KlavikaRegular-Plain"/>
              </a:rPr>
              <a:t>2)</a:t>
            </a:r>
            <a:r>
              <a:rPr lang="en-US" sz="1200" b="0" baseline="0" dirty="0" smtClean="0">
                <a:solidFill>
                  <a:srgbClr val="F8F8F8"/>
                </a:solidFill>
                <a:effectLst>
                  <a:glow rad="101600">
                    <a:prstClr val="black"/>
                  </a:glow>
                </a:effectLst>
                <a:latin typeface="+mn-lt"/>
                <a:cs typeface="KlavikaRegular-Plain"/>
              </a:rPr>
              <a:t> </a:t>
            </a:r>
            <a:r>
              <a:rPr lang="en-US" sz="1200" b="0" dirty="0" smtClean="0">
                <a:solidFill>
                  <a:srgbClr val="F8F8F8"/>
                </a:solidFill>
                <a:effectLst>
                  <a:glow rad="101600">
                    <a:prstClr val="black"/>
                  </a:glow>
                </a:effectLst>
                <a:latin typeface="+mn-lt"/>
                <a:cs typeface="KlavikaRegular-Plain"/>
              </a:rPr>
              <a:t>What do you believe is the best way to get to know the Word?</a:t>
            </a:r>
            <a:r>
              <a:rPr lang="en-US" sz="1200" b="0" baseline="0" dirty="0" smtClean="0">
                <a:solidFill>
                  <a:srgbClr val="F8F8F8"/>
                </a:solidFill>
                <a:effectLst>
                  <a:glow rad="101600">
                    <a:prstClr val="black"/>
                  </a:glow>
                </a:effectLst>
                <a:latin typeface="+mn-lt"/>
                <a:cs typeface="KlavikaRegular-Plain"/>
              </a:rPr>
              <a:t> </a:t>
            </a:r>
            <a:r>
              <a:rPr lang="en-US" sz="1200" b="0" dirty="0" smtClean="0">
                <a:solidFill>
                  <a:srgbClr val="F8F8F8"/>
                </a:solidFill>
                <a:effectLst>
                  <a:glow rad="101600">
                    <a:prstClr val="black"/>
                  </a:glow>
                </a:effectLst>
                <a:latin typeface="+mn-lt"/>
                <a:cs typeface="KlavikaRegular-Plain"/>
              </a:rPr>
              <a:t>(3)</a:t>
            </a:r>
            <a:r>
              <a:rPr lang="en-US" sz="1200" b="0" baseline="0" dirty="0" smtClean="0">
                <a:solidFill>
                  <a:srgbClr val="F8F8F8"/>
                </a:solidFill>
                <a:effectLst>
                  <a:glow rad="101600">
                    <a:prstClr val="black"/>
                  </a:glow>
                </a:effectLst>
                <a:latin typeface="+mn-lt"/>
                <a:cs typeface="KlavikaRegular-Plain"/>
              </a:rPr>
              <a:t> </a:t>
            </a:r>
            <a:r>
              <a:rPr lang="en-US" sz="1200" b="0" dirty="0" smtClean="0">
                <a:solidFill>
                  <a:srgbClr val="F8F8F8"/>
                </a:solidFill>
                <a:effectLst>
                  <a:glow rad="101600">
                    <a:prstClr val="black"/>
                  </a:glow>
                </a:effectLst>
                <a:latin typeface="+mn-lt"/>
                <a:cs typeface="KlavikaRegular-Plain"/>
              </a:rPr>
              <a:t>What do you love most about the Word of God?</a:t>
            </a:r>
          </a:p>
          <a:p>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10</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ZA" sz="1200" b="1" dirty="0">
                <a:effectLst>
                  <a:glow rad="101600">
                    <a:prstClr val="black"/>
                  </a:glow>
                </a:effectLst>
                <a:latin typeface="Grizzly BT"/>
                <a:cs typeface="Grizzly BT"/>
              </a:rPr>
              <a:t>Wrap Up: </a:t>
            </a:r>
            <a:r>
              <a:rPr lang="en-ZA" sz="1200" dirty="0" smtClean="0">
                <a:effectLst>
                  <a:glow rad="101600">
                    <a:prstClr val="black"/>
                  </a:glow>
                </a:effectLst>
                <a:latin typeface="Grizzly BT"/>
                <a:cs typeface="Grizzly BT"/>
              </a:rPr>
              <a:t>God wins by telling you how He will win.</a:t>
            </a:r>
          </a:p>
          <a:p>
            <a:pPr>
              <a:lnSpc>
                <a:spcPct val="80000"/>
              </a:lnSpc>
            </a:pPr>
            <a:endParaRPr lang="en-ZA" sz="1200" dirty="0">
              <a:effectLst>
                <a:glow rad="101600">
                  <a:prstClr val="black"/>
                </a:glow>
              </a:effectLst>
              <a:latin typeface="Grizzly BT"/>
              <a:cs typeface="Grizzly BT"/>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11</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Prayer.</a:t>
            </a:r>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12</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Daily Devotions: </a:t>
            </a:r>
            <a:r>
              <a:rPr lang="en-US" sz="1200" b="0" kern="1200" dirty="0">
                <a:solidFill>
                  <a:schemeClr val="tx1"/>
                </a:solidFill>
                <a:latin typeface="+mn-lt"/>
                <a:ea typeface="+mn-ea"/>
                <a:cs typeface="+mn-cs"/>
              </a:rPr>
              <a:t>We will post devotions on the Sunday WhatsApp group every night of the week throughout this series. Do everything you</a:t>
            </a:r>
            <a:r>
              <a:rPr lang="en-US" sz="1200" b="0" kern="1200" baseline="0" dirty="0">
                <a:solidFill>
                  <a:schemeClr val="tx1"/>
                </a:solidFill>
                <a:latin typeface="+mn-lt"/>
                <a:ea typeface="+mn-ea"/>
                <a:cs typeface="+mn-cs"/>
              </a:rPr>
              <a:t> can to be a part of the daily journey in the </a:t>
            </a:r>
            <a:r>
              <a:rPr lang="en-US" sz="1200" b="0" kern="1200" baseline="0" dirty="0" err="1">
                <a:solidFill>
                  <a:schemeClr val="tx1"/>
                </a:solidFill>
                <a:latin typeface="+mn-lt"/>
                <a:ea typeface="+mn-ea"/>
                <a:cs typeface="+mn-cs"/>
              </a:rPr>
              <a:t>armour</a:t>
            </a:r>
            <a:r>
              <a:rPr lang="en-US" sz="1200" b="0" kern="1200" baseline="0" dirty="0">
                <a:solidFill>
                  <a:schemeClr val="tx1"/>
                </a:solidFill>
                <a:latin typeface="+mn-lt"/>
                <a:ea typeface="+mn-ea"/>
                <a:cs typeface="+mn-cs"/>
              </a:rPr>
              <a:t> of God.</a:t>
            </a:r>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13</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Next Week: </a:t>
            </a:r>
            <a:r>
              <a:rPr lang="en-US" dirty="0"/>
              <a:t>Next week we will look at the sixth piece of the </a:t>
            </a:r>
            <a:r>
              <a:rPr lang="en-US" dirty="0" err="1"/>
              <a:t>armour</a:t>
            </a:r>
            <a:r>
              <a:rPr lang="en-US" dirty="0"/>
              <a:t> of God:</a:t>
            </a:r>
            <a:r>
              <a:rPr lang="en-US" baseline="0" dirty="0"/>
              <a:t> The Power of Prayer.</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14</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Last week we learnt about the Helmet of Salvation.</a:t>
            </a:r>
          </a:p>
        </p:txBody>
      </p:sp>
      <p:sp>
        <p:nvSpPr>
          <p:cNvPr id="4" name="Slide Number Placeholder 3"/>
          <p:cNvSpPr>
            <a:spLocks noGrp="1"/>
          </p:cNvSpPr>
          <p:nvPr>
            <p:ph type="sldNum" sz="quarter" idx="10"/>
          </p:nvPr>
        </p:nvSpPr>
        <p:spPr/>
        <p:txBody>
          <a:bodyPr/>
          <a:lstStyle/>
          <a:p>
            <a:fld id="{A2FD2049-2838-AE47-9ACC-13FF9259CB0E}" type="slidenum">
              <a:rPr lang="en-US" smtClean="0"/>
              <a:t>2</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a:t>
            </a:r>
            <a:r>
              <a:rPr lang="en-US"/>
              <a:t>week we are</a:t>
            </a:r>
            <a:r>
              <a:rPr lang="en-US" baseline="0"/>
              <a:t> </a:t>
            </a:r>
            <a:r>
              <a:rPr lang="en-US" baseline="0" dirty="0"/>
              <a:t>exploring the Sword of the Spirit.</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3</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b="1" dirty="0" smtClean="0"/>
              <a:t>Memory Verse Game: </a:t>
            </a:r>
            <a:r>
              <a:rPr lang="en-US" sz="1200" b="0" dirty="0" smtClean="0">
                <a:solidFill>
                  <a:srgbClr val="F8F8F8"/>
                </a:solidFill>
                <a:effectLst>
                  <a:glow rad="101600">
                    <a:prstClr val="black"/>
                  </a:glow>
                </a:effectLst>
                <a:latin typeface="KlavikaRegular-Plain"/>
              </a:rPr>
              <a:t>Try to remember the whole of Ephesians 6 : 12 -17, and a random person will be asked to recite a random verse from the Bible passage.</a:t>
            </a:r>
            <a:endParaRPr lang="en-US" sz="1200" b="0" dirty="0" smtClean="0"/>
          </a:p>
          <a:p>
            <a:pPr algn="l">
              <a:lnSpc>
                <a:spcPct val="80000"/>
              </a:lnSpc>
            </a:pPr>
            <a:endParaRPr lang="en-US" b="0" baseline="0" dirty="0"/>
          </a:p>
        </p:txBody>
      </p:sp>
      <p:sp>
        <p:nvSpPr>
          <p:cNvPr id="4" name="Slide Number Placeholder 3"/>
          <p:cNvSpPr>
            <a:spLocks noGrp="1"/>
          </p:cNvSpPr>
          <p:nvPr>
            <p:ph type="sldNum" sz="quarter" idx="10"/>
          </p:nvPr>
        </p:nvSpPr>
        <p:spPr/>
        <p:txBody>
          <a:bodyPr/>
          <a:lstStyle/>
          <a:p>
            <a:fld id="{A2FD2049-2838-AE47-9ACC-13FF9259CB0E}" type="slidenum">
              <a:rPr lang="en-US" smtClean="0"/>
              <a:t>4</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80000"/>
              </a:lnSpc>
            </a:pPr>
            <a:r>
              <a:rPr lang="en-US" b="1" dirty="0"/>
              <a:t>Reading: </a:t>
            </a:r>
            <a:r>
              <a:rPr lang="en-US" b="0" baseline="0" dirty="0"/>
              <a:t>Put on the full </a:t>
            </a:r>
            <a:r>
              <a:rPr lang="en-US" b="0" baseline="0" dirty="0" err="1"/>
              <a:t>armour</a:t>
            </a:r>
            <a:r>
              <a:rPr lang="en-US" b="0" baseline="0" dirty="0"/>
              <a:t> of God, so that when the day of evil comes, you may be able to stand your ground, and after you have done everything, to stand. Stand firm then, with the belt of truth buckled round your waist with the breastplate of righteousness in place and with your feet fitted with the readiness that comes from the gospel of peace. In addition to all this, take up the shield of faith, with which you can extinguish all the flaming arrows of the evil one. Take the helmet of salvation </a:t>
            </a:r>
            <a:r>
              <a:rPr lang="en-US" sz="1200" kern="1200" dirty="0">
                <a:solidFill>
                  <a:schemeClr val="tx1"/>
                </a:solidFill>
                <a:latin typeface="+mn-lt"/>
                <a:ea typeface="+mn-ea"/>
                <a:cs typeface="+mn-cs"/>
              </a:rPr>
              <a:t>and the sword of the Spirit, which is the word of God.</a:t>
            </a:r>
            <a:r>
              <a:rPr lang="en-US" b="0" baseline="0" dirty="0"/>
              <a:t> (Ephesians 6)</a:t>
            </a:r>
          </a:p>
        </p:txBody>
      </p:sp>
      <p:sp>
        <p:nvSpPr>
          <p:cNvPr id="4" name="Slide Number Placeholder 3"/>
          <p:cNvSpPr>
            <a:spLocks noGrp="1"/>
          </p:cNvSpPr>
          <p:nvPr>
            <p:ph type="sldNum" sz="quarter" idx="10"/>
          </p:nvPr>
        </p:nvSpPr>
        <p:spPr/>
        <p:txBody>
          <a:bodyPr/>
          <a:lstStyle/>
          <a:p>
            <a:fld id="{A2FD2049-2838-AE47-9ACC-13FF9259CB0E}" type="slidenum">
              <a:rPr lang="en-US" smtClean="0"/>
              <a:t>5</a:t>
            </a:fld>
            <a:endParaRPr lang="en-US"/>
          </a:p>
        </p:txBody>
      </p:sp>
    </p:spTree>
    <p:extLst>
      <p:ext uri="{BB962C8B-B14F-4D97-AF65-F5344CB8AC3E}">
        <p14:creationId xmlns:p14="http://schemas.microsoft.com/office/powerpoint/2010/main" val="1787489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b="1" dirty="0" smtClean="0"/>
              <a:t>Memory Verse Game: </a:t>
            </a:r>
            <a:r>
              <a:rPr lang="en-US" sz="1200" b="0" dirty="0" smtClean="0">
                <a:solidFill>
                  <a:srgbClr val="F8F8F8"/>
                </a:solidFill>
                <a:effectLst>
                  <a:glow rad="101600">
                    <a:prstClr val="black"/>
                  </a:glow>
                </a:effectLst>
                <a:latin typeface="KlavikaRegular-Plain"/>
              </a:rPr>
              <a:t>Try to remember the whole of Ephesians 6 : 12 -17, and a random person will be asked to recite a random verse from the Bible passage.</a:t>
            </a:r>
            <a:endParaRPr lang="en-US" sz="1200" b="0" dirty="0" smtClean="0"/>
          </a:p>
        </p:txBody>
      </p:sp>
      <p:sp>
        <p:nvSpPr>
          <p:cNvPr id="4" name="Slide Number Placeholder 3"/>
          <p:cNvSpPr>
            <a:spLocks noGrp="1"/>
          </p:cNvSpPr>
          <p:nvPr>
            <p:ph type="sldNum" sz="quarter" idx="10"/>
          </p:nvPr>
        </p:nvSpPr>
        <p:spPr/>
        <p:txBody>
          <a:bodyPr/>
          <a:lstStyle/>
          <a:p>
            <a:fld id="{A2FD2049-2838-AE47-9ACC-13FF9259CB0E}" type="slidenum">
              <a:rPr lang="en-US" smtClean="0"/>
              <a:t>6</a:t>
            </a:fld>
            <a:endParaRPr lang="en-US"/>
          </a:p>
        </p:txBody>
      </p:sp>
    </p:spTree>
    <p:extLst>
      <p:ext uri="{BB962C8B-B14F-4D97-AF65-F5344CB8AC3E}">
        <p14:creationId xmlns:p14="http://schemas.microsoft.com/office/powerpoint/2010/main" val="3656320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What is the</a:t>
            </a:r>
            <a:r>
              <a:rPr lang="en-US" baseline="0" dirty="0" smtClean="0"/>
              <a:t> Sword </a:t>
            </a:r>
            <a:r>
              <a:rPr lang="en-US" baseline="0" dirty="0"/>
              <a:t>of the </a:t>
            </a:r>
            <a:r>
              <a:rPr lang="en-US" baseline="0" dirty="0" smtClean="0"/>
              <a:t>Spirit?</a:t>
            </a:r>
            <a:endParaRPr lang="en-US" dirty="0"/>
          </a:p>
        </p:txBody>
      </p:sp>
      <p:sp>
        <p:nvSpPr>
          <p:cNvPr id="4" name="Slide Number Placeholder 3"/>
          <p:cNvSpPr>
            <a:spLocks noGrp="1"/>
          </p:cNvSpPr>
          <p:nvPr>
            <p:ph type="sldNum" sz="quarter" idx="10"/>
          </p:nvPr>
        </p:nvSpPr>
        <p:spPr/>
        <p:txBody>
          <a:bodyPr/>
          <a:lstStyle/>
          <a:p>
            <a:fld id="{A2FD2049-2838-AE47-9ACC-13FF9259CB0E}" type="slidenum">
              <a:rPr lang="en-US" smtClean="0"/>
              <a:t>7</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80000"/>
              </a:lnSpc>
            </a:pPr>
            <a:r>
              <a:rPr lang="en-ZA" sz="1200" dirty="0" smtClean="0">
                <a:solidFill>
                  <a:schemeClr val="tx1"/>
                </a:solidFill>
                <a:effectLst>
                  <a:glow rad="101600">
                    <a:prstClr val="black"/>
                  </a:glow>
                </a:effectLst>
                <a:latin typeface="Grizzly BT"/>
                <a:cs typeface="Grizzly BT"/>
              </a:rPr>
              <a:t>#1: The sword is the Word.</a:t>
            </a:r>
            <a:r>
              <a:rPr lang="en-ZA" sz="1200" baseline="0" dirty="0" smtClean="0">
                <a:solidFill>
                  <a:schemeClr val="tx1"/>
                </a:solidFill>
                <a:effectLst>
                  <a:glow rad="101600">
                    <a:prstClr val="black"/>
                  </a:glow>
                </a:effectLst>
                <a:latin typeface="Grizzly BT"/>
                <a:cs typeface="Grizzly BT"/>
              </a:rPr>
              <a:t> </a:t>
            </a:r>
            <a:r>
              <a:rPr lang="en-ZA" dirty="0" smtClean="0">
                <a:solidFill>
                  <a:schemeClr val="tx1"/>
                </a:solidFill>
                <a:effectLst>
                  <a:outerShdw blurRad="38100" dist="38100" dir="2700000" algn="tl">
                    <a:srgbClr val="000000">
                      <a:alpha val="43137"/>
                    </a:srgbClr>
                  </a:outerShdw>
                </a:effectLst>
                <a:latin typeface="KlavikaRegular-Plain"/>
              </a:rPr>
              <a:t>“Then Jesus was led by the Spirit into the wilderness to be tempted</a:t>
            </a:r>
            <a:r>
              <a:rPr lang="en-ZA" baseline="30000" dirty="0" smtClean="0">
                <a:solidFill>
                  <a:schemeClr val="tx1"/>
                </a:solidFill>
                <a:effectLst>
                  <a:outerShdw blurRad="38100" dist="38100" dir="2700000" algn="tl">
                    <a:srgbClr val="000000">
                      <a:alpha val="43137"/>
                    </a:srgbClr>
                  </a:outerShdw>
                </a:effectLst>
                <a:latin typeface="KlavikaRegular-Plain"/>
              </a:rPr>
              <a:t> </a:t>
            </a:r>
            <a:r>
              <a:rPr lang="en-ZA" dirty="0" smtClean="0">
                <a:solidFill>
                  <a:schemeClr val="tx1"/>
                </a:solidFill>
                <a:effectLst>
                  <a:outerShdw blurRad="38100" dist="38100" dir="2700000" algn="tl">
                    <a:srgbClr val="000000">
                      <a:alpha val="43137"/>
                    </a:srgbClr>
                  </a:outerShdw>
                </a:effectLst>
                <a:latin typeface="KlavikaRegular-Plain"/>
              </a:rPr>
              <a:t>by the devil.”</a:t>
            </a:r>
            <a:r>
              <a:rPr lang="en-US" dirty="0" smtClean="0">
                <a:solidFill>
                  <a:schemeClr val="tx1"/>
                </a:solidFill>
                <a:effectLst>
                  <a:glow rad="101600">
                    <a:prstClr val="black"/>
                  </a:glow>
                  <a:outerShdw blurRad="38100" dist="38100" dir="2700000" algn="tl">
                    <a:srgbClr val="000000">
                      <a:alpha val="43137"/>
                    </a:srgbClr>
                  </a:outerShdw>
                </a:effectLst>
                <a:latin typeface="KlavikaRegular-Plain"/>
              </a:rPr>
              <a:t> (</a:t>
            </a:r>
            <a:r>
              <a:rPr lang="en-US" sz="1200" dirty="0" smtClean="0">
                <a:solidFill>
                  <a:schemeClr val="tx1"/>
                </a:solidFill>
                <a:effectLst>
                  <a:glow rad="101600">
                    <a:prstClr val="black"/>
                  </a:glow>
                </a:effectLst>
                <a:latin typeface="KlavikaRegular-Plain"/>
                <a:cs typeface="KlavikaRegular-Plain"/>
              </a:rPr>
              <a:t>Matthew 4 : 1 </a:t>
            </a:r>
            <a:r>
              <a:rPr lang="mr-IN" sz="1200" dirty="0" smtClean="0">
                <a:solidFill>
                  <a:schemeClr val="tx1"/>
                </a:solidFill>
                <a:effectLst>
                  <a:glow rad="101600">
                    <a:prstClr val="black"/>
                  </a:glow>
                </a:effectLst>
                <a:latin typeface="KlavikaRegular-Plain"/>
                <a:cs typeface="KlavikaRegular-Plain"/>
              </a:rPr>
              <a:t>–</a:t>
            </a:r>
            <a:r>
              <a:rPr lang="en-US" sz="1200" dirty="0" smtClean="0">
                <a:solidFill>
                  <a:schemeClr val="tx1"/>
                </a:solidFill>
                <a:effectLst>
                  <a:glow rad="101600">
                    <a:prstClr val="black"/>
                  </a:glow>
                </a:effectLst>
                <a:latin typeface="KlavikaRegular-Plain"/>
                <a:cs typeface="KlavikaRegular-Plain"/>
              </a:rPr>
              <a:t> 11)</a:t>
            </a:r>
            <a:r>
              <a:rPr lang="en-US" dirty="0" smtClean="0">
                <a:solidFill>
                  <a:schemeClr val="tx1"/>
                </a:solidFill>
                <a:effectLst>
                  <a:glow rad="101600">
                    <a:prstClr val="black"/>
                  </a:glow>
                </a:effectLst>
                <a:latin typeface="KlavikaRegular-Plain"/>
              </a:rPr>
              <a:t/>
            </a:r>
            <a:br>
              <a:rPr lang="en-US" dirty="0" smtClean="0">
                <a:solidFill>
                  <a:schemeClr val="tx1"/>
                </a:solidFill>
                <a:effectLst>
                  <a:glow rad="101600">
                    <a:prstClr val="black"/>
                  </a:glow>
                </a:effectLst>
                <a:latin typeface="KlavikaRegular-Plain"/>
              </a:rPr>
            </a:br>
            <a:endParaRPr lang="en-US" dirty="0" smtClean="0">
              <a:solidFill>
                <a:schemeClr val="tx1"/>
              </a:solidFill>
              <a:effectLst>
                <a:glow rad="101600">
                  <a:prstClr val="black"/>
                </a:glow>
              </a:effectLst>
              <a:latin typeface="KlavikaRegular-Plain"/>
              <a:cs typeface="KlavikaRegular-Plain"/>
            </a:endParaRPr>
          </a:p>
          <a:p>
            <a:pPr algn="l">
              <a:lnSpc>
                <a:spcPct val="90000"/>
              </a:lnSpc>
              <a:tabLst>
                <a:tab pos="1614488" algn="l"/>
              </a:tabLst>
            </a:pPr>
            <a:endParaRPr lang="en-ZA" sz="1200" dirty="0">
              <a:solidFill>
                <a:schemeClr val="tx1"/>
              </a:solidFill>
              <a:effectLst>
                <a:glow rad="101600">
                  <a:prstClr val="black"/>
                </a:glow>
              </a:effectLst>
              <a:latin typeface="Grizzly BT"/>
              <a:cs typeface="Grizzly BT"/>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8</a:t>
            </a:fld>
            <a:endParaRPr lang="en-US"/>
          </a:p>
        </p:txBody>
      </p:sp>
    </p:spTree>
    <p:extLst>
      <p:ext uri="{BB962C8B-B14F-4D97-AF65-F5344CB8AC3E}">
        <p14:creationId xmlns:p14="http://schemas.microsoft.com/office/powerpoint/2010/main" val="328438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80000"/>
              </a:lnSpc>
            </a:pPr>
            <a:r>
              <a:rPr lang="en-US" dirty="0" smtClean="0">
                <a:solidFill>
                  <a:schemeClr val="tx1"/>
                </a:solidFill>
              </a:rPr>
              <a:t>#2: The Spirit</a:t>
            </a:r>
            <a:r>
              <a:rPr lang="en-US" baseline="0" dirty="0" smtClean="0">
                <a:solidFill>
                  <a:schemeClr val="tx1"/>
                </a:solidFill>
              </a:rPr>
              <a:t> is life. </a:t>
            </a:r>
            <a:r>
              <a:rPr lang="en-ZA" dirty="0" smtClean="0">
                <a:solidFill>
                  <a:schemeClr val="tx1"/>
                </a:solidFill>
                <a:effectLst>
                  <a:glow rad="127000">
                    <a:schemeClr val="tx1"/>
                  </a:glow>
                  <a:outerShdw blurRad="38100" dist="38100" dir="2700000" algn="tl">
                    <a:srgbClr val="000000">
                      <a:alpha val="43137"/>
                    </a:srgbClr>
                  </a:outerShdw>
                </a:effectLst>
                <a:latin typeface="KlavikaRegular-Plain"/>
              </a:rPr>
              <a:t>“For the word of God is alive and active. Sharper than any double-edged sword, it penetrates even to dividing soul and spirit, joints and marrow; it judges the thoughts and attitudes of the heart.” (</a:t>
            </a:r>
            <a:r>
              <a:rPr lang="en-US" sz="1200" dirty="0" smtClean="0">
                <a:solidFill>
                  <a:schemeClr val="tx1"/>
                </a:solidFill>
                <a:effectLst>
                  <a:glow rad="127000">
                    <a:schemeClr val="tx1"/>
                  </a:glow>
                </a:effectLst>
                <a:latin typeface="KlavikaRegular-Plain"/>
                <a:cs typeface="KlavikaRegular-Plain"/>
              </a:rPr>
              <a:t>Hebrews 4 : 12)</a:t>
            </a:r>
            <a:endParaRPr lang="en-US" dirty="0" smtClean="0">
              <a:solidFill>
                <a:schemeClr val="tx1"/>
              </a:solidFill>
              <a:effectLst>
                <a:glow rad="127000">
                  <a:schemeClr val="tx1"/>
                </a:glow>
                <a:outerShdw blurRad="38100" dist="38100" dir="2700000" algn="tl">
                  <a:srgbClr val="000000">
                    <a:alpha val="43137"/>
                  </a:srgbClr>
                </a:outerShdw>
              </a:effectLst>
              <a:latin typeface="KlavikaRegular-Plain"/>
              <a:cs typeface="KlavikaRegular-Plain"/>
            </a:endParaRPr>
          </a:p>
          <a:p>
            <a:pPr algn="l"/>
            <a:endParaRPr lang="en-US" dirty="0">
              <a:solidFill>
                <a:schemeClr val="tx1"/>
              </a:solidFill>
            </a:endParaRPr>
          </a:p>
        </p:txBody>
      </p:sp>
      <p:sp>
        <p:nvSpPr>
          <p:cNvPr id="4" name="Slide Number Placeholder 3"/>
          <p:cNvSpPr>
            <a:spLocks noGrp="1"/>
          </p:cNvSpPr>
          <p:nvPr>
            <p:ph type="sldNum" sz="quarter" idx="10"/>
          </p:nvPr>
        </p:nvSpPr>
        <p:spPr/>
        <p:txBody>
          <a:bodyPr/>
          <a:lstStyle/>
          <a:p>
            <a:fld id="{A2FD2049-2838-AE47-9ACC-13FF9259CB0E}" type="slidenum">
              <a:rPr lang="en-US" smtClean="0"/>
              <a:t>9</a:t>
            </a:fld>
            <a:endParaRPr lang="en-US"/>
          </a:p>
        </p:txBody>
      </p:sp>
    </p:spTree>
    <p:extLst>
      <p:ext uri="{BB962C8B-B14F-4D97-AF65-F5344CB8AC3E}">
        <p14:creationId xmlns:p14="http://schemas.microsoft.com/office/powerpoint/2010/main" val="1732214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11/26/18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11/26/18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11/26/18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11/26/18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11/26/18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11/26/18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11/26/18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1351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23630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631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3111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61379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279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75717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69251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6458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25211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7172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081"/>
          <a:stretch/>
        </p:blipFill>
        <p:spPr>
          <a:xfrm>
            <a:off x="0" y="0"/>
            <a:ext cx="9144000" cy="5143500"/>
          </a:xfrm>
          <a:prstGeom prst="rect">
            <a:avLst/>
          </a:prstGeom>
        </p:spPr>
      </p:pic>
    </p:spTree>
    <p:extLst>
      <p:ext uri="{BB962C8B-B14F-4D97-AF65-F5344CB8AC3E}">
        <p14:creationId xmlns:p14="http://schemas.microsoft.com/office/powerpoint/2010/main" val="1841052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5578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4369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15163</TotalTime>
  <Words>478</Words>
  <Application>Microsoft Macintosh PowerPoint</Application>
  <PresentationFormat>On-screen Show (16:9)</PresentationFormat>
  <Paragraphs>28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Grizzly BT</vt:lpstr>
      <vt:lpstr>KlavikaRegular-Plain</vt:lpstr>
      <vt:lpstr>Arial</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Asher Pardey </cp:lastModifiedBy>
  <cp:revision>1031</cp:revision>
  <dcterms:created xsi:type="dcterms:W3CDTF">2014-06-20T13:14:19Z</dcterms:created>
  <dcterms:modified xsi:type="dcterms:W3CDTF">2018-11-26T09:29:55Z</dcterms:modified>
</cp:coreProperties>
</file>