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1057" r:id="rId2"/>
    <p:sldId id="921" r:id="rId3"/>
    <p:sldId id="1034" r:id="rId4"/>
    <p:sldId id="1036" r:id="rId5"/>
    <p:sldId id="945" r:id="rId6"/>
    <p:sldId id="1043" r:id="rId7"/>
    <p:sldId id="1044" r:id="rId8"/>
    <p:sldId id="1037" r:id="rId9"/>
    <p:sldId id="1045" r:id="rId10"/>
    <p:sldId id="1046" r:id="rId11"/>
    <p:sldId id="1047" r:id="rId12"/>
    <p:sldId id="1048" r:id="rId13"/>
    <p:sldId id="1049" r:id="rId14"/>
    <p:sldId id="1050" r:id="rId15"/>
    <p:sldId id="1051" r:id="rId16"/>
    <p:sldId id="1038" r:id="rId17"/>
    <p:sldId id="1052" r:id="rId18"/>
    <p:sldId id="1053" r:id="rId19"/>
    <p:sldId id="1054" r:id="rId20"/>
    <p:sldId id="1055" r:id="rId21"/>
    <p:sldId id="953" r:id="rId22"/>
    <p:sldId id="1056" r:id="rId23"/>
    <p:sldId id="954" r:id="rId24"/>
    <p:sldId id="959" r:id="rId25"/>
    <p:sldId id="99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3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0"/>
    <p:restoredTop sz="81319" autoAdjust="0"/>
  </p:normalViewPr>
  <p:slideViewPr>
    <p:cSldViewPr snapToGrid="0" snapToObjects="1">
      <p:cViewPr>
        <p:scale>
          <a:sx n="10" d="100"/>
          <a:sy n="10" d="100"/>
        </p:scale>
        <p:origin x="2120" y="1920"/>
      </p:cViewPr>
      <p:guideLst>
        <p:guide orient="horz" pos="663"/>
        <p:guide orient="horz" pos="3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err="1" smtClean="0"/>
              <a:t>Armour</a:t>
            </a:r>
            <a:r>
              <a:rPr lang="en-US" baseline="0" dirty="0" smtClean="0"/>
              <a:t>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161384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5f53a71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45f53a71a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2</a:t>
            </a:r>
            <a:r>
              <a:rPr lang="en-US" sz="1200" baseline="0" dirty="0" smtClean="0">
                <a:solidFill>
                  <a:schemeClr val="tx1"/>
                </a:solidFill>
                <a:effectLst>
                  <a:glow rad="127000">
                    <a:schemeClr val="tx1"/>
                  </a:glow>
                </a:effectLst>
                <a:latin typeface="Grizzly BT" panose="020D0802020204020304" pitchFamily="34" charset="0"/>
              </a:rPr>
              <a:t> </a:t>
            </a:r>
            <a:r>
              <a:rPr lang="en-US" sz="1200" dirty="0" smtClean="0">
                <a:solidFill>
                  <a:srgbClr val="F8F8F8"/>
                </a:solidFill>
                <a:effectLst>
                  <a:glow rad="127000">
                    <a:schemeClr val="tx1"/>
                  </a:glow>
                </a:effectLst>
                <a:latin typeface="Grizzly BT" panose="020D0802020204020304" pitchFamily="34" charset="0"/>
              </a:rPr>
              <a:t>Comforts and strengthens us. God always comforts us and strengthens us through prayer and by reading His word. </a:t>
            </a:r>
            <a:r>
              <a:rPr lang="en-US" sz="1200" dirty="0" smtClean="0">
                <a:solidFill>
                  <a:srgbClr val="F8F8F8"/>
                </a:solidFill>
                <a:effectLst>
                  <a:glow rad="127000">
                    <a:schemeClr val="tx1"/>
                  </a:glow>
                </a:effectLst>
                <a:latin typeface="Klavika Regular" panose="02000506040000020004" pitchFamily="50" charset="0"/>
                <a:sym typeface="Arial"/>
              </a:rPr>
              <a:t>(</a:t>
            </a:r>
            <a:r>
              <a:rPr lang="en-US" sz="1200" dirty="0" smtClean="0">
                <a:solidFill>
                  <a:srgbClr val="F8F8F8"/>
                </a:solidFill>
                <a:effectLst>
                  <a:glow rad="127000">
                    <a:schemeClr val="tx1"/>
                  </a:glow>
                </a:effectLst>
                <a:latin typeface="Klavika Regular" panose="02000506040000020004" pitchFamily="50" charset="0"/>
              </a:rPr>
              <a:t>2 Corinthians 1 vs 3-4</a:t>
            </a:r>
            <a:r>
              <a:rPr lang="en-US" sz="1200" dirty="0" smtClean="0">
                <a:solidFill>
                  <a:srgbClr val="F8F8F8"/>
                </a:solidFill>
                <a:effectLst>
                  <a:glow rad="1270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a:solidFill>
                <a:srgbClr val="F8F8F8"/>
              </a:solidFill>
              <a:effectLst>
                <a:glow rad="127000">
                  <a:schemeClr val="tx1"/>
                </a:glow>
              </a:effectLst>
              <a:latin typeface="Grizzly BT" panose="020D0802020204020304" pitchFamily="34" charset="0"/>
              <a:sym typeface="Arial"/>
            </a:endParaRPr>
          </a:p>
        </p:txBody>
      </p:sp>
      <p:sp>
        <p:nvSpPr>
          <p:cNvPr id="170" name="Google Shape;170;g45f53a71a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47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5f53a71a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45f53a71a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3</a:t>
            </a:r>
            <a:r>
              <a:rPr lang="en-US" sz="1200" baseline="0" dirty="0" smtClean="0">
                <a:solidFill>
                  <a:schemeClr val="tx1"/>
                </a:solidFill>
                <a:effectLst>
                  <a:glow rad="127000">
                    <a:schemeClr val="tx1"/>
                  </a:glow>
                </a:effectLst>
                <a:latin typeface="Grizzly BT" panose="020D0802020204020304" pitchFamily="34" charset="0"/>
              </a:rPr>
              <a:t> </a:t>
            </a:r>
            <a:r>
              <a:rPr lang="en-US" sz="1200" dirty="0" smtClean="0">
                <a:solidFill>
                  <a:srgbClr val="F8F8F8"/>
                </a:solidFill>
                <a:effectLst>
                  <a:glow rad="127000">
                    <a:schemeClr val="tx1"/>
                  </a:glow>
                </a:effectLst>
                <a:latin typeface="Grizzly BT" panose="020D0802020204020304" pitchFamily="34" charset="0"/>
              </a:rPr>
              <a:t>Wisdom from God. God gives us wisdom to help us make decisions, but we need to ask and have faith that He will. </a:t>
            </a:r>
            <a:r>
              <a:rPr lang="mr-IN" sz="1200" dirty="0" smtClean="0">
                <a:solidFill>
                  <a:srgbClr val="F8F8F8"/>
                </a:solidFill>
                <a:effectLst>
                  <a:glow rad="101600">
                    <a:schemeClr val="tx1"/>
                  </a:glow>
                </a:effectLst>
                <a:latin typeface="Klavika Regular" panose="02000506040000020004" pitchFamily="50" charset="0"/>
                <a:sym typeface="Arial"/>
              </a:rPr>
              <a:t>(</a:t>
            </a:r>
            <a:r>
              <a:rPr lang="mr-IN" sz="1200" dirty="0" err="1" smtClean="0">
                <a:solidFill>
                  <a:srgbClr val="F8F8F8"/>
                </a:solidFill>
                <a:effectLst>
                  <a:glow rad="101600">
                    <a:schemeClr val="tx1"/>
                  </a:glow>
                </a:effectLst>
                <a:latin typeface="Klavika Regular" panose="02000506040000020004" pitchFamily="50" charset="0"/>
              </a:rPr>
              <a:t>James</a:t>
            </a:r>
            <a:r>
              <a:rPr lang="mr-IN" sz="1200" dirty="0" smtClean="0">
                <a:solidFill>
                  <a:srgbClr val="F8F8F8"/>
                </a:solidFill>
                <a:effectLst>
                  <a:glow rad="101600">
                    <a:schemeClr val="tx1"/>
                  </a:glow>
                </a:effectLst>
                <a:latin typeface="Klavika Regular" panose="02000506040000020004" pitchFamily="50" charset="0"/>
              </a:rPr>
              <a:t> 1 </a:t>
            </a:r>
            <a:r>
              <a:rPr lang="mr-IN" sz="1200" dirty="0" err="1" smtClean="0">
                <a:solidFill>
                  <a:srgbClr val="F8F8F8"/>
                </a:solidFill>
                <a:effectLst>
                  <a:glow rad="101600">
                    <a:schemeClr val="tx1"/>
                  </a:glow>
                </a:effectLst>
                <a:latin typeface="Klavika Regular" panose="02000506040000020004" pitchFamily="50" charset="0"/>
              </a:rPr>
              <a:t>vs</a:t>
            </a:r>
            <a:r>
              <a:rPr lang="mr-IN" sz="1200" dirty="0" smtClean="0">
                <a:solidFill>
                  <a:srgbClr val="F8F8F8"/>
                </a:solidFill>
                <a:effectLst>
                  <a:glow rad="101600">
                    <a:schemeClr val="tx1"/>
                  </a:glow>
                </a:effectLst>
                <a:latin typeface="Klavika Regular" panose="02000506040000020004" pitchFamily="50" charset="0"/>
              </a:rPr>
              <a:t> 5</a:t>
            </a:r>
            <a:r>
              <a:rPr lang="mr-IN" sz="1200" dirty="0" smtClean="0">
                <a:solidFill>
                  <a:srgbClr val="F8F8F8"/>
                </a:solidFill>
                <a:effectLst>
                  <a:glow rad="1016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9" name="Google Shape;179;g45f53a71a9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23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5f53a71a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45f53a71a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4 Helps us avoid and fight temptation. </a:t>
            </a:r>
            <a:r>
              <a:rPr lang="en-US" sz="1200" dirty="0" smtClean="0">
                <a:solidFill>
                  <a:srgbClr val="F8F8F8"/>
                </a:solidFill>
                <a:latin typeface="Grizzly BT" panose="020D0802020204020304" pitchFamily="34" charset="0"/>
              </a:rPr>
              <a:t>Prayer keeps us focused on God’s will and helps keep our attention away from temptation. </a:t>
            </a:r>
            <a:r>
              <a:rPr lang="is-IS" sz="1200" dirty="0" smtClean="0">
                <a:solidFill>
                  <a:srgbClr val="F8F8F8"/>
                </a:solidFill>
                <a:latin typeface="Klavika Regular" panose="02000506040000020004" pitchFamily="50" charset="0"/>
                <a:sym typeface="Arial"/>
              </a:rPr>
              <a:t>(</a:t>
            </a:r>
            <a:r>
              <a:rPr lang="is-IS" sz="1200" dirty="0" smtClean="0">
                <a:solidFill>
                  <a:srgbClr val="F8F8F8"/>
                </a:solidFill>
                <a:latin typeface="Klavika Regular" panose="02000506040000020004" pitchFamily="50" charset="0"/>
              </a:rPr>
              <a:t>Luke 22</a:t>
            </a:r>
            <a:r>
              <a:rPr lang="is-IS" sz="1200" dirty="0" smtClean="0">
                <a:solidFill>
                  <a:srgbClr val="F8F8F8"/>
                </a:solidFill>
                <a:latin typeface="Klavika Regular" panose="02000506040000020004" pitchFamily="50" charset="0"/>
                <a:sym typeface="Arial"/>
              </a:rPr>
              <a:t> vs 40) </a:t>
            </a:r>
            <a:r>
              <a:rPr lang="en-US" sz="1200" dirty="0" smtClean="0">
                <a:solidFill>
                  <a:srgbClr val="F8F8F8"/>
                </a:solidFill>
                <a:latin typeface="Klavika Regular" panose="02000506040000020004" pitchFamily="50" charset="0"/>
                <a:sym typeface="Arial"/>
              </a:rPr>
              <a:t>(</a:t>
            </a:r>
            <a:r>
              <a:rPr lang="en-US" sz="1200" dirty="0" smtClean="0">
                <a:solidFill>
                  <a:srgbClr val="F8F8F8"/>
                </a:solidFill>
                <a:latin typeface="Klavika Regular" panose="02000506040000020004" pitchFamily="50" charset="0"/>
              </a:rPr>
              <a:t>1 Corinthians 10 vs 13</a:t>
            </a:r>
            <a:r>
              <a:rPr lang="en-US" sz="1200" dirty="0" smtClean="0">
                <a:solidFill>
                  <a:srgbClr val="F8F8F8"/>
                </a:solidFill>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is-IS" sz="1200" dirty="0" smtClean="0">
              <a:solidFill>
                <a:srgbClr val="F8F8F8"/>
              </a:solidFill>
              <a:latin typeface="Klavika Regular" panose="02000506040000020004" pitchFamily="50" charset="0"/>
              <a:sym typeface="Arial"/>
            </a:endParaRP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a:solidFill>
                <a:srgbClr val="F8F8F8"/>
              </a:solidFill>
              <a:effectLst>
                <a:glow rad="127000">
                  <a:schemeClr val="tx1"/>
                </a:glow>
              </a:effectLst>
              <a:latin typeface="Grizzly BT" panose="020D0802020204020304" pitchFamily="34" charset="0"/>
              <a:sym typeface="Arial"/>
            </a:endParaRPr>
          </a:p>
        </p:txBody>
      </p:sp>
      <p:sp>
        <p:nvSpPr>
          <p:cNvPr id="188" name="Google Shape;188;g45f53a71a9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830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5f53a71a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45f53a71a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5 Forgiveness of our sins. When we go before God in prayer and confess our sins and repent we will be forgiven. </a:t>
            </a:r>
            <a:r>
              <a:rPr lang="en-US" sz="1200" dirty="0" smtClean="0">
                <a:solidFill>
                  <a:srgbClr val="F8F8F8"/>
                </a:solidFill>
                <a:effectLst>
                  <a:glow rad="127000">
                    <a:schemeClr val="tx1"/>
                  </a:glow>
                </a:effectLst>
                <a:latin typeface="Klavika Regular" panose="02000506040000020004" pitchFamily="50" charset="0"/>
                <a:sym typeface="Arial"/>
              </a:rPr>
              <a:t>(</a:t>
            </a:r>
            <a:r>
              <a:rPr lang="en-US" sz="1200" dirty="0" smtClean="0">
                <a:solidFill>
                  <a:srgbClr val="F8F8F8"/>
                </a:solidFill>
                <a:effectLst>
                  <a:glow rad="127000">
                    <a:schemeClr val="tx1"/>
                  </a:glow>
                </a:effectLst>
                <a:latin typeface="Klavika Regular" panose="02000506040000020004" pitchFamily="50" charset="0"/>
              </a:rPr>
              <a:t>2 Chronicles 7 vs 14</a:t>
            </a:r>
            <a:r>
              <a:rPr lang="en-US" sz="1200" dirty="0" smtClean="0">
                <a:solidFill>
                  <a:srgbClr val="F8F8F8"/>
                </a:solidFill>
                <a:effectLst>
                  <a:glow rad="1270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a:solidFill>
                <a:srgbClr val="F8F8F8"/>
              </a:solidFill>
              <a:effectLst>
                <a:glow rad="127000">
                  <a:schemeClr val="tx1"/>
                </a:glow>
              </a:effectLst>
              <a:latin typeface="Grizzly BT" panose="020D0802020204020304" pitchFamily="34" charset="0"/>
              <a:sym typeface="Arial"/>
            </a:endParaRPr>
          </a:p>
        </p:txBody>
      </p:sp>
      <p:sp>
        <p:nvSpPr>
          <p:cNvPr id="197" name="Google Shape;197;g45f53a71a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160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5f53a71a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45f53a71a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6</a:t>
            </a:r>
            <a:r>
              <a:rPr lang="en-US" sz="1200" baseline="0" dirty="0" smtClean="0">
                <a:solidFill>
                  <a:schemeClr val="tx1"/>
                </a:solidFill>
                <a:effectLst>
                  <a:glow rad="127000">
                    <a:schemeClr val="tx1"/>
                  </a:glow>
                </a:effectLst>
                <a:latin typeface="Grizzly BT" panose="020D0802020204020304" pitchFamily="34" charset="0"/>
              </a:rPr>
              <a:t> </a:t>
            </a:r>
            <a:r>
              <a:rPr lang="en-US" sz="1200" dirty="0" smtClean="0">
                <a:solidFill>
                  <a:srgbClr val="F8F8F8"/>
                </a:solidFill>
                <a:effectLst>
                  <a:glow rad="127000">
                    <a:schemeClr val="tx1"/>
                  </a:glow>
                </a:effectLst>
                <a:latin typeface="Grizzly BT" panose="020D0802020204020304" pitchFamily="34" charset="0"/>
              </a:rPr>
              <a:t>A way to help others. Praying for others can help them in so many ways</a:t>
            </a:r>
            <a:r>
              <a:rPr lang="en-US" sz="1200" dirty="0" smtClean="0">
                <a:solidFill>
                  <a:srgbClr val="F8F8F8"/>
                </a:solidFill>
                <a:effectLst>
                  <a:glow rad="127000">
                    <a:schemeClr val="tx1"/>
                  </a:glow>
                </a:effectLst>
              </a:rPr>
              <a:t>. </a:t>
            </a:r>
            <a:r>
              <a:rPr lang="mr-IN" sz="1200" dirty="0" smtClean="0">
                <a:solidFill>
                  <a:srgbClr val="F8F8F8"/>
                </a:solidFill>
                <a:effectLst>
                  <a:glow rad="127000">
                    <a:schemeClr val="tx1"/>
                  </a:glow>
                </a:effectLst>
                <a:latin typeface="Klavika Regular" panose="02000506040000020004" pitchFamily="50" charset="0"/>
                <a:sym typeface="Arial"/>
              </a:rPr>
              <a:t>(</a:t>
            </a:r>
            <a:r>
              <a:rPr lang="mr-IN" sz="1200" dirty="0" err="1" smtClean="0">
                <a:solidFill>
                  <a:srgbClr val="F8F8F8"/>
                </a:solidFill>
                <a:effectLst>
                  <a:glow rad="127000">
                    <a:schemeClr val="tx1"/>
                  </a:glow>
                </a:effectLst>
                <a:latin typeface="Klavika Regular" panose="02000506040000020004" pitchFamily="50" charset="0"/>
              </a:rPr>
              <a:t>James</a:t>
            </a:r>
            <a:r>
              <a:rPr lang="mr-IN" sz="1200" dirty="0" smtClean="0">
                <a:solidFill>
                  <a:srgbClr val="F8F8F8"/>
                </a:solidFill>
                <a:effectLst>
                  <a:glow rad="127000">
                    <a:schemeClr val="tx1"/>
                  </a:glow>
                </a:effectLst>
                <a:latin typeface="Klavika Regular" panose="02000506040000020004" pitchFamily="50" charset="0"/>
              </a:rPr>
              <a:t> 5 </a:t>
            </a:r>
            <a:r>
              <a:rPr lang="mr-IN" sz="1200" dirty="0" err="1" smtClean="0">
                <a:solidFill>
                  <a:srgbClr val="F8F8F8"/>
                </a:solidFill>
                <a:effectLst>
                  <a:glow rad="127000">
                    <a:schemeClr val="tx1"/>
                  </a:glow>
                </a:effectLst>
                <a:latin typeface="Klavika Regular" panose="02000506040000020004" pitchFamily="50" charset="0"/>
              </a:rPr>
              <a:t>vs</a:t>
            </a:r>
            <a:r>
              <a:rPr lang="mr-IN" sz="1200" dirty="0" smtClean="0">
                <a:solidFill>
                  <a:srgbClr val="F8F8F8"/>
                </a:solidFill>
                <a:effectLst>
                  <a:glow rad="127000">
                    <a:schemeClr val="tx1"/>
                  </a:glow>
                </a:effectLst>
                <a:latin typeface="Klavika Regular" panose="02000506040000020004" pitchFamily="50" charset="0"/>
              </a:rPr>
              <a:t> 16</a:t>
            </a:r>
            <a:r>
              <a:rPr lang="mr-IN" sz="1200" dirty="0" smtClean="0">
                <a:solidFill>
                  <a:srgbClr val="F8F8F8"/>
                </a:solidFill>
                <a:effectLst>
                  <a:glow rad="1270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Arial"/>
              <a:ea typeface="Arial"/>
              <a:cs typeface="Arial"/>
              <a:sym typeface="Arial"/>
            </a:endParaRPr>
          </a:p>
          <a:p>
            <a:pPr marL="0" marR="0" lvl="0" indent="0" algn="l" rtl="0">
              <a:lnSpc>
                <a:spcPct val="90000"/>
              </a:lnSpc>
              <a:spcBef>
                <a:spcPts val="0"/>
              </a:spcBef>
              <a:spcAft>
                <a:spcPts val="0"/>
              </a:spcAft>
              <a:buNone/>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6" name="Google Shape;206;g45f53a71a9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458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5f53a71a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45f53a71a9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a:t>
            </a:r>
            <a:r>
              <a:rPr lang="en-US" sz="1200" dirty="0" smtClean="0">
                <a:solidFill>
                  <a:srgbClr val="F8F8F8"/>
                </a:solidFill>
                <a:effectLst>
                  <a:glow rad="127000">
                    <a:schemeClr val="tx1"/>
                  </a:glow>
                </a:effectLst>
                <a:latin typeface="Grizzly BT" panose="020D0802020204020304" pitchFamily="34" charset="0"/>
              </a:rPr>
              <a:t>7</a:t>
            </a:r>
            <a:r>
              <a:rPr lang="en-US" sz="1200" baseline="0" dirty="0" smtClean="0">
                <a:solidFill>
                  <a:schemeClr val="tx1"/>
                </a:solidFill>
                <a:effectLst>
                  <a:glow rad="127000">
                    <a:schemeClr val="tx1"/>
                  </a:glow>
                </a:effectLst>
                <a:latin typeface="Grizzly BT" panose="020D0802020204020304" pitchFamily="34" charset="0"/>
              </a:rPr>
              <a:t> </a:t>
            </a:r>
            <a:r>
              <a:rPr lang="en-US" sz="1200" dirty="0" smtClean="0">
                <a:solidFill>
                  <a:srgbClr val="F8F8F8"/>
                </a:solidFill>
                <a:effectLst>
                  <a:glow rad="127000">
                    <a:schemeClr val="tx1"/>
                  </a:glow>
                </a:effectLst>
                <a:latin typeface="Grizzly BT" panose="020D0802020204020304" pitchFamily="34" charset="0"/>
              </a:rPr>
              <a:t>A way to get healing and deliverance. Sometimes we need to tap into prayer to get healed and get delivered from certain things in our lives. </a:t>
            </a:r>
            <a:r>
              <a:rPr lang="mr-IN" sz="1200" dirty="0" smtClean="0">
                <a:solidFill>
                  <a:srgbClr val="F8F8F8"/>
                </a:solidFill>
                <a:effectLst>
                  <a:glow rad="101600">
                    <a:schemeClr val="tx1"/>
                  </a:glow>
                </a:effectLst>
                <a:latin typeface="Klavika Regular" panose="02000506040000020004" pitchFamily="50" charset="0"/>
                <a:sym typeface="Arial"/>
              </a:rPr>
              <a:t>(</a:t>
            </a:r>
            <a:r>
              <a:rPr lang="mr-IN" sz="1200" dirty="0" err="1" smtClean="0">
                <a:solidFill>
                  <a:srgbClr val="F8F8F8"/>
                </a:solidFill>
                <a:effectLst>
                  <a:glow rad="101600">
                    <a:schemeClr val="tx1"/>
                  </a:glow>
                </a:effectLst>
                <a:latin typeface="Klavika Regular" panose="02000506040000020004" pitchFamily="50" charset="0"/>
                <a:sym typeface="Arial"/>
              </a:rPr>
              <a:t>Jame</a:t>
            </a:r>
            <a:r>
              <a:rPr lang="mr-IN" sz="1200" dirty="0" err="1" smtClean="0">
                <a:solidFill>
                  <a:srgbClr val="F8F8F8"/>
                </a:solidFill>
                <a:effectLst>
                  <a:glow rad="101600">
                    <a:schemeClr val="tx1"/>
                  </a:glow>
                </a:effectLst>
                <a:latin typeface="Klavika Regular" panose="02000506040000020004" pitchFamily="50" charset="0"/>
              </a:rPr>
              <a:t>s</a:t>
            </a:r>
            <a:r>
              <a:rPr lang="mr-IN" sz="1200" dirty="0" smtClean="0">
                <a:solidFill>
                  <a:srgbClr val="F8F8F8"/>
                </a:solidFill>
                <a:effectLst>
                  <a:glow rad="101600">
                    <a:schemeClr val="tx1"/>
                  </a:glow>
                </a:effectLst>
                <a:latin typeface="Klavika Regular" panose="02000506040000020004" pitchFamily="50" charset="0"/>
              </a:rPr>
              <a:t> 5 </a:t>
            </a:r>
            <a:r>
              <a:rPr lang="mr-IN" sz="1200" dirty="0" err="1" smtClean="0">
                <a:solidFill>
                  <a:srgbClr val="F8F8F8"/>
                </a:solidFill>
                <a:effectLst>
                  <a:glow rad="101600">
                    <a:schemeClr val="tx1"/>
                  </a:glow>
                </a:effectLst>
                <a:latin typeface="Klavika Regular" panose="02000506040000020004" pitchFamily="50" charset="0"/>
              </a:rPr>
              <a:t>vs</a:t>
            </a:r>
            <a:r>
              <a:rPr lang="mr-IN" sz="1200" dirty="0" smtClean="0">
                <a:solidFill>
                  <a:srgbClr val="F8F8F8"/>
                </a:solidFill>
                <a:effectLst>
                  <a:glow rad="101600">
                    <a:schemeClr val="tx1"/>
                  </a:glow>
                </a:effectLst>
                <a:latin typeface="Klavika Regular" panose="02000506040000020004" pitchFamily="50" charset="0"/>
              </a:rPr>
              <a:t> 14-15</a:t>
            </a:r>
            <a:r>
              <a:rPr lang="mr-IN" sz="1200" dirty="0" smtClean="0">
                <a:solidFill>
                  <a:srgbClr val="F8F8F8"/>
                </a:solidFill>
                <a:effectLst>
                  <a:glow rad="1016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5" name="Google Shape;215;g45f53a71a9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15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Using the </a:t>
            </a:r>
            <a:r>
              <a:rPr lang="en-US" baseline="0" dirty="0" smtClean="0"/>
              <a:t>Power of prayer.</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5f53a71a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45f53a71a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When Jesus was tempted by satan in desert he responded saying it is written , referencing the word.</a:t>
            </a:r>
            <a:endParaRPr dirty="0"/>
          </a:p>
          <a:p>
            <a:pPr marL="0" marR="0" lvl="0" indent="0" algn="l" rtl="0">
              <a:spcBef>
                <a:spcPts val="0"/>
              </a:spcBef>
              <a:spcAft>
                <a:spcPts val="0"/>
              </a:spcAft>
              <a:buNone/>
            </a:pPr>
            <a:r>
              <a:rPr lang="en-US" b="1" dirty="0"/>
              <a:t>Matthew 4 vs 1-11</a:t>
            </a:r>
            <a:endParaRPr b="1" dirty="0"/>
          </a:p>
          <a:p>
            <a:pPr marL="0" marR="0" lvl="0" indent="0" algn="l" rtl="0">
              <a:spcBef>
                <a:spcPts val="0"/>
              </a:spcBef>
              <a:spcAft>
                <a:spcPts val="0"/>
              </a:spcAft>
              <a:buNone/>
            </a:pPr>
            <a:r>
              <a:rPr lang="en-US" b="1" dirty="0"/>
              <a:t>When you are attacked you need to know what weapons to use. If you do not know how to use the weapons at your disposal you will be in danger. </a:t>
            </a:r>
            <a:r>
              <a:rPr lang="en-US" b="1" dirty="0" smtClean="0"/>
              <a:t>What's </a:t>
            </a:r>
            <a:r>
              <a:rPr lang="en-US" b="1" dirty="0"/>
              <a:t>the point of wearing the armour without actually knowing how to use the weapons God has given us. </a:t>
            </a:r>
            <a:endParaRPr b="1" dirty="0"/>
          </a:p>
          <a:p>
            <a:pPr marL="0" marR="0" lvl="0" indent="0" algn="l" rtl="0">
              <a:spcBef>
                <a:spcPts val="0"/>
              </a:spcBef>
              <a:spcAft>
                <a:spcPts val="0"/>
              </a:spcAft>
              <a:buNone/>
            </a:pPr>
            <a:r>
              <a:rPr lang="en-US" b="1" dirty="0"/>
              <a:t>We get attacked everyday of our lives. We need to study the word of God and spend time in prayer to get strength to attack. I like to view reading and studying the word of God and praying as training and strengthening me for battle. This is where </a:t>
            </a:r>
            <a:r>
              <a:rPr lang="en-US" b="1" dirty="0" smtClean="0"/>
              <a:t>I </a:t>
            </a:r>
            <a:r>
              <a:rPr lang="en-US" b="1" dirty="0"/>
              <a:t>get my instructions as a soldier the more </a:t>
            </a:r>
            <a:r>
              <a:rPr lang="en-US" b="1" dirty="0" smtClean="0"/>
              <a:t>I </a:t>
            </a:r>
            <a:r>
              <a:rPr lang="en-US" b="1" dirty="0"/>
              <a:t>am trained and listen to the instructions from God (being the Commander in Chief) the more </a:t>
            </a:r>
            <a:r>
              <a:rPr lang="en-US" b="1" dirty="0" smtClean="0"/>
              <a:t>I </a:t>
            </a:r>
            <a:r>
              <a:rPr lang="en-US" b="1" dirty="0"/>
              <a:t>am confident and prepared to go to battle.</a:t>
            </a:r>
            <a:endParaRPr b="1" dirty="0"/>
          </a:p>
        </p:txBody>
      </p:sp>
      <p:sp>
        <p:nvSpPr>
          <p:cNvPr id="232" name="Google Shape;232;g45f53a71a9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662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5f53a71a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5f53a71a9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t>There are many ways we can communicate with God on a deeper level. The two </a:t>
            </a:r>
            <a:r>
              <a:rPr lang="en-US" b="1" dirty="0" smtClean="0"/>
              <a:t>I </a:t>
            </a:r>
            <a:r>
              <a:rPr lang="en-US" b="1" dirty="0"/>
              <a:t>want to point out that usually go hand in hand with prayer is Fasting and Speaking in tongues.</a:t>
            </a:r>
            <a:endParaRPr b="1" dirty="0"/>
          </a:p>
          <a:p>
            <a:pPr marL="0" marR="0" lvl="0" indent="0" algn="l" rtl="0">
              <a:spcBef>
                <a:spcPts val="0"/>
              </a:spcBef>
              <a:spcAft>
                <a:spcPts val="0"/>
              </a:spcAft>
              <a:buNone/>
            </a:pPr>
            <a:endParaRPr b="1" dirty="0"/>
          </a:p>
          <a:p>
            <a:pPr marL="0" marR="0" lvl="0" indent="0" algn="l" rtl="0">
              <a:spcBef>
                <a:spcPts val="0"/>
              </a:spcBef>
              <a:spcAft>
                <a:spcPts val="0"/>
              </a:spcAft>
              <a:buNone/>
            </a:pPr>
            <a:r>
              <a:rPr lang="en-US" b="1" dirty="0"/>
              <a:t>Matthew 6 vs 6-8</a:t>
            </a:r>
            <a:endParaRPr b="1" dirty="0"/>
          </a:p>
          <a:p>
            <a:pPr marL="0" marR="0" lvl="0" indent="0" algn="l" rtl="0">
              <a:spcBef>
                <a:spcPts val="0"/>
              </a:spcBef>
              <a:spcAft>
                <a:spcPts val="0"/>
              </a:spcAft>
              <a:buNone/>
            </a:pPr>
            <a:r>
              <a:rPr lang="en-US" b="1" dirty="0"/>
              <a:t>“6 But when you pray, go into your room, close the door and pray to your Father, who is unseen. Then your Father, who sees what is done in secret, will reward you. 7 And when you pray, do not keep on babbling like pagans, for they think they will be heard because of their many words. 8 Do not be like them, for your Father knows what you need before you ask him.”</a:t>
            </a:r>
            <a:endParaRPr b="1" dirty="0"/>
          </a:p>
          <a:p>
            <a:pPr marL="0" marR="0" lvl="0" indent="0" algn="l" rtl="0">
              <a:spcBef>
                <a:spcPts val="0"/>
              </a:spcBef>
              <a:spcAft>
                <a:spcPts val="0"/>
              </a:spcAft>
              <a:buNone/>
            </a:pPr>
            <a:endParaRPr b="1" dirty="0"/>
          </a:p>
          <a:p>
            <a:pPr marL="0" marR="0" lvl="0" indent="0" algn="l" rtl="0">
              <a:spcBef>
                <a:spcPts val="0"/>
              </a:spcBef>
              <a:spcAft>
                <a:spcPts val="0"/>
              </a:spcAft>
              <a:buNone/>
            </a:pPr>
            <a:r>
              <a:rPr lang="en-US" b="1" dirty="0"/>
              <a:t>“15 Yet the news about him spread all the more, so that crowds of people came to hear him and to be healed of their sicknesses. 16 But Jesus often withdrew to lonely places and prayed.” Luke 5 vs 15-16</a:t>
            </a:r>
            <a:endParaRPr b="1" dirty="0"/>
          </a:p>
        </p:txBody>
      </p:sp>
      <p:sp>
        <p:nvSpPr>
          <p:cNvPr id="240" name="Google Shape;240;g45f53a71a9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51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5f53a71a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45f53a71a9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Fasting and praying can help us hear from God.</a:t>
            </a:r>
            <a:endParaRPr dirty="0"/>
          </a:p>
          <a:p>
            <a:pPr marL="0" marR="0" lvl="0" indent="0" algn="l" rtl="0">
              <a:spcBef>
                <a:spcPts val="0"/>
              </a:spcBef>
              <a:spcAft>
                <a:spcPts val="0"/>
              </a:spcAft>
              <a:buNone/>
            </a:pPr>
            <a:r>
              <a:rPr lang="en-US" dirty="0"/>
              <a:t>Fasting and praying can strengthen our intimacy with God</a:t>
            </a:r>
            <a:endParaRPr dirty="0"/>
          </a:p>
          <a:p>
            <a:pPr marL="0" marR="0" lvl="0" indent="0" algn="l" rtl="0">
              <a:spcBef>
                <a:spcPts val="0"/>
              </a:spcBef>
              <a:spcAft>
                <a:spcPts val="0"/>
              </a:spcAft>
              <a:buNone/>
            </a:pPr>
            <a:r>
              <a:rPr lang="en-US" dirty="0"/>
              <a:t>Fasting and praying can teach us to pray with right motives</a:t>
            </a:r>
            <a:endParaRPr dirty="0"/>
          </a:p>
          <a:p>
            <a:pPr marL="0" marR="0" lvl="0" indent="0" algn="l" rtl="0">
              <a:spcBef>
                <a:spcPts val="0"/>
              </a:spcBef>
              <a:spcAft>
                <a:spcPts val="0"/>
              </a:spcAft>
              <a:buNone/>
            </a:pPr>
            <a:r>
              <a:rPr lang="en-US" dirty="0"/>
              <a:t>Fasting and praying can build our faith</a:t>
            </a:r>
            <a:endParaRPr dirty="0"/>
          </a:p>
        </p:txBody>
      </p:sp>
      <p:sp>
        <p:nvSpPr>
          <p:cNvPr id="248" name="Google Shape;248;g45f53a71a9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1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we learnt about the Sword of the Spirit.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8314508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483145089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When you give the Holy Spirit opportunity by praying in tongues, He can pray out things you don’t even know you need yet!</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When we spend time praying in the Spirit, we are praying out divine secrets, or spiritual laws. We know that things happen first in the spiritual realm and then in the natural. So praying in the Holy Spirit is praying spiritual laws into action so that circumstances (natural laws) line up with the purpose and plan of God for our lives.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Have you ever had that feeling that something was wrong and you felt uneasy? I tend to start praying in tongues because </a:t>
            </a:r>
            <a:r>
              <a:rPr lang="en-US" dirty="0" smtClean="0"/>
              <a:t>I </a:t>
            </a:r>
            <a:r>
              <a:rPr lang="en-US" dirty="0"/>
              <a:t>wont know what to pray for but the Holy Spirit does, so </a:t>
            </a:r>
            <a:r>
              <a:rPr lang="en-US" dirty="0" smtClean="0"/>
              <a:t>I </a:t>
            </a:r>
            <a:r>
              <a:rPr lang="en-US" dirty="0"/>
              <a:t>allow him to intercede on my behalf.  Yes although </a:t>
            </a:r>
            <a:r>
              <a:rPr lang="en-US" dirty="0" smtClean="0"/>
              <a:t>I </a:t>
            </a:r>
            <a:r>
              <a:rPr lang="en-US" dirty="0"/>
              <a:t>may not know what the problem is </a:t>
            </a:r>
            <a:r>
              <a:rPr lang="en-US" dirty="0" smtClean="0"/>
              <a:t>I </a:t>
            </a:r>
            <a:r>
              <a:rPr lang="en-US" dirty="0"/>
              <a:t>have the faith that God will assign angels to take care of it. When it comes to speaking in tongues faith plays a big part. I must admit it was difficult when </a:t>
            </a:r>
            <a:r>
              <a:rPr lang="en-US" dirty="0" smtClean="0"/>
              <a:t>I </a:t>
            </a:r>
            <a:r>
              <a:rPr lang="en-US" dirty="0"/>
              <a:t>first started because </a:t>
            </a:r>
            <a:r>
              <a:rPr lang="en-US" dirty="0" smtClean="0"/>
              <a:t>I didn't </a:t>
            </a:r>
            <a:r>
              <a:rPr lang="en-US" dirty="0"/>
              <a:t>understand the words that were coming out of my mouth, but </a:t>
            </a:r>
            <a:r>
              <a:rPr lang="en-US" dirty="0" smtClean="0"/>
              <a:t>I </a:t>
            </a:r>
            <a:r>
              <a:rPr lang="en-US" dirty="0"/>
              <a:t>carried on praying and asking God to help me understand what </a:t>
            </a:r>
            <a:r>
              <a:rPr lang="en-US" dirty="0" smtClean="0"/>
              <a:t>I </a:t>
            </a:r>
            <a:r>
              <a:rPr lang="en-US" dirty="0"/>
              <a:t>was doing and the more </a:t>
            </a:r>
            <a:r>
              <a:rPr lang="en-US" dirty="0" smtClean="0"/>
              <a:t>I </a:t>
            </a:r>
            <a:r>
              <a:rPr lang="en-US" dirty="0"/>
              <a:t>stayed believing God and trying to understand </a:t>
            </a:r>
            <a:r>
              <a:rPr lang="en-US" dirty="0" smtClean="0"/>
              <a:t>I </a:t>
            </a:r>
            <a:r>
              <a:rPr lang="en-US" dirty="0"/>
              <a:t>went deeper. Now speaking in tongues and the word of God is my go to when </a:t>
            </a:r>
            <a:r>
              <a:rPr lang="en-US" dirty="0" smtClean="0"/>
              <a:t>I </a:t>
            </a:r>
            <a:r>
              <a:rPr lang="en-US" dirty="0"/>
              <a:t>go for  battle.</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Its important to know that if you don't speak in tongues yet its ok its a journey. It doesn’t mean you won’t be able to get closer to God. Speaking in tongues is a gift available to every believer all you have to do is ask God, believe and have faith you can.</a:t>
            </a:r>
            <a:endParaRPr dirty="0"/>
          </a:p>
        </p:txBody>
      </p:sp>
      <p:sp>
        <p:nvSpPr>
          <p:cNvPr id="256" name="Google Shape;256;g4831450890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73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b="0" kern="1200" dirty="0" smtClean="0">
                <a:solidFill>
                  <a:schemeClr val="tx1"/>
                </a:solidFill>
                <a:latin typeface="+mn-lt"/>
                <a:ea typeface="+mn-ea"/>
                <a:cs typeface="+mn-cs"/>
              </a:rPr>
              <a:t>Small Group Discussion: You have ten minutes</a:t>
            </a:r>
            <a:r>
              <a:rPr lang="en-US" sz="1200" b="0" kern="1200" baseline="0" dirty="0" smtClean="0">
                <a:solidFill>
                  <a:schemeClr val="tx1"/>
                </a:solidFill>
                <a:latin typeface="+mn-lt"/>
                <a:ea typeface="+mn-ea"/>
                <a:cs typeface="+mn-cs"/>
              </a:rPr>
              <a:t> to apply the message to your life in small groups using these 3 questions: </a:t>
            </a:r>
            <a:r>
              <a:rPr lang="en-US" sz="1200" b="0" kern="1200" baseline="0" dirty="0" smtClean="0">
                <a:solidFill>
                  <a:srgbClr val="F8F8F8"/>
                </a:solidFill>
                <a:effectLst>
                  <a:glow rad="127000">
                    <a:schemeClr val="tx1"/>
                  </a:glow>
                </a:effectLst>
                <a:latin typeface="Klavika Regular" panose="02000506040000020004" pitchFamily="50" charset="0"/>
                <a:ea typeface="+mn-ea"/>
                <a:cs typeface="+mn-cs"/>
              </a:rPr>
              <a:t>(1)</a:t>
            </a:r>
            <a:r>
              <a:rPr lang="en-US" sz="1200" b="0" dirty="0" smtClean="0">
                <a:solidFill>
                  <a:srgbClr val="F8F8F8"/>
                </a:solidFill>
                <a:effectLst>
                  <a:glow rad="127000">
                    <a:schemeClr val="tx1"/>
                  </a:glow>
                </a:effectLst>
                <a:latin typeface="Klavika Regular" panose="02000506040000020004" pitchFamily="50" charset="0"/>
              </a:rPr>
              <a:t> Have  you ever experienced the power of prayer ? if so how?</a:t>
            </a:r>
            <a:r>
              <a:rPr lang="en-US" sz="1200" b="0" baseline="0" dirty="0" smtClean="0">
                <a:solidFill>
                  <a:srgbClr val="F8F8F8"/>
                </a:solidFill>
                <a:effectLst>
                  <a:glow rad="127000">
                    <a:schemeClr val="tx1"/>
                  </a:glow>
                </a:effectLst>
                <a:latin typeface="Klavika Regular" panose="02000506040000020004" pitchFamily="50" charset="0"/>
                <a:sym typeface="Arial"/>
              </a:rPr>
              <a:t> (2) </a:t>
            </a:r>
            <a:r>
              <a:rPr lang="en-US" sz="1200" b="0" dirty="0" smtClean="0">
                <a:solidFill>
                  <a:srgbClr val="F8F8F8"/>
                </a:solidFill>
                <a:effectLst>
                  <a:glow rad="127000">
                    <a:schemeClr val="tx1"/>
                  </a:glow>
                </a:effectLst>
                <a:latin typeface="Klavika Regular" panose="02000506040000020004" pitchFamily="50" charset="0"/>
                <a:sym typeface="Arial"/>
              </a:rPr>
              <a:t>What do you unders</a:t>
            </a:r>
            <a:r>
              <a:rPr lang="en-US" sz="1200" b="0" dirty="0" smtClean="0">
                <a:solidFill>
                  <a:srgbClr val="F8F8F8"/>
                </a:solidFill>
                <a:effectLst>
                  <a:glow rad="127000">
                    <a:schemeClr val="tx1"/>
                  </a:glow>
                </a:effectLst>
                <a:latin typeface="Klavika Regular" panose="02000506040000020004" pitchFamily="50" charset="0"/>
              </a:rPr>
              <a:t>tand about speaking in tongues?</a:t>
            </a:r>
            <a:r>
              <a:rPr lang="en-US" sz="1200" b="0" baseline="0" dirty="0" smtClean="0">
                <a:solidFill>
                  <a:srgbClr val="F8F8F8"/>
                </a:solidFill>
                <a:effectLst>
                  <a:glow rad="127000">
                    <a:schemeClr val="tx1"/>
                  </a:glow>
                </a:effectLst>
                <a:latin typeface="Klavika Regular" panose="02000506040000020004" pitchFamily="50" charset="0"/>
                <a:sym typeface="Arial"/>
              </a:rPr>
              <a:t> (</a:t>
            </a:r>
            <a:r>
              <a:rPr lang="en-US" sz="1200" b="0" dirty="0" smtClean="0">
                <a:solidFill>
                  <a:srgbClr val="F8F8F8"/>
                </a:solidFill>
                <a:effectLst>
                  <a:glow rad="127000">
                    <a:schemeClr val="tx1"/>
                  </a:glow>
                </a:effectLst>
                <a:latin typeface="Klavika Regular" panose="02000506040000020004" pitchFamily="50" charset="0"/>
                <a:sym typeface="Arial"/>
              </a:rPr>
              <a:t>3) </a:t>
            </a:r>
            <a:r>
              <a:rPr lang="en-US" sz="1200" b="0" dirty="0" smtClean="0">
                <a:solidFill>
                  <a:srgbClr val="F8F8F8"/>
                </a:solidFill>
                <a:effectLst>
                  <a:glow rad="127000">
                    <a:schemeClr val="tx1"/>
                  </a:glow>
                </a:effectLst>
                <a:latin typeface="Klavika Regular" panose="02000506040000020004" pitchFamily="50" charset="0"/>
              </a:rPr>
              <a:t>How do you prepare yourself for battle?</a:t>
            </a:r>
            <a:endParaRPr lang="en-US" sz="1200" b="0" dirty="0" smtClean="0">
              <a:solidFill>
                <a:srgbClr val="F8F8F8"/>
              </a:solidFill>
              <a:effectLst>
                <a:glow rad="127000">
                  <a:schemeClr val="tx1"/>
                </a:glow>
              </a:effectLst>
              <a:latin typeface="Klavika Regular" panose="02000506040000020004" pitchFamily="50" charset="0"/>
              <a:sym typeface="Arial"/>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21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a:solidFill>
                  <a:schemeClr val="dk1"/>
                </a:solidFill>
                <a:latin typeface="Arial"/>
                <a:ea typeface="Arial"/>
                <a:cs typeface="Arial"/>
                <a:sym typeface="Arial"/>
              </a:rPr>
              <a:t>Wrap Up: </a:t>
            </a:r>
            <a:r>
              <a:rPr lang="en-US" dirty="0">
                <a:latin typeface="Arial"/>
                <a:ea typeface="Arial"/>
                <a:cs typeface="Arial"/>
                <a:sym typeface="Arial"/>
              </a:rPr>
              <a:t>If Jesus needed to separate himself from the crowds often to pray, what more us? If Jesus the most powerful man ever needed to communicate with God , we need God even more.</a:t>
            </a:r>
            <a:endParaRPr dirty="0">
              <a:latin typeface="Arial"/>
              <a:ea typeface="Arial"/>
              <a:cs typeface="Arial"/>
              <a:sym typeface="Arial"/>
            </a:endParaRPr>
          </a:p>
          <a:p>
            <a:pPr marL="0" marR="0" lvl="0" indent="0" algn="l" rtl="0">
              <a:lnSpc>
                <a:spcPct val="80000"/>
              </a:lnSpc>
              <a:spcBef>
                <a:spcPts val="0"/>
              </a:spcBef>
              <a:spcAft>
                <a:spcPts val="0"/>
              </a:spcAft>
              <a:buNone/>
            </a:pPr>
            <a:endParaRPr dirty="0">
              <a:latin typeface="Arial"/>
              <a:ea typeface="Arial"/>
              <a:cs typeface="Arial"/>
              <a:sym typeface="Arial"/>
            </a:endParaRPr>
          </a:p>
          <a:p>
            <a:pPr marL="0" marR="0" lvl="0" indent="0" algn="l" rtl="0">
              <a:lnSpc>
                <a:spcPct val="80000"/>
              </a:lnSpc>
              <a:spcBef>
                <a:spcPts val="0"/>
              </a:spcBef>
              <a:spcAft>
                <a:spcPts val="0"/>
              </a:spcAft>
              <a:buNone/>
            </a:pPr>
            <a:r>
              <a:rPr lang="en-US" dirty="0">
                <a:latin typeface="Arial"/>
                <a:ea typeface="Arial"/>
                <a:cs typeface="Arial"/>
                <a:sym typeface="Arial"/>
              </a:rPr>
              <a:t>I encourage you to study the word and understand the weapons you have at your disposal and seek God’s counsel through prayer and prepare yourself for battle.</a:t>
            </a:r>
            <a:endParaRPr dirty="0">
              <a:latin typeface="Arial"/>
              <a:ea typeface="Arial"/>
              <a:cs typeface="Arial"/>
              <a:sym typeface="Arial"/>
            </a:endParaRPr>
          </a:p>
          <a:p>
            <a:pPr marL="0" marR="0" lvl="0" indent="0" algn="l" rtl="0">
              <a:lnSpc>
                <a:spcPct val="80000"/>
              </a:lnSpc>
              <a:spcBef>
                <a:spcPts val="0"/>
              </a:spcBef>
              <a:spcAft>
                <a:spcPts val="0"/>
              </a:spcAft>
              <a:buNone/>
            </a:pPr>
            <a:endParaRPr dirty="0">
              <a:latin typeface="Arial"/>
              <a:ea typeface="Arial"/>
              <a:cs typeface="Arial"/>
              <a:sym typeface="Arial"/>
            </a:endParaRPr>
          </a:p>
          <a:p>
            <a:pPr marL="0" marR="0" lvl="0" indent="0" algn="l" rtl="0">
              <a:lnSpc>
                <a:spcPct val="80000"/>
              </a:lnSpc>
              <a:spcBef>
                <a:spcPts val="0"/>
              </a:spcBef>
              <a:spcAft>
                <a:spcPts val="0"/>
              </a:spcAft>
              <a:buNone/>
            </a:pPr>
            <a:endParaRPr dirty="0">
              <a:latin typeface="Arial"/>
              <a:ea typeface="Arial"/>
              <a:cs typeface="Arial"/>
              <a:sym typeface="Arial"/>
            </a:endParaRPr>
          </a:p>
        </p:txBody>
      </p:sp>
      <p:sp>
        <p:nvSpPr>
          <p:cNvPr id="274" name="Google Shape;27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99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Prayer:</a:t>
            </a:r>
            <a:r>
              <a:rPr lang="en-US" sz="1200" b="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2FD2049-2838-AE47-9ACC-13FF9259CB0E}" type="slidenum">
              <a:rPr lang="en-US" smtClean="0"/>
              <a:t>23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a:t>
            </a:r>
            <a:r>
              <a:rPr lang="en-US" sz="1200" b="0" kern="1200" baseline="0" dirty="0" err="1" smtClean="0">
                <a:solidFill>
                  <a:schemeClr val="tx1"/>
                </a:solidFill>
                <a:latin typeface="+mn-lt"/>
                <a:ea typeface="+mn-ea"/>
                <a:cs typeface="+mn-cs"/>
              </a:rPr>
              <a:t>armour</a:t>
            </a:r>
            <a:r>
              <a:rPr lang="en-US" sz="1200" b="0" kern="1200" baseline="0" dirty="0" smtClean="0">
                <a:solidFill>
                  <a:schemeClr val="tx1"/>
                </a:solidFill>
                <a:latin typeface="+mn-lt"/>
                <a:ea typeface="+mn-ea"/>
                <a:cs typeface="+mn-cs"/>
              </a:rPr>
              <a:t> of God.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24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Next week we will will wrap up our series on the </a:t>
            </a:r>
            <a:r>
              <a:rPr lang="en-US" dirty="0" err="1" smtClean="0"/>
              <a:t>armour</a:t>
            </a:r>
            <a:r>
              <a:rPr lang="en-US" dirty="0" smtClean="0"/>
              <a:t> of God:</a:t>
            </a:r>
            <a:r>
              <a:rPr lang="en-US" baseline="0" dirty="0" smtClean="0"/>
              <a:t> The Start of Warfare.</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week we are</a:t>
            </a:r>
            <a:r>
              <a:rPr lang="en-US" baseline="0" dirty="0" smtClean="0"/>
              <a:t> exploring the Power of Prayer.</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Reading: </a:t>
            </a:r>
            <a:r>
              <a:rPr lang="en-US" b="0" baseline="0" dirty="0" smtClean="0"/>
              <a:t>Put on the full </a:t>
            </a:r>
            <a:r>
              <a:rPr lang="en-US" b="0" baseline="0" dirty="0" err="1" smtClean="0"/>
              <a:t>armour</a:t>
            </a:r>
            <a:r>
              <a:rPr lang="en-US" b="0" baseline="0" dirty="0" smtClean="0"/>
              <a:t> of God, so that when the day of evil comes, you may be able to stand your ground, and after you have done everything, to stand. Stand firm then, with the belt of truth buckled 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t>
            </a:r>
            <a:r>
              <a:rPr lang="en-US" sz="1200" kern="1200" dirty="0" smtClean="0">
                <a:solidFill>
                  <a:schemeClr val="tx1"/>
                </a:solidFill>
                <a:latin typeface="+mn-lt"/>
                <a:ea typeface="+mn-ea"/>
                <a:cs typeface="+mn-cs"/>
              </a:rPr>
              <a:t>and the sword of the Spirit, which is the word of God. And pray in the Spirit on all occasions with all kinds of prayers and requests. </a:t>
            </a:r>
            <a:r>
              <a:rPr lang="en-US" b="0" baseline="0" dirty="0" smtClean="0"/>
              <a:t> (Ephesians 6)</a:t>
            </a:r>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sz="1200" b="1" kern="1200" dirty="0" smtClean="0">
                <a:solidFill>
                  <a:schemeClr val="tx1"/>
                </a:solidFill>
                <a:latin typeface="+mn-lt"/>
                <a:ea typeface="+mn-ea"/>
                <a:cs typeface="+mn-cs"/>
              </a:rPr>
              <a:t>Discuss: </a:t>
            </a:r>
            <a:r>
              <a:rPr lang="en-US" sz="1200" dirty="0" smtClean="0">
                <a:effectLst>
                  <a:glow rad="101600">
                    <a:prstClr val="black"/>
                  </a:glow>
                </a:effectLst>
                <a:latin typeface="Grizzly BT"/>
                <a:cs typeface="Grizzly BT"/>
              </a:rPr>
              <a:t>What do you think it means to pray in the</a:t>
            </a:r>
            <a:r>
              <a:rPr lang="en-US" sz="1200" baseline="0" dirty="0" smtClean="0">
                <a:effectLst>
                  <a:glow rad="101600">
                    <a:prstClr val="black"/>
                  </a:glow>
                </a:effectLst>
                <a:latin typeface="Grizzly BT"/>
                <a:cs typeface="Grizzly BT"/>
              </a:rPr>
              <a:t> </a:t>
            </a:r>
            <a:r>
              <a:rPr lang="en-US" sz="1200" dirty="0" smtClean="0">
                <a:effectLst>
                  <a:glow rad="101600">
                    <a:prstClr val="black"/>
                  </a:glow>
                </a:effectLst>
                <a:latin typeface="Grizzly BT"/>
                <a:cs typeface="Grizzly BT"/>
              </a:rPr>
              <a:t>Spirit and how will it help us in spiritual warfare?</a:t>
            </a:r>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83145089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4831450890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0800" marR="0" lvl="0" indent="0" algn="l" rtl="0">
              <a:spcBef>
                <a:spcPts val="0"/>
              </a:spcBef>
              <a:spcAft>
                <a:spcPts val="0"/>
              </a:spcAft>
              <a:buClr>
                <a:srgbClr val="F8F8F8"/>
              </a:buClr>
              <a:buSzPts val="2800"/>
              <a:buNone/>
            </a:pPr>
            <a:r>
              <a:rPr lang="en-US" dirty="0" smtClean="0"/>
              <a:t>Prayer: (1) </a:t>
            </a:r>
            <a:r>
              <a:rPr lang="en-US" sz="1200" dirty="0" smtClean="0">
                <a:solidFill>
                  <a:srgbClr val="F8F8F8"/>
                </a:solidFill>
                <a:effectLst>
                  <a:glow rad="88900">
                    <a:schemeClr val="tx1"/>
                  </a:glow>
                </a:effectLst>
                <a:latin typeface="Klavika Regular" panose="02000506040000020004" pitchFamily="50" charset="0"/>
              </a:rPr>
              <a:t>Is mutual contact between man and </a:t>
            </a:r>
            <a:r>
              <a:rPr lang="en-US" sz="1200" dirty="0" smtClean="0">
                <a:solidFill>
                  <a:srgbClr val="80FF07"/>
                </a:solidFill>
                <a:effectLst>
                  <a:glow rad="88900">
                    <a:schemeClr val="tx1"/>
                  </a:glow>
                </a:effectLst>
                <a:latin typeface="Klavika Regular" panose="02000506040000020004" pitchFamily="50" charset="0"/>
              </a:rPr>
              <a:t>God</a:t>
            </a:r>
            <a:r>
              <a:rPr lang="en-US" sz="1200" dirty="0" smtClean="0">
                <a:solidFill>
                  <a:srgbClr val="F8F8F8"/>
                </a:solidFill>
                <a:effectLst>
                  <a:glow rad="88900">
                    <a:schemeClr val="tx1"/>
                  </a:glow>
                </a:effectLst>
                <a:latin typeface="Klavika Regular" panose="02000506040000020004" pitchFamily="50" charset="0"/>
              </a:rPr>
              <a:t>.</a:t>
            </a:r>
            <a:r>
              <a:rPr lang="en-US" sz="1200" baseline="0" dirty="0" smtClean="0">
                <a:solidFill>
                  <a:srgbClr val="F8F8F8"/>
                </a:solidFill>
                <a:effectLst>
                  <a:glow rad="88900">
                    <a:schemeClr val="tx1"/>
                  </a:glow>
                </a:effectLst>
                <a:latin typeface="Klavika Regular" panose="02000506040000020004" pitchFamily="50" charset="0"/>
              </a:rPr>
              <a:t> (2) </a:t>
            </a:r>
            <a:r>
              <a:rPr lang="en-US" sz="1200" dirty="0" smtClean="0">
                <a:solidFill>
                  <a:srgbClr val="F8F8F8"/>
                </a:solidFill>
                <a:effectLst>
                  <a:glow rad="88900">
                    <a:schemeClr val="tx1"/>
                  </a:glow>
                </a:effectLst>
                <a:latin typeface="Klavika Regular" panose="02000506040000020004" pitchFamily="50" charset="0"/>
              </a:rPr>
              <a:t>Is connecting to </a:t>
            </a:r>
            <a:r>
              <a:rPr lang="en-US" sz="1200" dirty="0" smtClean="0">
                <a:solidFill>
                  <a:srgbClr val="80FF07"/>
                </a:solidFill>
                <a:effectLst>
                  <a:glow rad="88900">
                    <a:schemeClr val="tx1"/>
                  </a:glow>
                </a:effectLst>
                <a:latin typeface="Klavika Regular" panose="02000506040000020004" pitchFamily="50" charset="0"/>
              </a:rPr>
              <a:t>God</a:t>
            </a:r>
            <a:r>
              <a:rPr lang="en-US" sz="1200" baseline="0" dirty="0" smtClean="0">
                <a:solidFill>
                  <a:srgbClr val="80FF07"/>
                </a:solidFill>
                <a:effectLst>
                  <a:glow rad="88900">
                    <a:schemeClr val="tx1"/>
                  </a:glow>
                </a:effectLst>
                <a:latin typeface="Klavika Regular" panose="02000506040000020004" pitchFamily="50" charset="0"/>
              </a:rPr>
              <a:t> (3) </a:t>
            </a:r>
            <a:r>
              <a:rPr lang="en-US" sz="1200" dirty="0" smtClean="0">
                <a:solidFill>
                  <a:srgbClr val="F8F8F8"/>
                </a:solidFill>
                <a:effectLst>
                  <a:glow rad="88900">
                    <a:schemeClr val="tx1"/>
                  </a:glow>
                </a:effectLst>
                <a:latin typeface="Klavika Regular" panose="02000506040000020004" pitchFamily="50" charset="0"/>
              </a:rPr>
              <a:t>Is a direct line to </a:t>
            </a:r>
            <a:r>
              <a:rPr lang="en-US" sz="1200" dirty="0" smtClean="0">
                <a:solidFill>
                  <a:srgbClr val="80FF07"/>
                </a:solidFill>
                <a:effectLst>
                  <a:glow rad="88900">
                    <a:schemeClr val="tx1"/>
                  </a:glow>
                </a:effectLst>
                <a:latin typeface="Klavika Regular" panose="02000506040000020004" pitchFamily="50" charset="0"/>
              </a:rPr>
              <a:t>God</a:t>
            </a:r>
            <a:r>
              <a:rPr lang="en-US" sz="1200" dirty="0" smtClean="0">
                <a:solidFill>
                  <a:srgbClr val="F8F8F8"/>
                </a:solidFill>
                <a:effectLst>
                  <a:glow rad="88900">
                    <a:schemeClr val="tx1"/>
                  </a:glow>
                </a:effectLst>
                <a:latin typeface="Klavika Regular" panose="02000506040000020004" pitchFamily="50" charset="0"/>
              </a:rPr>
              <a:t> (4)</a:t>
            </a:r>
            <a:r>
              <a:rPr lang="en-US" sz="1200" baseline="0" dirty="0" smtClean="0">
                <a:solidFill>
                  <a:srgbClr val="F8F8F8"/>
                </a:solidFill>
                <a:effectLst>
                  <a:glow rad="88900">
                    <a:schemeClr val="tx1"/>
                  </a:glow>
                </a:effectLst>
                <a:latin typeface="Klavika Regular" panose="02000506040000020004" pitchFamily="50" charset="0"/>
              </a:rPr>
              <a:t> </a:t>
            </a:r>
            <a:r>
              <a:rPr lang="en-US" sz="1200" dirty="0" smtClean="0">
                <a:solidFill>
                  <a:srgbClr val="F8F8F8"/>
                </a:solidFill>
                <a:effectLst>
                  <a:glow rad="88900">
                    <a:schemeClr val="tx1"/>
                  </a:glow>
                </a:effectLst>
                <a:latin typeface="Klavika Regular" panose="02000506040000020004" pitchFamily="50" charset="0"/>
              </a:rPr>
              <a:t>Is paying attention to </a:t>
            </a:r>
            <a:r>
              <a:rPr lang="en-US" sz="1200" dirty="0" smtClean="0">
                <a:solidFill>
                  <a:srgbClr val="80FF07"/>
                </a:solidFill>
                <a:effectLst>
                  <a:glow rad="88900">
                    <a:schemeClr val="tx1"/>
                  </a:glow>
                </a:effectLst>
                <a:latin typeface="Klavika Regular" panose="02000506040000020004" pitchFamily="50" charset="0"/>
              </a:rPr>
              <a:t>God</a:t>
            </a:r>
            <a:r>
              <a:rPr lang="en-US" sz="1200" baseline="0" dirty="0" smtClean="0">
                <a:solidFill>
                  <a:srgbClr val="80FF07"/>
                </a:solidFill>
                <a:effectLst>
                  <a:glow rad="88900">
                    <a:schemeClr val="tx1"/>
                  </a:glow>
                </a:effectLst>
                <a:latin typeface="Klavika Regular" panose="02000506040000020004" pitchFamily="50" charset="0"/>
              </a:rPr>
              <a:t> (5) </a:t>
            </a:r>
            <a:r>
              <a:rPr lang="en-US" sz="1200" dirty="0" smtClean="0">
                <a:solidFill>
                  <a:srgbClr val="F8F8F8"/>
                </a:solidFill>
                <a:effectLst>
                  <a:glow rad="88900">
                    <a:schemeClr val="tx1"/>
                  </a:glow>
                </a:effectLst>
                <a:latin typeface="Klavika Regular" panose="02000506040000020004" pitchFamily="50" charset="0"/>
              </a:rPr>
              <a:t>Is conversation with </a:t>
            </a:r>
            <a:r>
              <a:rPr lang="en-US" sz="1200" dirty="0" smtClean="0">
                <a:solidFill>
                  <a:srgbClr val="80FF07"/>
                </a:solidFill>
                <a:effectLst>
                  <a:glow rad="88900">
                    <a:schemeClr val="tx1"/>
                  </a:glow>
                </a:effectLst>
                <a:latin typeface="Klavika Regular" panose="02000506040000020004" pitchFamily="50" charset="0"/>
              </a:rPr>
              <a:t>God</a:t>
            </a:r>
          </a:p>
          <a:p>
            <a:pPr marL="0" marR="0" lvl="0" indent="0" algn="l" rtl="0">
              <a:lnSpc>
                <a:spcPct val="80000"/>
              </a:lnSpc>
              <a:spcBef>
                <a:spcPts val="0"/>
              </a:spcBef>
              <a:spcAft>
                <a:spcPts val="0"/>
              </a:spcAft>
              <a:buFont typeface="Arial" charset="0"/>
              <a:buNone/>
            </a:pPr>
            <a:endParaRPr lang="en-US" dirty="0" smtClean="0"/>
          </a:p>
          <a:p>
            <a:pPr marL="0" marR="0" lvl="0" indent="0" algn="l" rtl="0">
              <a:lnSpc>
                <a:spcPct val="80000"/>
              </a:lnSpc>
              <a:spcBef>
                <a:spcPts val="0"/>
              </a:spcBef>
              <a:spcAft>
                <a:spcPts val="0"/>
              </a:spcAft>
              <a:buFont typeface="Arial" charset="0"/>
              <a:buNone/>
            </a:pPr>
            <a:r>
              <a:rPr lang="en-US" dirty="0" smtClean="0"/>
              <a:t>As </a:t>
            </a:r>
            <a:r>
              <a:rPr lang="en-US" dirty="0"/>
              <a:t>we can see God is the main focus in all these definitions. Sometimes we tend to make prayer about ourselves and our needs forgetting who the ultimate focus is. Our source of power, strength, comfort, deliverance, faith, wisdom , forgiveness of </a:t>
            </a:r>
            <a:r>
              <a:rPr lang="en-US" dirty="0" smtClean="0"/>
              <a:t>our </a:t>
            </a:r>
            <a:r>
              <a:rPr lang="en-US" dirty="0"/>
              <a:t>sins and so much more all come from God.</a:t>
            </a:r>
            <a:endParaRPr dirty="0"/>
          </a:p>
        </p:txBody>
      </p:sp>
      <p:sp>
        <p:nvSpPr>
          <p:cNvPr id="137" name="Google Shape;137;g4831450890_1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826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831450890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4831450890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6200" marR="0" lvl="0" indent="0" algn="l" rtl="0">
              <a:lnSpc>
                <a:spcPct val="80000"/>
              </a:lnSpc>
              <a:spcBef>
                <a:spcPts val="0"/>
              </a:spcBef>
              <a:spcAft>
                <a:spcPts val="0"/>
              </a:spcAft>
              <a:buClr>
                <a:srgbClr val="F8F8F8"/>
              </a:buClr>
              <a:buSzPts val="2400"/>
              <a:buFont typeface="Arial" charset="0"/>
              <a:buNone/>
            </a:pPr>
            <a:r>
              <a:rPr lang="en-US" dirty="0" smtClean="0"/>
              <a:t>Types of Prayer:</a:t>
            </a:r>
            <a:r>
              <a:rPr lang="en-US" baseline="0" dirty="0" smtClean="0"/>
              <a:t> (1)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faith</a:t>
            </a:r>
            <a:r>
              <a:rPr lang="en-US" sz="1200" dirty="0" smtClean="0">
                <a:solidFill>
                  <a:srgbClr val="F8F8F8"/>
                </a:solidFill>
                <a:effectLst>
                  <a:glow rad="127000">
                    <a:schemeClr val="tx1"/>
                  </a:glow>
                </a:effectLst>
                <a:latin typeface="Klavika Regular" panose="02000506040000020004" pitchFamily="50" charset="0"/>
              </a:rPr>
              <a:t> (James 5 vs 15)</a:t>
            </a:r>
            <a:r>
              <a:rPr lang="en-US" sz="1200" baseline="0" dirty="0" smtClean="0">
                <a:solidFill>
                  <a:srgbClr val="F8F8F8"/>
                </a:solidFill>
                <a:effectLst>
                  <a:glow rad="127000">
                    <a:schemeClr val="tx1"/>
                  </a:glow>
                </a:effectLst>
                <a:latin typeface="Klavika Regular" panose="02000506040000020004" pitchFamily="50" charset="0"/>
              </a:rPr>
              <a:t> (2)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agreement</a:t>
            </a:r>
            <a:r>
              <a:rPr lang="en-US" sz="1200" dirty="0" smtClean="0">
                <a:solidFill>
                  <a:srgbClr val="F8F8F8"/>
                </a:solidFill>
                <a:effectLst>
                  <a:glow rad="127000">
                    <a:schemeClr val="tx1"/>
                  </a:glow>
                </a:effectLst>
                <a:latin typeface="Klavika Regular" panose="02000506040000020004" pitchFamily="50" charset="0"/>
              </a:rPr>
              <a:t> (corporate prayer)(Acts 2 vs 42)</a:t>
            </a:r>
            <a:r>
              <a:rPr lang="en-US" sz="1200" baseline="0" dirty="0" smtClean="0">
                <a:solidFill>
                  <a:srgbClr val="F8F8F8"/>
                </a:solidFill>
                <a:effectLst>
                  <a:glow rad="127000">
                    <a:schemeClr val="tx1"/>
                  </a:glow>
                </a:effectLst>
                <a:latin typeface="Klavika Regular" panose="02000506040000020004" pitchFamily="50" charset="0"/>
              </a:rPr>
              <a:t> (3)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request</a:t>
            </a:r>
            <a:r>
              <a:rPr lang="en-US" sz="1200" dirty="0" smtClean="0">
                <a:solidFill>
                  <a:srgbClr val="F8F8F8"/>
                </a:solidFill>
                <a:effectLst>
                  <a:glow rad="127000">
                    <a:schemeClr val="tx1"/>
                  </a:glow>
                </a:effectLst>
                <a:latin typeface="Klavika Regular" panose="02000506040000020004" pitchFamily="50" charset="0"/>
              </a:rPr>
              <a:t> (petition or supplication)(Philippians 4 vs 6)</a:t>
            </a:r>
            <a:r>
              <a:rPr lang="en-US" sz="1200" baseline="0" dirty="0" smtClean="0">
                <a:solidFill>
                  <a:srgbClr val="F8F8F8"/>
                </a:solidFill>
                <a:effectLst>
                  <a:glow rad="127000">
                    <a:schemeClr val="tx1"/>
                  </a:glow>
                </a:effectLst>
                <a:latin typeface="Klavika Regular" panose="02000506040000020004" pitchFamily="50" charset="0"/>
              </a:rPr>
              <a:t> (4)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thanksgiving</a:t>
            </a:r>
            <a:r>
              <a:rPr lang="en-US" sz="1200" dirty="0" smtClean="0">
                <a:solidFill>
                  <a:srgbClr val="F8F8F8"/>
                </a:solidFill>
                <a:effectLst>
                  <a:glow rad="127000">
                    <a:schemeClr val="tx1"/>
                  </a:glow>
                </a:effectLst>
                <a:latin typeface="Klavika Regular" panose="02000506040000020004" pitchFamily="50" charset="0"/>
              </a:rPr>
              <a:t> (Psalm 95 vs 2-3)</a:t>
            </a:r>
            <a:r>
              <a:rPr lang="en-US" sz="1200" baseline="0" dirty="0" smtClean="0">
                <a:solidFill>
                  <a:srgbClr val="F8F8F8"/>
                </a:solidFill>
                <a:effectLst>
                  <a:glow rad="127000">
                    <a:schemeClr val="tx1"/>
                  </a:glow>
                </a:effectLst>
                <a:latin typeface="Klavika Regular" panose="02000506040000020004" pitchFamily="50" charset="0"/>
              </a:rPr>
              <a:t> (5)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worship </a:t>
            </a:r>
            <a:r>
              <a:rPr lang="en-US" sz="1200" dirty="0" smtClean="0">
                <a:solidFill>
                  <a:srgbClr val="F8F8F8"/>
                </a:solidFill>
                <a:effectLst>
                  <a:glow rad="127000">
                    <a:schemeClr val="tx1"/>
                  </a:glow>
                </a:effectLst>
                <a:latin typeface="Klavika Regular" panose="02000506040000020004" pitchFamily="50" charset="0"/>
              </a:rPr>
              <a:t>(Acts 13 vs 2-3)</a:t>
            </a:r>
            <a:r>
              <a:rPr lang="en-US" sz="1200" baseline="0" dirty="0" smtClean="0">
                <a:solidFill>
                  <a:srgbClr val="F8F8F8"/>
                </a:solidFill>
                <a:effectLst>
                  <a:glow rad="127000">
                    <a:schemeClr val="tx1"/>
                  </a:glow>
                </a:effectLst>
                <a:latin typeface="Klavika Regular" panose="02000506040000020004" pitchFamily="50" charset="0"/>
              </a:rPr>
              <a:t> (6)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consecration</a:t>
            </a:r>
            <a:r>
              <a:rPr lang="en-US" sz="1200" dirty="0" smtClean="0">
                <a:solidFill>
                  <a:srgbClr val="F8F8F8"/>
                </a:solidFill>
                <a:effectLst>
                  <a:glow rad="127000">
                    <a:schemeClr val="tx1"/>
                  </a:glow>
                </a:effectLst>
                <a:latin typeface="Klavika Regular" panose="02000506040000020004" pitchFamily="50" charset="0"/>
              </a:rPr>
              <a:t> (dedication) (Matthew 26 vs 39)</a:t>
            </a:r>
            <a:r>
              <a:rPr lang="en-US" sz="1200" baseline="0" dirty="0" smtClean="0">
                <a:solidFill>
                  <a:srgbClr val="F8F8F8"/>
                </a:solidFill>
                <a:effectLst>
                  <a:glow rad="127000">
                    <a:schemeClr val="tx1"/>
                  </a:glow>
                </a:effectLst>
                <a:latin typeface="Klavika Regular" panose="02000506040000020004" pitchFamily="50" charset="0"/>
              </a:rPr>
              <a:t> (7) </a:t>
            </a:r>
            <a:r>
              <a:rPr lang="en-US" sz="1200" dirty="0" smtClean="0">
                <a:solidFill>
                  <a:srgbClr val="F8F8F8"/>
                </a:solidFill>
                <a:effectLst>
                  <a:glow rad="127000">
                    <a:schemeClr val="tx1"/>
                  </a:glow>
                </a:effectLst>
                <a:latin typeface="Klavika Regular" panose="02000506040000020004" pitchFamily="50" charset="0"/>
              </a:rPr>
              <a:t>Prayer of </a:t>
            </a:r>
            <a:r>
              <a:rPr lang="en-US" sz="1200" dirty="0" smtClean="0">
                <a:solidFill>
                  <a:srgbClr val="80FF07"/>
                </a:solidFill>
                <a:effectLst>
                  <a:glow rad="127000">
                    <a:schemeClr val="tx1"/>
                  </a:glow>
                </a:effectLst>
                <a:latin typeface="Klavika Regular" panose="02000506040000020004" pitchFamily="50" charset="0"/>
              </a:rPr>
              <a:t>intercession</a:t>
            </a:r>
            <a:r>
              <a:rPr lang="en-US" sz="1200" dirty="0" smtClean="0">
                <a:solidFill>
                  <a:srgbClr val="F8F8F8"/>
                </a:solidFill>
                <a:effectLst>
                  <a:glow rad="127000">
                    <a:schemeClr val="tx1"/>
                  </a:glow>
                </a:effectLst>
                <a:latin typeface="Klavika Regular" panose="02000506040000020004" pitchFamily="50" charset="0"/>
              </a:rPr>
              <a:t> (1 Timothy 2 vs 1)</a:t>
            </a:r>
            <a:r>
              <a:rPr lang="en-US" sz="1200" baseline="0" dirty="0" smtClean="0">
                <a:solidFill>
                  <a:srgbClr val="F8F8F8"/>
                </a:solidFill>
                <a:effectLst>
                  <a:glow rad="127000">
                    <a:schemeClr val="tx1"/>
                  </a:glow>
                </a:effectLst>
                <a:latin typeface="Klavika Regular" panose="02000506040000020004" pitchFamily="50" charset="0"/>
              </a:rPr>
              <a:t> (8) </a:t>
            </a:r>
            <a:r>
              <a:rPr lang="en-US" sz="1200" dirty="0" smtClean="0">
                <a:solidFill>
                  <a:srgbClr val="F8F8F8"/>
                </a:solidFill>
                <a:effectLst>
                  <a:glow rad="127000">
                    <a:schemeClr val="tx1"/>
                  </a:glow>
                </a:effectLst>
                <a:latin typeface="Klavika Regular" panose="02000506040000020004" pitchFamily="50" charset="0"/>
              </a:rPr>
              <a:t>Prayer for </a:t>
            </a:r>
            <a:r>
              <a:rPr lang="en-US" sz="1200" dirty="0" smtClean="0">
                <a:solidFill>
                  <a:srgbClr val="80FF07"/>
                </a:solidFill>
                <a:effectLst>
                  <a:glow rad="127000">
                    <a:schemeClr val="tx1"/>
                  </a:glow>
                </a:effectLst>
                <a:latin typeface="Klavika Regular" panose="02000506040000020004" pitchFamily="50" charset="0"/>
              </a:rPr>
              <a:t>justice</a:t>
            </a:r>
            <a:r>
              <a:rPr lang="en-US" sz="1200" dirty="0" smtClean="0">
                <a:solidFill>
                  <a:srgbClr val="F8F8F8"/>
                </a:solidFill>
                <a:effectLst>
                  <a:glow rad="127000">
                    <a:schemeClr val="tx1"/>
                  </a:glow>
                </a:effectLst>
                <a:latin typeface="Klavika Regular" panose="02000506040000020004" pitchFamily="50" charset="0"/>
              </a:rPr>
              <a:t> (Psalm 69)</a:t>
            </a:r>
            <a:r>
              <a:rPr lang="en-US" sz="1200" baseline="0" dirty="0" smtClean="0">
                <a:solidFill>
                  <a:srgbClr val="F8F8F8"/>
                </a:solidFill>
                <a:effectLst>
                  <a:glow rad="127000">
                    <a:schemeClr val="tx1"/>
                  </a:glow>
                </a:effectLst>
                <a:latin typeface="Klavika Regular" panose="02000506040000020004" pitchFamily="50" charset="0"/>
              </a:rPr>
              <a:t> (9) </a:t>
            </a:r>
            <a:r>
              <a:rPr lang="en-US" sz="1200" dirty="0" smtClean="0">
                <a:solidFill>
                  <a:schemeClr val="lt1"/>
                </a:solidFill>
                <a:effectLst>
                  <a:glow rad="127000">
                    <a:schemeClr val="tx1"/>
                  </a:glow>
                </a:effectLst>
                <a:latin typeface="Klavika Regular" panose="02000506040000020004" pitchFamily="50" charset="0"/>
              </a:rPr>
              <a:t>Praying in the </a:t>
            </a:r>
            <a:r>
              <a:rPr lang="en-US" sz="1200" dirty="0" smtClean="0">
                <a:solidFill>
                  <a:srgbClr val="80FF07"/>
                </a:solidFill>
                <a:effectLst>
                  <a:glow rad="127000">
                    <a:schemeClr val="tx1"/>
                  </a:glow>
                </a:effectLst>
                <a:latin typeface="Klavika Regular" panose="02000506040000020004" pitchFamily="50" charset="0"/>
              </a:rPr>
              <a:t>Spirit</a:t>
            </a:r>
            <a:r>
              <a:rPr lang="en-US" sz="1200" dirty="0" smtClean="0">
                <a:solidFill>
                  <a:schemeClr val="lt1"/>
                </a:solidFill>
                <a:effectLst>
                  <a:glow rad="127000">
                    <a:schemeClr val="tx1"/>
                  </a:glow>
                </a:effectLst>
                <a:latin typeface="Klavika Regular" panose="02000506040000020004" pitchFamily="50" charset="0"/>
              </a:rPr>
              <a:t> (1 Corinthians 14 vs 14-15</a:t>
            </a:r>
            <a:r>
              <a:rPr lang="en-US" sz="1200" dirty="0" smtClean="0">
                <a:solidFill>
                  <a:schemeClr val="lt1"/>
                </a:solidFill>
                <a:effectLst>
                  <a:glow rad="127000">
                    <a:schemeClr val="tx1"/>
                  </a:glow>
                </a:effectLst>
              </a:rPr>
              <a:t>)</a:t>
            </a:r>
            <a:endParaRPr lang="en-US" sz="1200" dirty="0">
              <a:solidFill>
                <a:schemeClr val="lt1"/>
              </a:solidFill>
              <a:effectLst>
                <a:glow rad="127000">
                  <a:schemeClr val="tx1"/>
                </a:glow>
              </a:effectLst>
            </a:endParaRPr>
          </a:p>
        </p:txBody>
      </p:sp>
      <p:sp>
        <p:nvSpPr>
          <p:cNvPr id="145" name="Google Shape;145;g4831450890_1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402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Understanding the </a:t>
            </a:r>
            <a:r>
              <a:rPr lang="en-US" baseline="0" dirty="0" smtClean="0"/>
              <a:t>power of prayer.</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smtClean="0">
                <a:solidFill>
                  <a:srgbClr val="F8F8F8"/>
                </a:solidFill>
                <a:effectLst>
                  <a:glow rad="127000">
                    <a:schemeClr val="tx1"/>
                  </a:glow>
                </a:effectLst>
                <a:latin typeface="Grizzly BT" panose="020D0802020204020304" pitchFamily="34" charset="0"/>
                <a:sym typeface="Arial"/>
              </a:rPr>
              <a:t>#1</a:t>
            </a:r>
            <a:r>
              <a:rPr lang="en-US" sz="1200" baseline="0" dirty="0" smtClean="0">
                <a:solidFill>
                  <a:schemeClr val="tx1"/>
                </a:solidFill>
                <a:effectLst>
                  <a:glow rad="127000">
                    <a:schemeClr val="tx1"/>
                  </a:glow>
                </a:effectLst>
                <a:latin typeface="Grizzly BT" panose="020D0802020204020304" pitchFamily="34" charset="0"/>
                <a:sym typeface="Arial"/>
              </a:rPr>
              <a:t> </a:t>
            </a:r>
            <a:r>
              <a:rPr lang="en-US" sz="1200" dirty="0" smtClean="0">
                <a:solidFill>
                  <a:srgbClr val="F8F8F8"/>
                </a:solidFill>
                <a:effectLst>
                  <a:glow rad="127000">
                    <a:schemeClr val="tx1"/>
                  </a:glow>
                </a:effectLst>
                <a:latin typeface="Grizzly BT" panose="020D0802020204020304" pitchFamily="34" charset="0"/>
              </a:rPr>
              <a:t>Gives us peace of mind. Laying our burdens down, giving them to God gives us peace knowing that they are no longer in our hands but in God’s hands. </a:t>
            </a:r>
            <a:r>
              <a:rPr lang="en-US" sz="1200" dirty="0" smtClean="0">
                <a:solidFill>
                  <a:srgbClr val="F8F8F8"/>
                </a:solidFill>
                <a:effectLst>
                  <a:glow rad="101600">
                    <a:schemeClr val="tx1"/>
                  </a:glow>
                </a:effectLst>
                <a:latin typeface="Klavika Regular" panose="02000506040000020004" pitchFamily="50" charset="0"/>
                <a:sym typeface="Arial"/>
              </a:rPr>
              <a:t>(</a:t>
            </a:r>
            <a:r>
              <a:rPr lang="en-US" sz="1200" dirty="0" smtClean="0">
                <a:solidFill>
                  <a:srgbClr val="F8F8F8"/>
                </a:solidFill>
                <a:effectLst>
                  <a:glow rad="101600">
                    <a:schemeClr val="tx1"/>
                  </a:glow>
                </a:effectLst>
                <a:latin typeface="Klavika Regular" panose="02000506040000020004" pitchFamily="50" charset="0"/>
              </a:rPr>
              <a:t>Philippians 4 vs 6-7</a:t>
            </a:r>
            <a:r>
              <a:rPr lang="en-US" sz="1200" dirty="0" smtClean="0">
                <a:solidFill>
                  <a:srgbClr val="F8F8F8"/>
                </a:solidFill>
                <a:effectLst>
                  <a:glow rad="101600">
                    <a:schemeClr val="tx1"/>
                  </a:glow>
                </a:effectLst>
                <a:latin typeface="Klavika Regular" panose="02000506040000020004" pitchFamily="50" charset="0"/>
                <a:sym typeface="Arial"/>
              </a:rPr>
              <a:t>)</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lnSpc>
                <a:spcPct val="90000"/>
              </a:lnSpc>
              <a:spcBef>
                <a:spcPts val="0"/>
              </a:spcBef>
              <a:spcAft>
                <a:spcPts val="0"/>
              </a:spcAft>
              <a:buNone/>
            </a:pPr>
            <a:endParaRPr lang="en-US" sz="1200" dirty="0" smtClean="0">
              <a:solidFill>
                <a:srgbClr val="F8F8F8"/>
              </a:solidFill>
              <a:effectLst>
                <a:glow rad="127000">
                  <a:schemeClr val="tx1"/>
                </a:glow>
              </a:effectLst>
              <a:latin typeface="Grizzly BT" panose="020D0802020204020304" pitchFamily="34" charset="0"/>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 name="Google Shape;16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901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12/5/18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243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249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6300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7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555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376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788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498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721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3005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157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912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925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645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26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106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105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1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15020</TotalTime>
  <Words>1561</Words>
  <Application>Microsoft Macintosh PowerPoint</Application>
  <PresentationFormat>On-screen Show (16:9)</PresentationFormat>
  <Paragraphs>76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Grizzly BT</vt:lpstr>
      <vt:lpstr>Klavika Regular</vt:lpstr>
      <vt:lpstr>Mangal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1022</cp:revision>
  <dcterms:created xsi:type="dcterms:W3CDTF">2014-06-20T13:14:19Z</dcterms:created>
  <dcterms:modified xsi:type="dcterms:W3CDTF">2018-12-05T12:51:07Z</dcterms:modified>
</cp:coreProperties>
</file>