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371" r:id="rId2"/>
    <p:sldId id="376" r:id="rId3"/>
    <p:sldId id="377" r:id="rId4"/>
    <p:sldId id="434" r:id="rId5"/>
    <p:sldId id="378" r:id="rId6"/>
    <p:sldId id="379" r:id="rId7"/>
    <p:sldId id="393" r:id="rId8"/>
    <p:sldId id="394" r:id="rId9"/>
    <p:sldId id="395" r:id="rId10"/>
    <p:sldId id="396" r:id="rId11"/>
    <p:sldId id="380" r:id="rId12"/>
    <p:sldId id="381" r:id="rId13"/>
    <p:sldId id="382" r:id="rId14"/>
    <p:sldId id="383" r:id="rId15"/>
    <p:sldId id="384" r:id="rId16"/>
    <p:sldId id="385" r:id="rId17"/>
    <p:sldId id="386" r:id="rId18"/>
    <p:sldId id="397" r:id="rId19"/>
    <p:sldId id="405" r:id="rId20"/>
    <p:sldId id="410" r:id="rId21"/>
    <p:sldId id="399" r:id="rId22"/>
    <p:sldId id="400" r:id="rId23"/>
    <p:sldId id="401" r:id="rId24"/>
    <p:sldId id="402" r:id="rId25"/>
    <p:sldId id="403" r:id="rId26"/>
    <p:sldId id="389" r:id="rId27"/>
    <p:sldId id="390" r:id="rId28"/>
    <p:sldId id="391" r:id="rId29"/>
    <p:sldId id="392" r:id="rId30"/>
    <p:sldId id="407" r:id="rId31"/>
    <p:sldId id="438" r:id="rId32"/>
    <p:sldId id="437" r:id="rId33"/>
    <p:sldId id="439" r:id="rId34"/>
    <p:sldId id="408" r:id="rId35"/>
    <p:sldId id="436" r:id="rId36"/>
    <p:sldId id="409" r:id="rId37"/>
    <p:sldId id="423" r:id="rId38"/>
    <p:sldId id="424" r:id="rId39"/>
    <p:sldId id="425" r:id="rId40"/>
    <p:sldId id="426" r:id="rId41"/>
    <p:sldId id="433" r:id="rId42"/>
    <p:sldId id="310" r:id="rId43"/>
    <p:sldId id="30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showGuides="1">
      <p:cViewPr varScale="1">
        <p:scale>
          <a:sx n="86" d="100"/>
          <a:sy n="86" d="100"/>
        </p:scale>
        <p:origin x="-1376" y="-104"/>
      </p:cViewPr>
      <p:guideLst>
        <p:guide orient="horz" pos="2206"/>
        <p:guide pos="2880"/>
      </p:guideLst>
    </p:cSldViewPr>
  </p:slideViewPr>
  <p:notesTextViewPr>
    <p:cViewPr>
      <p:scale>
        <a:sx n="100" d="100"/>
        <a:sy n="100" d="100"/>
      </p:scale>
      <p:origin x="0" y="0"/>
    </p:cViewPr>
  </p:notesTextViewPr>
  <p:sorterViewPr>
    <p:cViewPr>
      <p:scale>
        <a:sx n="66" d="100"/>
        <a:sy n="66" d="100"/>
      </p:scale>
      <p:origin x="0" y="3864"/>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193FD0-4CF7-6346-B89B-8BD8B9FF3FAD}" type="datetimeFigureOut">
              <a:rPr lang="en-US" smtClean="0"/>
              <a:t>16/10/29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DEA0A-5D43-3945-8E2F-10401B7DA775}" type="slidenum">
              <a:rPr lang="en-US" smtClean="0"/>
              <a:t>‹#›</a:t>
            </a:fld>
            <a:endParaRPr lang="en-US"/>
          </a:p>
        </p:txBody>
      </p:sp>
    </p:spTree>
    <p:extLst>
      <p:ext uri="{BB962C8B-B14F-4D97-AF65-F5344CB8AC3E}">
        <p14:creationId xmlns:p14="http://schemas.microsoft.com/office/powerpoint/2010/main" val="35233078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Baewatch</a:t>
            </a:r>
            <a:r>
              <a:rPr lang="en-US" dirty="0" smtClean="0"/>
              <a:t> Series.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4. Have a satisfying marriage in the future.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Rules of Engagement: (1) Be Real. (2) Be Serious (Take This Seriously).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Activity:</a:t>
            </a:r>
            <a:r>
              <a:rPr lang="en-ZA" sz="1200" u="none"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Share, with the person sitting next to you, your thoughts on the following questions:</a:t>
            </a:r>
          </a:p>
          <a:p>
            <a:pPr lvl="0"/>
            <a:r>
              <a:rPr lang="en-ZA" sz="1200" kern="1200" dirty="0" smtClean="0">
                <a:solidFill>
                  <a:schemeClr val="tx1"/>
                </a:solidFill>
                <a:effectLst/>
                <a:latin typeface="+mn-lt"/>
                <a:ea typeface="+mn-ea"/>
                <a:cs typeface="+mn-cs"/>
              </a:rPr>
              <a:t>* What is love? How do you know when you’ve found it?</a:t>
            </a:r>
          </a:p>
          <a:p>
            <a:pPr lvl="0"/>
            <a:r>
              <a:rPr lang="en-ZA" sz="1200" kern="1200" dirty="0" smtClean="0">
                <a:solidFill>
                  <a:schemeClr val="tx1"/>
                </a:solidFill>
                <a:effectLst/>
                <a:latin typeface="+mn-lt"/>
                <a:ea typeface="+mn-ea"/>
                <a:cs typeface="+mn-cs"/>
              </a:rPr>
              <a:t>* How do you define dating?</a:t>
            </a:r>
          </a:p>
          <a:p>
            <a:pPr lvl="0"/>
            <a:r>
              <a:rPr lang="en-ZA" sz="1200" kern="1200" dirty="0" smtClean="0">
                <a:solidFill>
                  <a:schemeClr val="tx1"/>
                </a:solidFill>
                <a:effectLst/>
                <a:latin typeface="+mn-lt"/>
                <a:ea typeface="+mn-ea"/>
                <a:cs typeface="+mn-cs"/>
              </a:rPr>
              <a:t>* What is the purpose of dating?</a:t>
            </a:r>
          </a:p>
          <a:p>
            <a:pPr lvl="0"/>
            <a:r>
              <a:rPr lang="en-ZA" sz="1200" kern="1200" dirty="0" smtClean="0">
                <a:solidFill>
                  <a:schemeClr val="tx1"/>
                </a:solidFill>
                <a:effectLst/>
                <a:latin typeface="+mn-lt"/>
                <a:ea typeface="+mn-ea"/>
                <a:cs typeface="+mn-cs"/>
              </a:rPr>
              <a:t>* Would you like to get married one day? Why or why not?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What is Culture?</a:t>
            </a:r>
            <a:r>
              <a:rPr lang="en-ZA" sz="1200" u="none"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Culture is a way of life of a group of people or society. It is expressed in the behaviours, beliefs, values, and symbols that they accept, generally without thinking about them, and that are passed along by communication and imitation from one generation to the next.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What is Mainstream Culture? </a:t>
            </a:r>
            <a:r>
              <a:rPr lang="en-ZA" sz="1200" kern="1200" dirty="0" smtClean="0">
                <a:solidFill>
                  <a:schemeClr val="tx1"/>
                </a:solidFill>
                <a:effectLst/>
                <a:latin typeface="+mn-lt"/>
                <a:ea typeface="+mn-ea"/>
                <a:cs typeface="+mn-cs"/>
              </a:rPr>
              <a:t>Mainstream (or dominant) culture is the culture that is practised by a large amount of people residing in a society. In other words, it is the culture that seems the most “normal” to a particular group or society.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Video: Happily Ever After [3D animated short film]. Get it on YouTube</a:t>
            </a:r>
            <a:r>
              <a:rPr lang="en-ZA" sz="1200" kern="1200" baseline="0" dirty="0" smtClean="0">
                <a:solidFill>
                  <a:schemeClr val="tx1"/>
                </a:solidFill>
                <a:effectLst/>
                <a:latin typeface="+mn-lt"/>
                <a:ea typeface="+mn-ea"/>
                <a:cs typeface="+mn-cs"/>
              </a:rPr>
              <a:t> at: https://www.youtube.com/watch?v=xoU4CwbOifM</a:t>
            </a:r>
          </a:p>
          <a:p>
            <a:r>
              <a:rPr lang="en-ZA" sz="1200" kern="1200" baseline="0" dirty="0" smtClean="0">
                <a:solidFill>
                  <a:schemeClr val="tx1"/>
                </a:solidFill>
                <a:effectLst/>
                <a:latin typeface="+mn-lt"/>
                <a:ea typeface="+mn-ea"/>
                <a:cs typeface="+mn-cs"/>
              </a:rPr>
              <a:t>[Only show the first 2 minutes of this short film - until the couple gets married]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Activity: Get into same sex groups and discuss the following questions</a:t>
            </a:r>
            <a:r>
              <a:rPr lang="en-ZA" sz="1200" kern="1200" dirty="0" smtClean="0">
                <a:solidFill>
                  <a:schemeClr val="tx1"/>
                </a:solidFill>
                <a:effectLst/>
                <a:latin typeface="+mn-lt"/>
                <a:ea typeface="+mn-ea"/>
                <a:cs typeface="+mn-cs"/>
              </a:rPr>
              <a:t>: What does mainstream (or dominant) culture – through movies, music, social media, etc. – say about love, relating to the opposite sex, dating, and marriage?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Examples of Messages from Mainstream Culture:</a:t>
            </a:r>
            <a:r>
              <a:rPr lang="en-ZA" sz="1200" u="none" kern="1200" baseline="0" dirty="0" smtClean="0">
                <a:solidFill>
                  <a:schemeClr val="tx1"/>
                </a:solidFill>
                <a:effectLst/>
                <a:latin typeface="+mn-lt"/>
                <a:ea typeface="+mn-ea"/>
                <a:cs typeface="+mn-cs"/>
              </a:rPr>
              <a:t> </a:t>
            </a:r>
            <a:r>
              <a:rPr lang="en-ZA" sz="1200" u="none" kern="1200" dirty="0" smtClean="0">
                <a:solidFill>
                  <a:schemeClr val="tx1"/>
                </a:solidFill>
                <a:effectLst/>
                <a:latin typeface="+mn-lt"/>
                <a:ea typeface="+mn-ea"/>
                <a:cs typeface="+mn-cs"/>
              </a:rPr>
              <a:t>Games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Examples of Messages from Mainstream Culture: Movies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week 1 of the Baewatch</a:t>
            </a:r>
            <a:r>
              <a:rPr lang="en-US" baseline="0" dirty="0" smtClean="0"/>
              <a:t> Series: </a:t>
            </a:r>
            <a:r>
              <a:rPr lang="en-US" dirty="0" smtClean="0"/>
              <a:t>Feel the Current.</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Examples of Messages from Mainstream Culture: Books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Examples of Messages from Mainstream Culture: Advice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Examples of Messages from Mainstream Culture:</a:t>
            </a:r>
            <a:r>
              <a:rPr lang="en-ZA" sz="1200" u="none" kern="1200" baseline="0" dirty="0" smtClean="0">
                <a:solidFill>
                  <a:schemeClr val="tx1"/>
                </a:solidFill>
                <a:effectLst/>
                <a:latin typeface="+mn-lt"/>
                <a:ea typeface="+mn-ea"/>
                <a:cs typeface="+mn-cs"/>
              </a:rPr>
              <a:t> </a:t>
            </a:r>
            <a:r>
              <a:rPr lang="en-ZA" sz="1200" u="none" kern="1200" dirty="0" smtClean="0">
                <a:solidFill>
                  <a:schemeClr val="tx1"/>
                </a:solidFill>
                <a:effectLst/>
                <a:latin typeface="+mn-lt"/>
                <a:ea typeface="+mn-ea"/>
                <a:cs typeface="+mn-cs"/>
              </a:rPr>
              <a:t>Advice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Examples of Messages from Mainstream Culture:</a:t>
            </a:r>
            <a:r>
              <a:rPr lang="en-ZA" sz="1200" u="none" kern="1200" baseline="0" dirty="0" smtClean="0">
                <a:solidFill>
                  <a:schemeClr val="tx1"/>
                </a:solidFill>
                <a:effectLst/>
                <a:latin typeface="+mn-lt"/>
                <a:ea typeface="+mn-ea"/>
                <a:cs typeface="+mn-cs"/>
              </a:rPr>
              <a:t> </a:t>
            </a:r>
            <a:r>
              <a:rPr lang="en-ZA" sz="1200" u="none" kern="1200" dirty="0" smtClean="0">
                <a:solidFill>
                  <a:schemeClr val="tx1"/>
                </a:solidFill>
                <a:effectLst/>
                <a:latin typeface="+mn-lt"/>
                <a:ea typeface="+mn-ea"/>
                <a:cs typeface="+mn-cs"/>
              </a:rPr>
              <a:t>Advice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Examples of Messages from Mainstream Culture:</a:t>
            </a:r>
            <a:r>
              <a:rPr lang="en-ZA" sz="1200" u="none" kern="1200" baseline="0" dirty="0" smtClean="0">
                <a:solidFill>
                  <a:schemeClr val="tx1"/>
                </a:solidFill>
                <a:effectLst/>
                <a:latin typeface="+mn-lt"/>
                <a:ea typeface="+mn-ea"/>
                <a:cs typeface="+mn-cs"/>
              </a:rPr>
              <a:t> </a:t>
            </a:r>
            <a:r>
              <a:rPr lang="en-ZA" sz="1200" u="none" kern="1200" dirty="0" smtClean="0">
                <a:solidFill>
                  <a:schemeClr val="tx1"/>
                </a:solidFill>
                <a:effectLst/>
                <a:latin typeface="+mn-lt"/>
                <a:ea typeface="+mn-ea"/>
                <a:cs typeface="+mn-cs"/>
              </a:rPr>
              <a:t>Advice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Examples of Messages from Mainstream Culture:</a:t>
            </a:r>
            <a:r>
              <a:rPr lang="en-ZA" sz="1200" u="none" kern="1200" baseline="0" dirty="0" smtClean="0">
                <a:solidFill>
                  <a:schemeClr val="tx1"/>
                </a:solidFill>
                <a:effectLst/>
                <a:latin typeface="+mn-lt"/>
                <a:ea typeface="+mn-ea"/>
                <a:cs typeface="+mn-cs"/>
              </a:rPr>
              <a:t> </a:t>
            </a:r>
            <a:r>
              <a:rPr lang="en-ZA" sz="1200" u="none" kern="1200" dirty="0" smtClean="0">
                <a:solidFill>
                  <a:schemeClr val="tx1"/>
                </a:solidFill>
                <a:effectLst/>
                <a:latin typeface="+mn-lt"/>
                <a:ea typeface="+mn-ea"/>
                <a:cs typeface="+mn-cs"/>
              </a:rPr>
              <a:t>Advice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YOLO - we are told that we only live once so we need to hurry up and experience everything that life has to offer.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FOMO - we are often afraid of missing out and want to do what everyone elses is doing.</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We hear this message: “You will be happy only when you meet ‘The One’” and we think that being single is not a place where we can be fulfilled.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Activity: </a:t>
            </a:r>
            <a:r>
              <a:rPr lang="en-ZA" sz="1200" kern="1200" dirty="0" smtClean="0">
                <a:solidFill>
                  <a:schemeClr val="tx1"/>
                </a:solidFill>
                <a:effectLst/>
                <a:latin typeface="+mn-lt"/>
                <a:ea typeface="+mn-ea"/>
                <a:cs typeface="+mn-cs"/>
              </a:rPr>
              <a:t>Respond to the following question in writing using the handout provided: When it comes to relating to the opposite sex, dating, and love what are the: Pressures you experience? Challenges you face? Issues you struggle with? Questions you have?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Ice-Breaker: </a:t>
            </a:r>
            <a:r>
              <a:rPr lang="en-ZA" sz="1200" kern="1200" dirty="0" smtClean="0">
                <a:solidFill>
                  <a:schemeClr val="tx1"/>
                </a:solidFill>
                <a:effectLst/>
                <a:latin typeface="+mn-lt"/>
                <a:ea typeface="+mn-ea"/>
                <a:cs typeface="+mn-cs"/>
              </a:rPr>
              <a:t>Play a group version of “rock, paper, scissors”. It starts with everyone turning to</a:t>
            </a:r>
            <a:r>
              <a:rPr lang="en-ZA" sz="1200" kern="1200" baseline="0" dirty="0" smtClean="0">
                <a:solidFill>
                  <a:schemeClr val="tx1"/>
                </a:solidFill>
                <a:effectLst/>
                <a:latin typeface="+mn-lt"/>
                <a:ea typeface="+mn-ea"/>
                <a:cs typeface="+mn-cs"/>
              </a:rPr>
              <a:t> the person and playing a best of 3 round of rock, paper, scissors. The loser has to stand behind the winner chanting their name and follow them to the next person that they play against. Winners keep finding another winner to play against while the losers keep joining the back of a line of people supporting the winner. Play until there is an ultimate winner and reward them with a prize.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Activity: A twist on Tug of War. In pairs - one person stands on a chair and the other stands on the ground. Each person extends their right hands and the person on the chair tries to pull the person on the ground up onto the chair and the person on the ground tries to pull the person on the chair off the chair.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What is Counterculture?</a:t>
            </a:r>
            <a:r>
              <a:rPr lang="en-ZA" sz="1200" u="none"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Counterculture is an alternative culture, deliberately different to (mainstream or dominant) social norms. It is the culture and lifestyle of people, especially among young people, who reject or oppose the dominant values and behaviour of society.</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Biblical </a:t>
            </a:r>
            <a:r>
              <a:rPr lang="en-ZA" sz="1200" u="none" kern="1200" dirty="0" smtClean="0">
                <a:solidFill>
                  <a:schemeClr val="tx1"/>
                </a:solidFill>
                <a:effectLst/>
                <a:latin typeface="+mn-lt"/>
                <a:ea typeface="+mn-ea"/>
                <a:cs typeface="+mn-cs"/>
              </a:rPr>
              <a:t>Culture - in this series we are going to look at what the Bible says -</a:t>
            </a:r>
            <a:r>
              <a:rPr lang="en-ZA" sz="1200" u="none" kern="1200" baseline="0" dirty="0" smtClean="0">
                <a:solidFill>
                  <a:schemeClr val="tx1"/>
                </a:solidFill>
                <a:effectLst/>
                <a:latin typeface="+mn-lt"/>
                <a:ea typeface="+mn-ea"/>
                <a:cs typeface="+mn-cs"/>
              </a:rPr>
              <a:t> it is a counter culture message. In this video clip, Joe, is going to introduce us to what the Bible has to say about dating and relating to the opposite sex.</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u="none" kern="1200" dirty="0" smtClean="0">
                <a:solidFill>
                  <a:schemeClr val="tx1"/>
                </a:solidFill>
                <a:effectLst/>
                <a:latin typeface="+mn-lt"/>
                <a:ea typeface="+mn-ea"/>
                <a:cs typeface="+mn-cs"/>
              </a:rPr>
              <a:t>Video: </a:t>
            </a:r>
            <a:r>
              <a:rPr lang="en-ZA" sz="1200" kern="1200" dirty="0" smtClean="0">
                <a:solidFill>
                  <a:schemeClr val="tx1"/>
                </a:solidFill>
                <a:effectLst/>
                <a:latin typeface="+mn-lt"/>
                <a:ea typeface="+mn-ea"/>
                <a:cs typeface="+mn-cs"/>
              </a:rPr>
              <a:t>Christians &amp; Dating. Get it on YouTube at: https://youtu.be/ysCtpNH8yEs</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tx1"/>
                </a:solidFill>
                <a:effectLst/>
                <a:latin typeface="+mn-lt"/>
                <a:ea typeface="+mn-ea"/>
                <a:cs typeface="+mn-cs"/>
              </a:rPr>
              <a:t>Group Activity: In mixed groups, your task is to connect the Bible verses to the six Biblical principles for relationships:</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tx1"/>
                </a:solidFill>
                <a:effectLst/>
                <a:latin typeface="+mn-lt"/>
                <a:ea typeface="+mn-ea"/>
                <a:cs typeface="+mn-cs"/>
              </a:rPr>
              <a:t>1. </a:t>
            </a:r>
            <a:r>
              <a:rPr lang="en-ZA" sz="1200" kern="1200" dirty="0" smtClean="0">
                <a:solidFill>
                  <a:schemeClr val="tx1"/>
                </a:solidFill>
                <a:effectLst/>
                <a:latin typeface="+mn-lt"/>
                <a:ea typeface="+mn-ea"/>
                <a:cs typeface="+mn-cs"/>
              </a:rPr>
              <a:t>We are wired for relationships, community, and connection:</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2. Intimate (relationships are God’s idea</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3. Life unfolds in seasons</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4. Your identity, value, and purpose do not depend on your relationship status</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5. You are responsible for the choices you make</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6. The choices you make have consequences</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1. </a:t>
            </a:r>
            <a:r>
              <a:rPr lang="en-ZA" sz="1200" kern="1200" dirty="0" smtClean="0">
                <a:solidFill>
                  <a:schemeClr val="tx1"/>
                </a:solidFill>
                <a:effectLst/>
                <a:latin typeface="+mn-lt"/>
                <a:ea typeface="+mn-ea"/>
                <a:cs typeface="+mn-cs"/>
              </a:rPr>
              <a:t>We are wired for relationships, community and connection: “Then God said, “Let us make human beings in our image, to be like us…So God created human beings in His own image. In the image of God He created them; male and female He created them.” (Genesis 1: 26-27, NLT)</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2. Intimate (romantic) relationships are God’s idea: “Then the Lord God said, “It is not good for the man to be alone. I will make a helper who is just right for him.” (Genesis 2:18).</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“Find a good spouse, you find a good life – and even more: the favour of God.” (Proverbs 18:22)</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3. Life unfolds in seasons.</a:t>
            </a:r>
            <a:r>
              <a:rPr lang="en-ZA" sz="1200" kern="1200" baseline="0" dirty="0" smtClean="0">
                <a:solidFill>
                  <a:schemeClr val="tx1"/>
                </a:solidFill>
                <a:effectLst/>
                <a:latin typeface="+mn-lt"/>
                <a:ea typeface="+mn-ea"/>
                <a:cs typeface="+mn-cs"/>
              </a:rPr>
              <a:t> For everything there is a season, a time for every activity under heaven. (Ecclesiastes 3:1). Oh, let me warn you: Don’t excite love, don’t stir it up, until the time is ripe and you’re ready. (Song of Songs 8:4)</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4. Your identity, value, and purpose do not depend on your relationship status:</a:t>
            </a:r>
          </a:p>
          <a:p>
            <a:pPr lvl="0"/>
            <a:r>
              <a:rPr lang="en-ZA" sz="1200" kern="1200" dirty="0" smtClean="0">
                <a:solidFill>
                  <a:schemeClr val="tx1"/>
                </a:solidFill>
                <a:effectLst/>
                <a:latin typeface="+mn-lt"/>
                <a:ea typeface="+mn-ea"/>
                <a:cs typeface="+mn-cs"/>
              </a:rPr>
              <a:t>“It is in Christ that we find out who we are and what we are living for.” (Ephesians 1:11, MSG)</a:t>
            </a:r>
          </a:p>
          <a:p>
            <a:pPr lvl="0"/>
            <a:r>
              <a:rPr lang="en-ZA" sz="1200" kern="1200" dirty="0" smtClean="0">
                <a:solidFill>
                  <a:schemeClr val="tx1"/>
                </a:solidFill>
                <a:effectLst/>
                <a:latin typeface="+mn-lt"/>
                <a:ea typeface="+mn-ea"/>
                <a:cs typeface="+mn-cs"/>
              </a:rPr>
              <a:t>“You…knit me together in my mother’s womb…You saw me before I was born. Every day of my life was recorded in your book. Every moment was laid out before a single day had passed. How precious are your thoughts about me, O God. They cannot be numbered! I can’t even count them; they outnumber the grains of sand!” (Psalm 139:13; 16-18, NLT)</a:t>
            </a:r>
          </a:p>
          <a:p>
            <a:pPr lvl="0"/>
            <a:r>
              <a:rPr lang="en-ZA" sz="1200" kern="1200" dirty="0" smtClean="0">
                <a:solidFill>
                  <a:schemeClr val="tx1"/>
                </a:solidFill>
                <a:effectLst/>
                <a:latin typeface="+mn-lt"/>
                <a:ea typeface="+mn-ea"/>
                <a:cs typeface="+mn-cs"/>
              </a:rPr>
              <a:t>“Before I shaped you in the womb, I knew all about you. Before you saw the light of day, I had holy plans for you…” (Jeremiah 1:5, MSG)</a:t>
            </a:r>
          </a:p>
          <a:p>
            <a:pPr lvl="0"/>
            <a:r>
              <a:rPr lang="en-ZA" sz="1200" kern="1200" dirty="0" smtClean="0">
                <a:solidFill>
                  <a:schemeClr val="tx1"/>
                </a:solidFill>
                <a:effectLst/>
                <a:latin typeface="+mn-lt"/>
                <a:ea typeface="+mn-ea"/>
                <a:cs typeface="+mn-cs"/>
              </a:rPr>
              <a:t>“For we are God’s masterpiece. He created us anew in Christ Jesus, so we can do the good things He planned for us long ago.” (Ephesians 2:10, NLT)</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5. You are responsible for the choices you make.</a:t>
            </a:r>
          </a:p>
          <a:p>
            <a:pPr lvl="0"/>
            <a:r>
              <a:rPr lang="en-ZA" sz="1200" kern="1200" dirty="0" smtClean="0">
                <a:solidFill>
                  <a:schemeClr val="tx1"/>
                </a:solidFill>
                <a:effectLst/>
                <a:latin typeface="+mn-lt"/>
                <a:ea typeface="+mn-ea"/>
                <a:cs typeface="+mn-cs"/>
              </a:rPr>
              <a:t>“…we are each responsible for our own conduct.” (Galatians 6:5, NLT)</a:t>
            </a:r>
          </a:p>
          <a:p>
            <a:pPr lvl="0"/>
            <a:r>
              <a:rPr lang="en-ZA" sz="1200" kern="1200" dirty="0" smtClean="0">
                <a:solidFill>
                  <a:schemeClr val="tx1"/>
                </a:solidFill>
                <a:effectLst/>
                <a:latin typeface="+mn-lt"/>
                <a:ea typeface="+mn-ea"/>
                <a:cs typeface="+mn-cs"/>
              </a:rPr>
              <a:t>“…I have given you the choice between life and death, between blessing and curses…choose life…” (Deuteronomy 30:19, NLT)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regulars and newcomers.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6. The choices you make have consequences:</a:t>
            </a:r>
          </a:p>
          <a:p>
            <a:pPr lvl="0"/>
            <a:r>
              <a:rPr lang="en-ZA" sz="1200" kern="1200" dirty="0" smtClean="0">
                <a:solidFill>
                  <a:schemeClr val="tx1"/>
                </a:solidFill>
                <a:effectLst/>
                <a:latin typeface="+mn-lt"/>
                <a:ea typeface="+mn-ea"/>
                <a:cs typeface="+mn-cs"/>
              </a:rPr>
              <a:t>“Do not deceive yourselves, no one makes a fool of God. You will reap exactly what you plant. If you plant in the field of your natural desires, from it you will gather the harvest of death; if you plant in the field of the Spirit, from the Spirit you will gather the harvest of eternal life.” (Galatians 6:7-8; GNT)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Refreshments are served.</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Announcements: On </a:t>
            </a:r>
            <a:r>
              <a:rPr lang="en-US" dirty="0" smtClean="0"/>
              <a:t>Sunday morning it is week 3 of our Spirit Series - Mark will be preaching on the Gifts of the Holy Spirit.</a:t>
            </a:r>
            <a:endParaRPr lang="en-US"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42</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a:t>
            </a:r>
            <a:r>
              <a:rPr lang="en-US" baseline="0" dirty="0" smtClean="0"/>
              <a:t> the second week of our </a:t>
            </a:r>
            <a:r>
              <a:rPr lang="en-US" baseline="0" dirty="0" err="1" smtClean="0"/>
              <a:t>Baewatch</a:t>
            </a:r>
            <a:r>
              <a:rPr lang="en-US" baseline="0" dirty="0" smtClean="0"/>
              <a:t> series.</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Boy meets girl,</a:t>
            </a:r>
            <a:r>
              <a:rPr lang="en-US" baseline="0" dirty="0" smtClean="0"/>
              <a:t> things gets awkward. </a:t>
            </a:r>
            <a:r>
              <a:rPr lang="en-US" dirty="0" smtClean="0"/>
              <a:t>Get it </a:t>
            </a:r>
            <a:r>
              <a:rPr lang="en-US" dirty="0" smtClean="0"/>
              <a:t>at: http</a:t>
            </a:r>
            <a:r>
              <a:rPr lang="en-US" dirty="0" smtClean="0"/>
              <a:t>://</a:t>
            </a:r>
            <a:r>
              <a:rPr lang="en-US" dirty="0" err="1" smtClean="0"/>
              <a:t>www.huffingtonpost.com</a:t>
            </a:r>
            <a:r>
              <a:rPr lang="en-US" dirty="0" smtClean="0"/>
              <a:t>/2012/11/15/boy-meets-girl-things-get_n_2139686.html</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u="none" kern="1200" dirty="0" smtClean="0">
                <a:solidFill>
                  <a:schemeClr val="tx1"/>
                </a:solidFill>
                <a:effectLst/>
                <a:latin typeface="+mn-lt"/>
                <a:ea typeface="+mn-ea"/>
                <a:cs typeface="+mn-cs"/>
              </a:rPr>
              <a:t>Objectives: </a:t>
            </a:r>
            <a:r>
              <a:rPr lang="en-ZA" sz="1200" kern="1200" dirty="0" smtClean="0">
                <a:solidFill>
                  <a:schemeClr val="tx1"/>
                </a:solidFill>
                <a:effectLst/>
                <a:latin typeface="+mn-lt"/>
                <a:ea typeface="+mn-ea"/>
                <a:cs typeface="+mn-cs"/>
              </a:rPr>
              <a:t>To provide you with a Biblical perspective on relating to the opposite sex, dating, and love so that you are inspired, challenged, and equipped to:</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1. Have high-quality relationships with the opposite sex.</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2. Avoid unnecessary relational disappointment, heartbreak, and regret.</a:t>
            </a: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3. Live according to a higher and healthier standard.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55728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18214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36164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BE3F1-777D-7243-A554-C61462A664EB}" type="datetimeFigureOut">
              <a:rPr lang="en-US" smtClean="0"/>
              <a:t>16/10/29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91028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DBE3F1-777D-7243-A554-C61462A664EB}" type="datetimeFigureOut">
              <a:rPr lang="en-US" smtClean="0"/>
              <a:t>16/10/29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396880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DBE3F1-777D-7243-A554-C61462A664EB}" type="datetimeFigureOut">
              <a:rPr lang="en-US" smtClean="0"/>
              <a:t>16/10/29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374766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DBE3F1-777D-7243-A554-C61462A664EB}" type="datetimeFigureOut">
              <a:rPr lang="en-US" smtClean="0"/>
              <a:t>16/10/29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68495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DBE3F1-777D-7243-A554-C61462A664EB}" type="datetimeFigureOut">
              <a:rPr lang="en-US" smtClean="0"/>
              <a:t>16/10/29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9731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BE3F1-777D-7243-A554-C61462A664EB}" type="datetimeFigureOut">
              <a:rPr lang="en-US" smtClean="0"/>
              <a:t>16/10/29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7792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BE3F1-777D-7243-A554-C61462A664EB}" type="datetimeFigureOut">
              <a:rPr lang="en-US" smtClean="0"/>
              <a:t>16/10/29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168524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BE3F1-777D-7243-A554-C61462A664EB}" type="datetimeFigureOut">
              <a:rPr lang="en-US" smtClean="0"/>
              <a:t>16/10/29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3060-13E3-CC40-BCE5-453A85560CCB}" type="slidenum">
              <a:rPr lang="en-US" smtClean="0"/>
              <a:t>‹#›</a:t>
            </a:fld>
            <a:endParaRPr lang="en-US"/>
          </a:p>
        </p:txBody>
      </p:sp>
    </p:spTree>
    <p:extLst>
      <p:ext uri="{BB962C8B-B14F-4D97-AF65-F5344CB8AC3E}">
        <p14:creationId xmlns:p14="http://schemas.microsoft.com/office/powerpoint/2010/main" val="27017098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BE3F1-777D-7243-A554-C61462A664EB}" type="datetimeFigureOut">
              <a:rPr lang="en-US" smtClean="0"/>
              <a:t>16/10/29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D3060-13E3-CC40-BCE5-453A85560CCB}" type="slidenum">
              <a:rPr lang="en-US" smtClean="0"/>
              <a:t>‹#›</a:t>
            </a:fld>
            <a:endParaRPr lang="en-US"/>
          </a:p>
        </p:txBody>
      </p:sp>
    </p:spTree>
    <p:extLst>
      <p:ext uri="{BB962C8B-B14F-4D97-AF65-F5344CB8AC3E}">
        <p14:creationId xmlns:p14="http://schemas.microsoft.com/office/powerpoint/2010/main" val="457855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6.xml"/><Relationship Id="rId5" Type="http://schemas.openxmlformats.org/officeDocument/2006/relationships/image" Target="../media/image15.png"/><Relationship Id="rId1" Type="http://schemas.microsoft.com/office/2007/relationships/media" Target="file://localhost/Users/marktittley/Documents/@Reference/His%20Youth/_Events/1%20ENGAGE/2016%20Baewatch%20Friday/_Presentation/Happily%20Ever%20After%201.mp4" TargetMode="External"/><Relationship Id="rId2" Type="http://schemas.openxmlformats.org/officeDocument/2006/relationships/video" Target="file://localhost/Users/marktittley/Documents/@Reference/His%20Youth/_Events/1%20ENGAGE/2016%20Baewatch%20Friday/_Presentation/Happily%20Ever%20After%201.mp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3331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217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43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467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1251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269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884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appily Ever After 1.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0" y="857250"/>
            <a:ext cx="9144000" cy="5143500"/>
          </a:xfrm>
          <a:prstGeom prst="rect">
            <a:avLst/>
          </a:prstGeom>
        </p:spPr>
      </p:pic>
    </p:spTree>
    <p:extLst>
      <p:ext uri="{BB962C8B-B14F-4D97-AF65-F5344CB8AC3E}">
        <p14:creationId xmlns:p14="http://schemas.microsoft.com/office/powerpoint/2010/main" val="174382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3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8991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424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955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072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547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0759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923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8877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05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247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6691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9190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888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352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2342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657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0546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454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787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7076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1367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5732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957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3748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0320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6144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1338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7937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444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6266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35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929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483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6713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897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3566</TotalTime>
  <Words>1602</Words>
  <Application>Microsoft Macintosh PowerPoint</Application>
  <PresentationFormat>On-screen Show (4:3)</PresentationFormat>
  <Paragraphs>105</Paragraphs>
  <Slides>43</Slides>
  <Notes>43</Notes>
  <HiddenSlides>0</HiddenSlides>
  <MMClips>1</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143</cp:revision>
  <dcterms:created xsi:type="dcterms:W3CDTF">2016-09-15T16:06:02Z</dcterms:created>
  <dcterms:modified xsi:type="dcterms:W3CDTF">2016-10-29T06:38:38Z</dcterms:modified>
</cp:coreProperties>
</file>