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371" r:id="rId2"/>
    <p:sldId id="376" r:id="rId3"/>
    <p:sldId id="377" r:id="rId4"/>
    <p:sldId id="434" r:id="rId5"/>
    <p:sldId id="379" r:id="rId6"/>
    <p:sldId id="393" r:id="rId7"/>
    <p:sldId id="394" r:id="rId8"/>
    <p:sldId id="395" r:id="rId9"/>
    <p:sldId id="396" r:id="rId10"/>
    <p:sldId id="462" r:id="rId11"/>
    <p:sldId id="380" r:id="rId12"/>
    <p:sldId id="440" r:id="rId13"/>
    <p:sldId id="382" r:id="rId14"/>
    <p:sldId id="441" r:id="rId15"/>
    <p:sldId id="442" r:id="rId16"/>
    <p:sldId id="463" r:id="rId17"/>
    <p:sldId id="487" r:id="rId18"/>
    <p:sldId id="471" r:id="rId19"/>
    <p:sldId id="488" r:id="rId20"/>
    <p:sldId id="464" r:id="rId21"/>
    <p:sldId id="489" r:id="rId22"/>
    <p:sldId id="465" r:id="rId23"/>
    <p:sldId id="490" r:id="rId24"/>
    <p:sldId id="468" r:id="rId25"/>
    <p:sldId id="491" r:id="rId26"/>
    <p:sldId id="475" r:id="rId27"/>
    <p:sldId id="492" r:id="rId28"/>
    <p:sldId id="466" r:id="rId29"/>
    <p:sldId id="493" r:id="rId30"/>
    <p:sldId id="476" r:id="rId31"/>
    <p:sldId id="494" r:id="rId32"/>
    <p:sldId id="469" r:id="rId33"/>
    <p:sldId id="495" r:id="rId34"/>
    <p:sldId id="474" r:id="rId35"/>
    <p:sldId id="496" r:id="rId36"/>
    <p:sldId id="473" r:id="rId37"/>
    <p:sldId id="497" r:id="rId38"/>
    <p:sldId id="478" r:id="rId39"/>
    <p:sldId id="498" r:id="rId40"/>
    <p:sldId id="479" r:id="rId41"/>
    <p:sldId id="443" r:id="rId42"/>
    <p:sldId id="384" r:id="rId43"/>
    <p:sldId id="444" r:id="rId44"/>
    <p:sldId id="445" r:id="rId45"/>
    <p:sldId id="480" r:id="rId46"/>
    <p:sldId id="481" r:id="rId47"/>
    <p:sldId id="447" r:id="rId48"/>
    <p:sldId id="448" r:id="rId49"/>
    <p:sldId id="449" r:id="rId50"/>
    <p:sldId id="450" r:id="rId51"/>
    <p:sldId id="451" r:id="rId52"/>
    <p:sldId id="452" r:id="rId53"/>
    <p:sldId id="391" r:id="rId54"/>
    <p:sldId id="460" r:id="rId55"/>
    <p:sldId id="425" r:id="rId56"/>
    <p:sldId id="454" r:id="rId57"/>
    <p:sldId id="455" r:id="rId58"/>
    <p:sldId id="456" r:id="rId59"/>
    <p:sldId id="486" r:id="rId60"/>
    <p:sldId id="482" r:id="rId61"/>
    <p:sldId id="483" r:id="rId62"/>
    <p:sldId id="484" r:id="rId63"/>
    <p:sldId id="485" r:id="rId64"/>
    <p:sldId id="433" r:id="rId65"/>
    <p:sldId id="310" r:id="rId66"/>
    <p:sldId id="430" r:id="rId67"/>
    <p:sldId id="461"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96" autoAdjust="0"/>
  </p:normalViewPr>
  <p:slideViewPr>
    <p:cSldViewPr snapToGrid="0" snapToObjects="1" showGuides="1">
      <p:cViewPr varScale="1">
        <p:scale>
          <a:sx n="68" d="100"/>
          <a:sy n="68" d="100"/>
        </p:scale>
        <p:origin x="-104" y="-328"/>
      </p:cViewPr>
      <p:guideLst>
        <p:guide orient="horz" pos="1676"/>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193FD0-4CF7-6346-B89B-8BD8B9FF3FAD}" type="datetimeFigureOut">
              <a:rPr lang="en-US" smtClean="0"/>
              <a:t>16/11/05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1DEA0A-5D43-3945-8E2F-10401B7DA775}" type="slidenum">
              <a:rPr lang="en-US" smtClean="0"/>
              <a:t>‹#›</a:t>
            </a:fld>
            <a:endParaRPr lang="en-US"/>
          </a:p>
        </p:txBody>
      </p:sp>
    </p:spTree>
    <p:extLst>
      <p:ext uri="{BB962C8B-B14F-4D97-AF65-F5344CB8AC3E}">
        <p14:creationId xmlns:p14="http://schemas.microsoft.com/office/powerpoint/2010/main" val="3523307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Baewatch</a:t>
            </a:r>
            <a:r>
              <a:rPr lang="en-US" dirty="0" smtClean="0"/>
              <a:t> Series.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u="none" kern="1200" dirty="0" smtClean="0">
                <a:solidFill>
                  <a:schemeClr val="tx1"/>
                </a:solidFill>
                <a:effectLst/>
                <a:latin typeface="+mn-lt"/>
                <a:ea typeface="+mn-ea"/>
                <a:cs typeface="+mn-cs"/>
              </a:rPr>
              <a:t>Rules of Engagement:</a:t>
            </a:r>
            <a:r>
              <a:rPr lang="en-ZA" sz="1200" u="none" kern="1200" baseline="0" dirty="0" smtClean="0">
                <a:solidFill>
                  <a:schemeClr val="tx1"/>
                </a:solidFill>
                <a:effectLst/>
                <a:latin typeface="+mn-lt"/>
                <a:ea typeface="+mn-ea"/>
                <a:cs typeface="+mn-cs"/>
              </a:rPr>
              <a:t> (1) </a:t>
            </a:r>
            <a:r>
              <a:rPr lang="en-ZA" sz="1200" kern="1200" dirty="0" smtClean="0">
                <a:solidFill>
                  <a:schemeClr val="tx1"/>
                </a:solidFill>
                <a:effectLst/>
                <a:latin typeface="+mn-lt"/>
                <a:ea typeface="+mn-ea"/>
                <a:cs typeface="+mn-cs"/>
              </a:rPr>
              <a:t>Be Real. (2) Take This Seriously (or Be Serious).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Prayer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Ask a</a:t>
            </a:r>
            <a:r>
              <a:rPr lang="en-US" baseline="0" dirty="0" smtClean="0"/>
              <a:t> Tween: What is Dating like? Get it on YouTube at: https://</a:t>
            </a:r>
            <a:r>
              <a:rPr lang="en-US" baseline="0" dirty="0" err="1" smtClean="0"/>
              <a:t>www.youtube.com</a:t>
            </a:r>
            <a:r>
              <a:rPr lang="en-US" baseline="0" dirty="0" smtClean="0"/>
              <a:t>/</a:t>
            </a:r>
            <a:r>
              <a:rPr lang="en-US" baseline="0" dirty="0" err="1" smtClean="0"/>
              <a:t>watch?v</a:t>
            </a:r>
            <a:r>
              <a:rPr lang="en-US" baseline="0" dirty="0" smtClean="0"/>
              <a:t>=</a:t>
            </a:r>
            <a:r>
              <a:rPr lang="en-US" baseline="0" dirty="0" err="1" smtClean="0"/>
              <a:t>tFmiHWTWcrI</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Activity: The Top Ten List.</a:t>
            </a:r>
            <a:r>
              <a:rPr lang="en-GB" sz="1200" kern="1200" baseline="0" dirty="0" smtClean="0">
                <a:solidFill>
                  <a:schemeClr val="tx1"/>
                </a:solidFill>
                <a:effectLst/>
                <a:latin typeface="+mn-lt"/>
                <a:ea typeface="+mn-ea"/>
                <a:cs typeface="+mn-cs"/>
              </a:rPr>
              <a:t> In your group, come up with a list of the Top 10 Qualities you want in a </a:t>
            </a:r>
            <a:r>
              <a:rPr lang="en-GB" sz="1200" kern="1200" baseline="0" dirty="0" err="1" smtClean="0">
                <a:solidFill>
                  <a:schemeClr val="tx1"/>
                </a:solidFill>
                <a:effectLst/>
                <a:latin typeface="+mn-lt"/>
                <a:ea typeface="+mn-ea"/>
                <a:cs typeface="+mn-cs"/>
              </a:rPr>
              <a:t>Bae</a:t>
            </a:r>
            <a:r>
              <a:rPr lang="en-GB" sz="1200" kern="1200" baseline="0" dirty="0" smtClean="0">
                <a:solidFill>
                  <a:schemeClr val="tx1"/>
                </a:solidFill>
                <a:effectLst/>
                <a:latin typeface="+mn-lt"/>
                <a:ea typeface="+mn-ea"/>
                <a:cs typeface="+mn-cs"/>
              </a:rPr>
              <a:t>. Share the list on stage.</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Activity: The Top Ten Test.</a:t>
            </a:r>
            <a:r>
              <a:rPr lang="en-GB" sz="1200" kern="1200" baseline="0" dirty="0" smtClean="0">
                <a:solidFill>
                  <a:schemeClr val="tx1"/>
                </a:solidFill>
                <a:effectLst/>
                <a:latin typeface="+mn-lt"/>
                <a:ea typeface="+mn-ea"/>
                <a:cs typeface="+mn-cs"/>
              </a:rPr>
              <a:t> Think about the Top 10 list your group came up with - are these qualities you currently possess? Give yourself a grade (percentage) for each of the ten qualities you are looking for in someone else.</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Activity: Are You Ready To</a:t>
            </a:r>
            <a:r>
              <a:rPr lang="en-GB" sz="1200" kern="1200" baseline="0" dirty="0" smtClean="0">
                <a:solidFill>
                  <a:schemeClr val="tx1"/>
                </a:solidFill>
                <a:effectLst/>
                <a:latin typeface="+mn-lt"/>
                <a:ea typeface="+mn-ea"/>
                <a:cs typeface="+mn-cs"/>
              </a:rPr>
              <a:t> Date</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You must sit on the ground in groups of 8 and each of you will be given 10 heart-shaped sweets. You are going to take the Dating Readiness Test - to see whether you are ready to start dating. For every wrong answer you give you will have to throw one of your sweets into the bowl in the middle of the group. There are 12 questions in total:</a:t>
            </a:r>
          </a:p>
          <a:p>
            <a:r>
              <a:rPr lang="en-US" sz="1200" kern="1200" dirty="0" smtClean="0">
                <a:solidFill>
                  <a:schemeClr val="tx1"/>
                </a:solidFill>
                <a:latin typeface="+mn-lt"/>
                <a:ea typeface="+mn-ea"/>
                <a:cs typeface="+mn-cs"/>
              </a:rPr>
              <a:t>1. Are you still at school? Throw away a sweet if you answered: YES!</a:t>
            </a:r>
          </a:p>
          <a:p>
            <a:r>
              <a:rPr lang="en-US" sz="1200" kern="1200" dirty="0" smtClean="0">
                <a:solidFill>
                  <a:schemeClr val="tx1"/>
                </a:solidFill>
                <a:latin typeface="+mn-lt"/>
                <a:ea typeface="+mn-ea"/>
                <a:cs typeface="+mn-cs"/>
              </a:rPr>
              <a:t>2. Do you believe that sex is only meant for marriage? Throw away a sweet if you answered: NO!</a:t>
            </a:r>
          </a:p>
          <a:p>
            <a:r>
              <a:rPr lang="en-US" sz="1200" kern="1200" dirty="0" smtClean="0">
                <a:solidFill>
                  <a:schemeClr val="tx1"/>
                </a:solidFill>
                <a:latin typeface="+mn-lt"/>
                <a:ea typeface="+mn-ea"/>
                <a:cs typeface="+mn-cs"/>
              </a:rPr>
              <a:t>3. Have you had a break up in the last 3 months? Throw away a sweet if you answered: YES!</a:t>
            </a:r>
          </a:p>
          <a:p>
            <a:r>
              <a:rPr lang="en-US" sz="1200" kern="1200" dirty="0" smtClean="0">
                <a:solidFill>
                  <a:schemeClr val="tx1"/>
                </a:solidFill>
                <a:latin typeface="+mn-lt"/>
                <a:ea typeface="+mn-ea"/>
                <a:cs typeface="+mn-cs"/>
              </a:rPr>
              <a:t>4. Have you ever felt pressure to find a Bae? Throw away a sweet if you answered: YES!</a:t>
            </a:r>
          </a:p>
          <a:p>
            <a:r>
              <a:rPr lang="en-US" sz="1200" kern="1200" dirty="0" smtClean="0">
                <a:solidFill>
                  <a:schemeClr val="tx1"/>
                </a:solidFill>
                <a:latin typeface="+mn-lt"/>
                <a:ea typeface="+mn-ea"/>
                <a:cs typeface="+mn-cs"/>
              </a:rPr>
              <a:t>5. Do you ask God for permission before starting a relationship? Throw away a sweet if you answered: NO!</a:t>
            </a:r>
          </a:p>
          <a:p>
            <a:r>
              <a:rPr lang="en-US" sz="1200" kern="1200" dirty="0" smtClean="0">
                <a:solidFill>
                  <a:schemeClr val="tx1"/>
                </a:solidFill>
                <a:latin typeface="+mn-lt"/>
                <a:ea typeface="+mn-ea"/>
                <a:cs typeface="+mn-cs"/>
              </a:rPr>
              <a:t>6. Do you know the exact qualities you are looking for in someone to marry? Throw away a sweet if you answered: NO!</a:t>
            </a:r>
          </a:p>
          <a:p>
            <a:r>
              <a:rPr lang="en-US" sz="1200" kern="1200" dirty="0" smtClean="0">
                <a:solidFill>
                  <a:schemeClr val="tx1"/>
                </a:solidFill>
                <a:latin typeface="+mn-lt"/>
                <a:ea typeface="+mn-ea"/>
                <a:cs typeface="+mn-cs"/>
              </a:rPr>
              <a:t>7. Will you feel better about yourself if you have a pretty or handsome Bae? Throw away a sweet if you answered: YES!</a:t>
            </a:r>
          </a:p>
          <a:p>
            <a:r>
              <a:rPr lang="en-US" sz="1200" kern="1200" dirty="0" smtClean="0">
                <a:solidFill>
                  <a:schemeClr val="tx1"/>
                </a:solidFill>
                <a:latin typeface="+mn-lt"/>
                <a:ea typeface="+mn-ea"/>
                <a:cs typeface="+mn-cs"/>
              </a:rPr>
              <a:t>8. Is your relationship with God the most important thing in your life? Throw away a sweet if you answered: NO!</a:t>
            </a:r>
          </a:p>
          <a:p>
            <a:r>
              <a:rPr lang="en-US" sz="1200" kern="1200" dirty="0" smtClean="0">
                <a:solidFill>
                  <a:schemeClr val="tx1"/>
                </a:solidFill>
                <a:latin typeface="+mn-lt"/>
                <a:ea typeface="+mn-ea"/>
                <a:cs typeface="+mn-cs"/>
              </a:rPr>
              <a:t>9. Do you have any habits or harmful behaviors you can’t quit? Throw away a sweet if you answered: YES!</a:t>
            </a:r>
          </a:p>
          <a:p>
            <a:r>
              <a:rPr lang="en-US" sz="1200" kern="1200" dirty="0" smtClean="0">
                <a:solidFill>
                  <a:schemeClr val="tx1"/>
                </a:solidFill>
                <a:latin typeface="+mn-lt"/>
                <a:ea typeface="+mn-ea"/>
                <a:cs typeface="+mn-cs"/>
              </a:rPr>
              <a:t>10. Do you know who you are and what your beliefs and qualities are? Throw away a sweet if you answered: NO!</a:t>
            </a:r>
          </a:p>
          <a:p>
            <a:r>
              <a:rPr lang="en-US" sz="1200" kern="1200" dirty="0" smtClean="0">
                <a:solidFill>
                  <a:schemeClr val="tx1"/>
                </a:solidFill>
                <a:latin typeface="+mn-lt"/>
                <a:ea typeface="+mn-ea"/>
                <a:cs typeface="+mn-cs"/>
              </a:rPr>
              <a:t>11. Do you know your future goals and are you taking steps to achieve them? Throw away a sweet if you answered: NO!</a:t>
            </a:r>
          </a:p>
          <a:p>
            <a:r>
              <a:rPr lang="en-US" sz="1200" kern="1200" dirty="0" smtClean="0">
                <a:solidFill>
                  <a:schemeClr val="tx1"/>
                </a:solidFill>
                <a:latin typeface="+mn-lt"/>
                <a:ea typeface="+mn-ea"/>
                <a:cs typeface="+mn-cs"/>
              </a:rPr>
              <a:t>12. Do you expect a relationship to give you healing, security or identity? Throw away a sweet if you answered: YES!</a:t>
            </a:r>
          </a:p>
          <a:p>
            <a:r>
              <a:rPr lang="en-US" sz="1200" kern="1200" dirty="0" smtClean="0">
                <a:solidFill>
                  <a:schemeClr val="tx1"/>
                </a:solidFill>
                <a:latin typeface="+mn-lt"/>
                <a:ea typeface="+mn-ea"/>
                <a:cs typeface="+mn-cs"/>
              </a:rPr>
              <a:t>What are you left with? Are you ready to date? Not unless you have most of the sweets left that you started with!</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Are you still at school?</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YES!</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 Do you believe that sex is only meant for marriage?</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NO!</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Week 2 of the Baewatch</a:t>
            </a:r>
            <a:r>
              <a:rPr lang="en-US" baseline="0" dirty="0" smtClean="0"/>
              <a:t> Series: Resist </a:t>
            </a:r>
            <a:r>
              <a:rPr lang="en-US" dirty="0" smtClean="0"/>
              <a:t>the Current.</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Have you had a break up in the last 3 months? </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YES!</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Have you ever felt pressure to find a Bae? </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Throw away a sweet if you answered: YES!</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5. Do you ask God for permission</a:t>
            </a:r>
            <a:r>
              <a:rPr lang="en-US" sz="1200" kern="1200" baseline="0" dirty="0" smtClean="0">
                <a:solidFill>
                  <a:schemeClr val="tx1"/>
                </a:solidFill>
                <a:latin typeface="+mn-lt"/>
                <a:ea typeface="+mn-ea"/>
                <a:cs typeface="+mn-cs"/>
              </a:rPr>
              <a:t> before starting a relationship?</a:t>
            </a:r>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NO!</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6. Do you know the exact qualities you are looking for in someone to marry? </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NO!</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7. Will you feel better about yourself if you have a pretty or handsome Bae? </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YES!</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u="none" kern="1200" dirty="0" smtClean="0">
                <a:solidFill>
                  <a:schemeClr val="tx1"/>
                </a:solidFill>
                <a:effectLst/>
                <a:latin typeface="+mn-lt"/>
                <a:ea typeface="+mn-ea"/>
                <a:cs typeface="+mn-cs"/>
              </a:rPr>
              <a:t>Ice-Breaker: Spin the Bottle. You are going to sit on the ground in groups of 8 and play spin the bottle. No - you dont have to kiss the person that the bottle lands on - they just have to pick up a card and do what it says - they contain the following Truth or Dares: </a:t>
            </a:r>
          </a:p>
          <a:p>
            <a:endParaRPr lang="en-ZA" sz="1200" u="none" kern="1200" dirty="0" smtClean="0">
              <a:solidFill>
                <a:schemeClr val="tx1"/>
              </a:solidFill>
              <a:effectLst/>
              <a:latin typeface="+mn-lt"/>
              <a:ea typeface="+mn-ea"/>
              <a:cs typeface="+mn-cs"/>
            </a:endParaRPr>
          </a:p>
          <a:p>
            <a:r>
              <a:rPr lang="en-ZA" sz="1200" u="none" kern="1200" dirty="0" smtClean="0">
                <a:solidFill>
                  <a:schemeClr val="tx1"/>
                </a:solidFill>
                <a:effectLst/>
                <a:latin typeface="+mn-lt"/>
                <a:ea typeface="+mn-ea"/>
                <a:cs typeface="+mn-cs"/>
              </a:rPr>
              <a:t>Truth </a:t>
            </a:r>
          </a:p>
          <a:p>
            <a:r>
              <a:rPr lang="en-ZA" sz="1200" u="none" kern="1200" dirty="0" smtClean="0">
                <a:solidFill>
                  <a:schemeClr val="tx1"/>
                </a:solidFill>
                <a:effectLst/>
                <a:latin typeface="+mn-lt"/>
                <a:ea typeface="+mn-ea"/>
                <a:cs typeface="+mn-cs"/>
              </a:rPr>
              <a:t>1. If you were a billionaire, what would you spend your time doing?</a:t>
            </a:r>
          </a:p>
          <a:p>
            <a:r>
              <a:rPr lang="en-ZA" sz="1200" u="none" kern="1200" dirty="0" smtClean="0">
                <a:solidFill>
                  <a:schemeClr val="tx1"/>
                </a:solidFill>
                <a:effectLst/>
                <a:latin typeface="+mn-lt"/>
                <a:ea typeface="+mn-ea"/>
                <a:cs typeface="+mn-cs"/>
              </a:rPr>
              <a:t>2. What have you stolen anything in your life? What was it?</a:t>
            </a:r>
          </a:p>
          <a:p>
            <a:r>
              <a:rPr lang="en-ZA" sz="1200" u="none" kern="1200" dirty="0" smtClean="0">
                <a:solidFill>
                  <a:schemeClr val="tx1"/>
                </a:solidFill>
                <a:effectLst/>
                <a:latin typeface="+mn-lt"/>
                <a:ea typeface="+mn-ea"/>
                <a:cs typeface="+mn-cs"/>
              </a:rPr>
              <a:t>3. What is the most expensive thing you own?</a:t>
            </a:r>
          </a:p>
          <a:p>
            <a:r>
              <a:rPr lang="en-ZA" sz="1200" u="none" kern="1200" dirty="0" smtClean="0">
                <a:solidFill>
                  <a:schemeClr val="tx1"/>
                </a:solidFill>
                <a:effectLst/>
                <a:latin typeface="+mn-lt"/>
                <a:ea typeface="+mn-ea"/>
                <a:cs typeface="+mn-cs"/>
              </a:rPr>
              <a:t>4. If you could marry anyone in this room, who would it be and why?</a:t>
            </a:r>
          </a:p>
          <a:p>
            <a:r>
              <a:rPr lang="en-ZA" sz="1200" u="none" kern="1200" dirty="0" smtClean="0">
                <a:solidFill>
                  <a:schemeClr val="tx1"/>
                </a:solidFill>
                <a:effectLst/>
                <a:latin typeface="+mn-lt"/>
                <a:ea typeface="+mn-ea"/>
                <a:cs typeface="+mn-cs"/>
              </a:rPr>
              <a:t>5. What movie or TV star would you like to look like? </a:t>
            </a:r>
          </a:p>
          <a:p>
            <a:r>
              <a:rPr lang="en-ZA" sz="1200" u="none" kern="1200" dirty="0" smtClean="0">
                <a:solidFill>
                  <a:schemeClr val="tx1"/>
                </a:solidFill>
                <a:effectLst/>
                <a:latin typeface="+mn-lt"/>
                <a:ea typeface="+mn-ea"/>
                <a:cs typeface="+mn-cs"/>
              </a:rPr>
              <a:t>6. If you had to change your first name what would you change it to? </a:t>
            </a:r>
          </a:p>
          <a:p>
            <a:r>
              <a:rPr lang="en-ZA" sz="1200" u="none" kern="1200" dirty="0" smtClean="0">
                <a:solidFill>
                  <a:schemeClr val="tx1"/>
                </a:solidFill>
                <a:effectLst/>
                <a:latin typeface="+mn-lt"/>
                <a:ea typeface="+mn-ea"/>
                <a:cs typeface="+mn-cs"/>
              </a:rPr>
              <a:t>7. What is the craziest thing that you have ever done without your parents knowing?</a:t>
            </a:r>
          </a:p>
          <a:p>
            <a:r>
              <a:rPr lang="en-ZA" sz="1200" u="none" kern="1200" dirty="0" smtClean="0">
                <a:solidFill>
                  <a:schemeClr val="tx1"/>
                </a:solidFill>
                <a:effectLst/>
                <a:latin typeface="+mn-lt"/>
                <a:ea typeface="+mn-ea"/>
                <a:cs typeface="+mn-cs"/>
              </a:rPr>
              <a:t>8. What is the last thing that you got into trouble for? </a:t>
            </a:r>
          </a:p>
          <a:p>
            <a:r>
              <a:rPr lang="en-ZA" sz="1200" u="none" kern="1200" dirty="0" smtClean="0">
                <a:solidFill>
                  <a:schemeClr val="tx1"/>
                </a:solidFill>
                <a:effectLst/>
                <a:latin typeface="+mn-lt"/>
                <a:ea typeface="+mn-ea"/>
                <a:cs typeface="+mn-cs"/>
              </a:rPr>
              <a:t>9. What do you think is your best physical feature? </a:t>
            </a:r>
          </a:p>
          <a:p>
            <a:r>
              <a:rPr lang="en-ZA" sz="1200" u="none" kern="1200" dirty="0" smtClean="0">
                <a:solidFill>
                  <a:schemeClr val="tx1"/>
                </a:solidFill>
                <a:effectLst/>
                <a:latin typeface="+mn-lt"/>
                <a:ea typeface="+mn-ea"/>
                <a:cs typeface="+mn-cs"/>
              </a:rPr>
              <a:t>10. If you could live anywhere else in the world where would it be? </a:t>
            </a:r>
          </a:p>
          <a:p>
            <a:endParaRPr lang="en-ZA" sz="1200" u="none" kern="1200" dirty="0" smtClean="0">
              <a:solidFill>
                <a:schemeClr val="tx1"/>
              </a:solidFill>
              <a:effectLst/>
              <a:latin typeface="+mn-lt"/>
              <a:ea typeface="+mn-ea"/>
              <a:cs typeface="+mn-cs"/>
            </a:endParaRPr>
          </a:p>
          <a:p>
            <a:r>
              <a:rPr lang="en-ZA" sz="1200" u="none" kern="1200" dirty="0" smtClean="0">
                <a:solidFill>
                  <a:schemeClr val="tx1"/>
                </a:solidFill>
                <a:effectLst/>
                <a:latin typeface="+mn-lt"/>
                <a:ea typeface="+mn-ea"/>
                <a:cs typeface="+mn-cs"/>
              </a:rPr>
              <a:t>Dare </a:t>
            </a:r>
          </a:p>
          <a:p>
            <a:r>
              <a:rPr lang="en-ZA" sz="1200" u="none" kern="1200" dirty="0" smtClean="0">
                <a:solidFill>
                  <a:schemeClr val="tx1"/>
                </a:solidFill>
                <a:effectLst/>
                <a:latin typeface="+mn-lt"/>
                <a:ea typeface="+mn-ea"/>
                <a:cs typeface="+mn-cs"/>
              </a:rPr>
              <a:t>1. Make funny faces until everyone laughs. </a:t>
            </a:r>
          </a:p>
          <a:p>
            <a:r>
              <a:rPr lang="en-ZA" sz="1200" u="none" kern="1200" dirty="0" smtClean="0">
                <a:solidFill>
                  <a:schemeClr val="tx1"/>
                </a:solidFill>
                <a:effectLst/>
                <a:latin typeface="+mn-lt"/>
                <a:ea typeface="+mn-ea"/>
                <a:cs typeface="+mn-cs"/>
              </a:rPr>
              <a:t>2. Give someone in the group a compliment.</a:t>
            </a:r>
          </a:p>
          <a:p>
            <a:r>
              <a:rPr lang="en-ZA" sz="1200" u="none" kern="1200" dirty="0" smtClean="0">
                <a:solidFill>
                  <a:schemeClr val="tx1"/>
                </a:solidFill>
                <a:effectLst/>
                <a:latin typeface="+mn-lt"/>
                <a:ea typeface="+mn-ea"/>
                <a:cs typeface="+mn-cs"/>
              </a:rPr>
              <a:t>3. Sing a nursery rhythm. </a:t>
            </a:r>
          </a:p>
          <a:p>
            <a:r>
              <a:rPr lang="en-ZA" sz="1200" u="none" kern="1200" dirty="0" smtClean="0">
                <a:solidFill>
                  <a:schemeClr val="tx1"/>
                </a:solidFill>
                <a:effectLst/>
                <a:latin typeface="+mn-lt"/>
                <a:ea typeface="+mn-ea"/>
                <a:cs typeface="+mn-cs"/>
              </a:rPr>
              <a:t>4. Hop around like a rabbit.</a:t>
            </a:r>
          </a:p>
          <a:p>
            <a:r>
              <a:rPr lang="en-ZA" sz="1200" u="none" kern="1200" dirty="0" smtClean="0">
                <a:solidFill>
                  <a:schemeClr val="tx1"/>
                </a:solidFill>
                <a:effectLst/>
                <a:latin typeface="+mn-lt"/>
                <a:ea typeface="+mn-ea"/>
                <a:cs typeface="+mn-cs"/>
              </a:rPr>
              <a:t>5. Do an impression of one of the adult leaders. </a:t>
            </a:r>
          </a:p>
          <a:p>
            <a:r>
              <a:rPr lang="en-ZA" sz="1200" u="none" kern="1200" dirty="0" smtClean="0">
                <a:solidFill>
                  <a:schemeClr val="tx1"/>
                </a:solidFill>
                <a:effectLst/>
                <a:latin typeface="+mn-lt"/>
                <a:ea typeface="+mn-ea"/>
                <a:cs typeface="+mn-cs"/>
              </a:rPr>
              <a:t>6. Do a death scene. </a:t>
            </a:r>
          </a:p>
          <a:p>
            <a:r>
              <a:rPr lang="en-ZA" sz="1200" u="none" kern="1200" dirty="0" smtClean="0">
                <a:solidFill>
                  <a:schemeClr val="tx1"/>
                </a:solidFill>
                <a:effectLst/>
                <a:latin typeface="+mn-lt"/>
                <a:ea typeface="+mn-ea"/>
                <a:cs typeface="+mn-cs"/>
              </a:rPr>
              <a:t>7. Do 5 push-ups. </a:t>
            </a:r>
          </a:p>
          <a:p>
            <a:r>
              <a:rPr lang="en-ZA" sz="1200" u="none" kern="1200" dirty="0" smtClean="0">
                <a:solidFill>
                  <a:schemeClr val="tx1"/>
                </a:solidFill>
                <a:effectLst/>
                <a:latin typeface="+mn-lt"/>
                <a:ea typeface="+mn-ea"/>
                <a:cs typeface="+mn-cs"/>
              </a:rPr>
              <a:t>8. Hug a person in the group. </a:t>
            </a:r>
          </a:p>
          <a:p>
            <a:r>
              <a:rPr lang="en-ZA" sz="1200" u="none" kern="1200" dirty="0" smtClean="0">
                <a:solidFill>
                  <a:schemeClr val="tx1"/>
                </a:solidFill>
                <a:effectLst/>
                <a:latin typeface="+mn-lt"/>
                <a:ea typeface="+mn-ea"/>
                <a:cs typeface="+mn-cs"/>
              </a:rPr>
              <a:t>9. Walk around the group like a dog and bark.</a:t>
            </a:r>
          </a:p>
          <a:p>
            <a:r>
              <a:rPr lang="en-ZA" sz="1200" u="none" kern="1200" dirty="0" smtClean="0">
                <a:solidFill>
                  <a:schemeClr val="tx1"/>
                </a:solidFill>
                <a:effectLst/>
                <a:latin typeface="+mn-lt"/>
                <a:ea typeface="+mn-ea"/>
                <a:cs typeface="+mn-cs"/>
              </a:rPr>
              <a:t>10. Suck your thumb and cry like a baby.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8. Is your relationship with God the most important thing</a:t>
            </a:r>
            <a:r>
              <a:rPr lang="en-US" sz="1200" kern="1200" baseline="0" dirty="0" smtClean="0">
                <a:solidFill>
                  <a:schemeClr val="tx1"/>
                </a:solidFill>
                <a:latin typeface="+mn-lt"/>
                <a:ea typeface="+mn-ea"/>
                <a:cs typeface="+mn-cs"/>
              </a:rPr>
              <a:t> in your life?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NO!</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9. Do you have any habits or harmful behaviors you can’t quit? </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YES!</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10. Do you know who you are and what your beliefs and qualities are? </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NO!</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11. Do you know your future goals and are you taking steps to achieve them?</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NO!</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12. Do you expect a relationship to give you healing, security or identity? </a:t>
            </a: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Throw away a sweet if you answered: YES!</a:t>
            </a: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regulars and newcomers.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you left with? Are you ready to date? Not unless you have most of the sweets left that you started with!</a:t>
            </a: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u="none" kern="1200" dirty="0" smtClean="0">
                <a:solidFill>
                  <a:schemeClr val="tx1"/>
                </a:solidFill>
                <a:effectLst/>
                <a:latin typeface="+mn-lt"/>
                <a:ea typeface="+mn-ea"/>
                <a:cs typeface="+mn-cs"/>
              </a:rPr>
              <a:t>Video: Don’t Waste Your Singlenes.</a:t>
            </a:r>
            <a:r>
              <a:rPr lang="en-ZA" sz="1200" u="none" kern="1200" baseline="0" dirty="0" smtClean="0">
                <a:solidFill>
                  <a:schemeClr val="tx1"/>
                </a:solidFill>
                <a:effectLst/>
                <a:latin typeface="+mn-lt"/>
                <a:ea typeface="+mn-ea"/>
                <a:cs typeface="+mn-cs"/>
              </a:rPr>
              <a:t> Get it on YouTube at: </a:t>
            </a:r>
            <a:r>
              <a:rPr lang="en-ZA" sz="1200" u="none" kern="1200" dirty="0" smtClean="0">
                <a:solidFill>
                  <a:schemeClr val="tx1"/>
                </a:solidFill>
                <a:effectLst/>
                <a:latin typeface="+mn-lt"/>
                <a:ea typeface="+mn-ea"/>
                <a:cs typeface="+mn-cs"/>
              </a:rPr>
              <a:t>https://youtu.be/5qwveeNk2vI</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u="none" kern="1200" dirty="0" smtClean="0">
                <a:solidFill>
                  <a:schemeClr val="tx1"/>
                </a:solidFill>
                <a:effectLst/>
                <a:latin typeface="+mn-lt"/>
                <a:ea typeface="+mn-ea"/>
                <a:cs typeface="+mn-cs"/>
              </a:rPr>
              <a:t>Mainstream Culture Says:</a:t>
            </a:r>
            <a:r>
              <a:rPr lang="en-ZA" sz="1200" u="none" kern="1200" baseline="0" dirty="0" smtClean="0">
                <a:solidFill>
                  <a:schemeClr val="tx1"/>
                </a:solidFill>
                <a:effectLst/>
                <a:latin typeface="+mn-lt"/>
                <a:ea typeface="+mn-ea"/>
                <a:cs typeface="+mn-cs"/>
              </a:rPr>
              <a:t> </a:t>
            </a:r>
            <a:r>
              <a:rPr lang="en-ZA" sz="1200" b="0" dirty="0" smtClean="0">
                <a:solidFill>
                  <a:schemeClr val="bg1"/>
                </a:solidFill>
                <a:effectLst>
                  <a:glow rad="165100">
                    <a:schemeClr val="tx1">
                      <a:alpha val="94000"/>
                    </a:schemeClr>
                  </a:glow>
                </a:effectLst>
              </a:rPr>
              <a:t>Find someone - as quickly as possible. Not just anyone, but ‘The One’. While you are single, you are not a complete person. But when you find ‘The One’, you will be complete and your “happily ever after”  will start.</a:t>
            </a:r>
          </a:p>
          <a:p>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Biblical</a:t>
            </a:r>
            <a:r>
              <a:rPr lang="en-ZA" sz="1200" kern="1200" baseline="0" dirty="0" smtClean="0">
                <a:solidFill>
                  <a:schemeClr val="tx1"/>
                </a:solidFill>
                <a:effectLst/>
                <a:latin typeface="+mn-lt"/>
                <a:ea typeface="+mn-ea"/>
                <a:cs typeface="+mn-cs"/>
              </a:rPr>
              <a:t> Culture Says: Become someone not just anyone; but who God created you to be. Not for the sake of finding someone, but so that you can walk in the fullness of God’s plan, purpose and destiny for your life.</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 have come in order that you might have life - life in all its fullness.” (John</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10:10)</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“Instead, be concerned above everything else with the Kingdom of God and with what he requires of you, and he will provide you with all these other things.” </a:t>
            </a:r>
            <a:r>
              <a:rPr lang="en-ZA" sz="1200" kern="1200" dirty="0" smtClean="0">
                <a:solidFill>
                  <a:schemeClr val="tx1"/>
                </a:solidFill>
                <a:effectLst/>
                <a:latin typeface="+mn-lt"/>
                <a:ea typeface="+mn-ea"/>
                <a:cs typeface="+mn-cs"/>
              </a:rPr>
              <a:t>(</a:t>
            </a:r>
            <a:r>
              <a:rPr lang="en-ZA" sz="1200" kern="1200" dirty="0" smtClean="0">
                <a:solidFill>
                  <a:schemeClr val="tx1"/>
                </a:solidFill>
                <a:effectLst/>
                <a:latin typeface="+mn-lt"/>
                <a:ea typeface="+mn-ea"/>
                <a:cs typeface="+mn-cs"/>
              </a:rPr>
              <a:t>Matthew</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6:33)</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 here’s what I want you to do, God helping you: Take your everyday, ordinary life - your sleeping, eating, going-to-work, and walking-around life - and place it before God as an offering. Embracing what God does for you is the best thing you can do for him. Don’t become so well-adjusted to your culture that you fit into it without even thinking. Instead, fix your attention on God. You’ll be changed from the inside out. Readily recognize what he wants from you, and quickly respond to it. Unlike the culture around you, always dragging you down to its level of immaturity, God brings the best out of you, develops well-formed maturity in you.” (Romans</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2:1-2, The Message)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How To Become Someone</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Invest in Your Relationship with God</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2. Get to Know Yourself First</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u="none" kern="1200" dirty="0" smtClean="0">
                <a:solidFill>
                  <a:schemeClr val="tx1"/>
                </a:solidFill>
                <a:effectLst/>
                <a:latin typeface="+mn-lt"/>
                <a:ea typeface="+mn-ea"/>
                <a:cs typeface="+mn-cs"/>
              </a:rPr>
              <a:t>Objectives: </a:t>
            </a:r>
            <a:r>
              <a:rPr lang="en-ZA" sz="1200" kern="1200" dirty="0" smtClean="0">
                <a:solidFill>
                  <a:schemeClr val="tx1"/>
                </a:solidFill>
                <a:effectLst/>
                <a:latin typeface="+mn-lt"/>
                <a:ea typeface="+mn-ea"/>
                <a:cs typeface="+mn-cs"/>
              </a:rPr>
              <a:t>To give you a Biblical perspective on love, relating to the opposite sex, dating and marriage so that you…</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3. Start Moving</a:t>
            </a:r>
            <a:r>
              <a:rPr lang="en-GB" sz="1200" kern="1200" baseline="0" dirty="0" smtClean="0">
                <a:solidFill>
                  <a:schemeClr val="tx1"/>
                </a:solidFill>
                <a:effectLst/>
                <a:latin typeface="+mn-lt"/>
                <a:ea typeface="+mn-ea"/>
                <a:cs typeface="+mn-cs"/>
              </a:rPr>
              <a:t> in God’s Direction</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4. Work on Becoming a Better Version of </a:t>
            </a:r>
            <a:r>
              <a:rPr lang="en-GB" sz="1200" kern="1200" dirty="0" smtClean="0">
                <a:solidFill>
                  <a:schemeClr val="tx1"/>
                </a:solidFill>
                <a:effectLst/>
                <a:latin typeface="+mn-lt"/>
                <a:ea typeface="+mn-ea"/>
                <a:cs typeface="+mn-cs"/>
              </a:rPr>
              <a:t>Yourself</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5. Surround Yourself with Good People</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We need to guard our hearts! The Bible says in Proverbs 4:23 “</a:t>
            </a:r>
            <a:r>
              <a:rPr lang="en-ZA" dirty="0" smtClean="0"/>
              <a:t>Above all else, guard your heart, for everything you do flows from it.”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How To Be Friends “With Benefits”. Here</a:t>
            </a:r>
            <a:r>
              <a:rPr lang="en-ZA" sz="1200" kern="1200" baseline="0" dirty="0" smtClean="0">
                <a:solidFill>
                  <a:schemeClr val="tx1"/>
                </a:solidFill>
                <a:effectLst/>
                <a:latin typeface="+mn-lt"/>
                <a:ea typeface="+mn-ea"/>
                <a:cs typeface="+mn-cs"/>
              </a:rPr>
              <a:t> are 4 principles to help you develop friends with benefits: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 Check Their Character:</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Love is patient, love is kind, it isn’t jealous, it doesn’t brag, it isn’t arrogant, it isn’t rude, it isn’t irritable, it doesn’t keep a record of complaints.”</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(1 Corinthians 13:4-5)</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2.</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Move in Community</a:t>
            </a:r>
            <a:r>
              <a:rPr lang="en-ZA" sz="1200" kern="1200" baseline="0" dirty="0" smtClean="0">
                <a:solidFill>
                  <a:schemeClr val="tx1"/>
                </a:solidFill>
                <a:effectLst/>
                <a:latin typeface="+mn-lt"/>
                <a:ea typeface="+mn-ea"/>
                <a:cs typeface="+mn-cs"/>
              </a:rPr>
              <a:t>: “Spur one another on toward love and good deeds</a:t>
            </a:r>
            <a:r>
              <a:rPr lang="en-ZA" sz="1200" kern="1200" baseline="0" dirty="0" smtClean="0">
                <a:solidFill>
                  <a:schemeClr val="tx1"/>
                </a:solidFill>
                <a:effectLst/>
                <a:latin typeface="+mn-lt"/>
                <a:ea typeface="+mn-ea"/>
                <a:cs typeface="+mn-cs"/>
              </a:rPr>
              <a:t>…Confess </a:t>
            </a:r>
            <a:r>
              <a:rPr lang="en-ZA" sz="1200" kern="1200" baseline="0" dirty="0" smtClean="0">
                <a:solidFill>
                  <a:schemeClr val="tx1"/>
                </a:solidFill>
                <a:effectLst/>
                <a:latin typeface="+mn-lt"/>
                <a:ea typeface="+mn-ea"/>
                <a:cs typeface="+mn-cs"/>
              </a:rPr>
              <a:t>your sins to each other and pray for each other so that you may be healed.” (</a:t>
            </a:r>
            <a:r>
              <a:rPr lang="en-US" sz="1200" kern="1200" dirty="0" smtClean="0">
                <a:solidFill>
                  <a:schemeClr val="tx1"/>
                </a:solidFill>
                <a:effectLst/>
                <a:latin typeface="+mn-lt"/>
                <a:ea typeface="+mn-ea"/>
                <a:cs typeface="+mn-cs"/>
              </a:rPr>
              <a:t>Hebrews 10:24</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James </a:t>
            </a:r>
            <a:r>
              <a:rPr lang="en-US" sz="1200" kern="1200" baseline="0" dirty="0" smtClean="0">
                <a:solidFill>
                  <a:schemeClr val="tx1"/>
                </a:solidFill>
                <a:effectLst/>
                <a:latin typeface="+mn-lt"/>
                <a:ea typeface="+mn-ea"/>
                <a:cs typeface="+mn-cs"/>
              </a:rPr>
              <a:t>5:16)</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3. Don</a:t>
            </a:r>
            <a:r>
              <a:rPr lang="mr-IN" sz="1200" kern="1200" dirty="0" smtClean="0">
                <a:solidFill>
                  <a:schemeClr val="tx1"/>
                </a:solidFill>
                <a:effectLst/>
                <a:latin typeface="+mn-lt"/>
                <a:ea typeface="+mn-ea"/>
                <a:cs typeface="+mn-cs"/>
              </a:rPr>
              <a:t>’</a:t>
            </a:r>
            <a:r>
              <a:rPr lang="en-ZA" sz="1200" kern="1200" dirty="0" smtClean="0">
                <a:solidFill>
                  <a:schemeClr val="tx1"/>
                </a:solidFill>
                <a:effectLst/>
                <a:latin typeface="+mn-lt"/>
                <a:ea typeface="+mn-ea"/>
                <a:cs typeface="+mn-cs"/>
              </a:rPr>
              <a:t>t Get Physical: God’s will is for you to be holy, so stay away from all sexual sin. (1 Thessalonians 4:3</a:t>
            </a:r>
            <a:r>
              <a:rPr lang="en-ZA" sz="1200" kern="1200" baseline="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4. Guard Your Conversation: Obscene language, silly talk, or vulgar jokes aren’t acceptable for believers.”</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(Ephesians 5:4)</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Brainstorm: </a:t>
            </a:r>
            <a:r>
              <a:rPr lang="en-ZA" sz="1200" kern="1200" baseline="0" dirty="0" smtClean="0">
                <a:solidFill>
                  <a:schemeClr val="tx1"/>
                </a:solidFill>
                <a:effectLst/>
                <a:latin typeface="+mn-lt"/>
                <a:ea typeface="+mn-ea"/>
                <a:cs typeface="+mn-cs"/>
              </a:rPr>
              <a:t>In your small groups you are going to think of creative ways to live these principles in your world: (1) Check their Character. (2) Move in Community. (3) Don’t Get Physical. (4) Guard Your Conversation. </a:t>
            </a:r>
          </a:p>
          <a:p>
            <a:r>
              <a:rPr lang="en-ZA" sz="1200" kern="1200" baseline="0" dirty="0" smtClean="0">
                <a:solidFill>
                  <a:schemeClr val="tx1"/>
                </a:solidFill>
                <a:effectLst/>
                <a:latin typeface="+mn-lt"/>
                <a:ea typeface="+mn-ea"/>
                <a:cs typeface="+mn-cs"/>
              </a:rPr>
              <a:t>Feedback: Each group will share 1 creative idea for each of the principles.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1. Have high-quality relationships with the opposite sex.</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 Check Their Character.</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2.</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Move in Community</a:t>
            </a:r>
            <a:r>
              <a:rPr lang="en-ZA" sz="1200" kern="1200" baseline="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3. Don</a:t>
            </a:r>
            <a:r>
              <a:rPr lang="mr-IN" sz="1200" kern="1200" dirty="0" smtClean="0">
                <a:solidFill>
                  <a:schemeClr val="tx1"/>
                </a:solidFill>
                <a:effectLst/>
                <a:latin typeface="+mn-lt"/>
                <a:ea typeface="+mn-ea"/>
                <a:cs typeface="+mn-cs"/>
              </a:rPr>
              <a:t>’</a:t>
            </a:r>
            <a:r>
              <a:rPr lang="en-ZA" sz="1200" kern="1200" dirty="0" smtClean="0">
                <a:solidFill>
                  <a:schemeClr val="tx1"/>
                </a:solidFill>
                <a:effectLst/>
                <a:latin typeface="+mn-lt"/>
                <a:ea typeface="+mn-ea"/>
                <a:cs typeface="+mn-cs"/>
              </a:rPr>
              <a:t>t Get Physical.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4. Guard Your Conversation.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u="none" kern="1200" dirty="0" smtClean="0">
                <a:solidFill>
                  <a:schemeClr val="tx1"/>
                </a:solidFill>
                <a:effectLst/>
                <a:latin typeface="+mn-lt"/>
                <a:ea typeface="+mn-ea"/>
                <a:cs typeface="+mn-cs"/>
              </a:rPr>
              <a:t>Will You</a:t>
            </a:r>
            <a:r>
              <a:rPr lang="en-ZA" sz="1200" u="none" kern="1200" baseline="0" dirty="0" smtClean="0">
                <a:solidFill>
                  <a:schemeClr val="tx1"/>
                </a:solidFill>
                <a:effectLst/>
                <a:latin typeface="+mn-lt"/>
                <a:ea typeface="+mn-ea"/>
                <a:cs typeface="+mn-cs"/>
              </a:rPr>
              <a:t> Resist the Current? Let’s close in a word of prayer before refreshments are served.</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Sunday morning it is week 4 of our Spirit Series - Genevieve’s Dad will</a:t>
            </a:r>
            <a:r>
              <a:rPr lang="en-US" baseline="0" dirty="0" smtClean="0"/>
              <a:t> </a:t>
            </a:r>
            <a:r>
              <a:rPr lang="en-US" dirty="0" smtClean="0"/>
              <a:t>be preaching on the filling of the Holy Spirit.</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65</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Friday night is the third week of our Baewatch Series - </a:t>
            </a:r>
            <a:r>
              <a:rPr lang="en-US" baseline="0" dirty="0" smtClean="0"/>
              <a:t>His </a:t>
            </a:r>
            <a:r>
              <a:rPr lang="en-US" baseline="0" smtClean="0"/>
              <a:t>and Hers Beaches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u="none" kern="1200" dirty="0" smtClean="0">
                <a:solidFill>
                  <a:schemeClr val="tx1"/>
                </a:solidFill>
                <a:effectLst/>
                <a:latin typeface="+mn-lt"/>
                <a:ea typeface="+mn-ea"/>
                <a:cs typeface="+mn-cs"/>
              </a:rPr>
              <a:t>Refreshments are served.</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2. Avoid unnecessary relational disappointment, heartbreak, and regret.</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3. Live according to a higher and healthier standard.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4. Have a satisfying marriage in the future.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DBE3F1-777D-7243-A554-C61462A664EB}" type="datetimeFigureOut">
              <a:rPr lang="en-US" smtClean="0"/>
              <a:t>16/11/05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55728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BE3F1-777D-7243-A554-C61462A664EB}" type="datetimeFigureOut">
              <a:rPr lang="en-US" smtClean="0"/>
              <a:t>16/11/05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118214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BE3F1-777D-7243-A554-C61462A664EB}" type="datetimeFigureOut">
              <a:rPr lang="en-US" smtClean="0"/>
              <a:t>16/11/05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236164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BE3F1-777D-7243-A554-C61462A664EB}" type="datetimeFigureOut">
              <a:rPr lang="en-US" smtClean="0"/>
              <a:t>16/11/05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291028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DBE3F1-777D-7243-A554-C61462A664EB}" type="datetimeFigureOut">
              <a:rPr lang="en-US" smtClean="0"/>
              <a:t>16/11/05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3968804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DBE3F1-777D-7243-A554-C61462A664EB}" type="datetimeFigureOut">
              <a:rPr lang="en-US" smtClean="0"/>
              <a:t>16/11/05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374766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DBE3F1-777D-7243-A554-C61462A664EB}" type="datetimeFigureOut">
              <a:rPr lang="en-US" smtClean="0"/>
              <a:t>16/11/05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168495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DBE3F1-777D-7243-A554-C61462A664EB}" type="datetimeFigureOut">
              <a:rPr lang="en-US" smtClean="0"/>
              <a:t>16/11/05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19731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BE3F1-777D-7243-A554-C61462A664EB}" type="datetimeFigureOut">
              <a:rPr lang="en-US" smtClean="0"/>
              <a:t>16/11/05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77922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DBE3F1-777D-7243-A554-C61462A664EB}" type="datetimeFigureOut">
              <a:rPr lang="en-US" smtClean="0"/>
              <a:t>16/11/05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1685248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DBE3F1-777D-7243-A554-C61462A664EB}" type="datetimeFigureOut">
              <a:rPr lang="en-US" smtClean="0"/>
              <a:t>16/11/05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D3060-13E3-CC40-BCE5-453A85560CCB}" type="slidenum">
              <a:rPr lang="en-US" smtClean="0"/>
              <a:t>‹#›</a:t>
            </a:fld>
            <a:endParaRPr lang="en-US"/>
          </a:p>
        </p:txBody>
      </p:sp>
    </p:spTree>
    <p:extLst>
      <p:ext uri="{BB962C8B-B14F-4D97-AF65-F5344CB8AC3E}">
        <p14:creationId xmlns:p14="http://schemas.microsoft.com/office/powerpoint/2010/main" val="2701709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BE3F1-777D-7243-A554-C61462A664EB}" type="datetimeFigureOut">
              <a:rPr lang="en-US" smtClean="0"/>
              <a:t>16/11/05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D3060-13E3-CC40-BCE5-453A85560CCB}" type="slidenum">
              <a:rPr lang="en-US" smtClean="0"/>
              <a:t>‹#›</a:t>
            </a:fld>
            <a:endParaRPr lang="en-US"/>
          </a:p>
        </p:txBody>
      </p:sp>
    </p:spTree>
    <p:extLst>
      <p:ext uri="{BB962C8B-B14F-4D97-AF65-F5344CB8AC3E}">
        <p14:creationId xmlns:p14="http://schemas.microsoft.com/office/powerpoint/2010/main" val="457855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333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261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34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906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125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17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3846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759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9452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3061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1693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72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882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1965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6362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2054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435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2592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222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1456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55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004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42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216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598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3622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578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479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176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393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572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9246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5073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6144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425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124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884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048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3547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233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318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610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799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822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9297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532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46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3922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8884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2784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032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786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510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8046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8185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4838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311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794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4722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7646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7937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44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336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Optimistic-Step-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119"/>
          <p:cNvSpPr txBox="1">
            <a:spLocks noChangeArrowheads="1"/>
          </p:cNvSpPr>
          <p:nvPr/>
        </p:nvSpPr>
        <p:spPr bwMode="auto">
          <a:xfrm>
            <a:off x="0" y="6070844"/>
            <a:ext cx="9141216" cy="707886"/>
          </a:xfrm>
          <a:prstGeom prst="rect">
            <a:avLst/>
          </a:prstGeom>
          <a:effectLst>
            <a:glow rad="127000">
              <a:schemeClr val="accent5">
                <a:lumMod val="60000"/>
                <a:lumOff val="40000"/>
                <a:alpha val="9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80000"/>
              </a:lnSpc>
              <a:defRPr sz="4800">
                <a:solidFill>
                  <a:srgbClr val="F8F8F8"/>
                </a:solidFill>
                <a:effectLst>
                  <a:glow rad="152400">
                    <a:prstClr val="black"/>
                  </a:glow>
                </a:effectLst>
                <a:latin typeface="Brush455 BT"/>
                <a:cs typeface="Brush455 BT"/>
              </a:defRPr>
            </a:lvl1pPr>
          </a:lstStyle>
          <a:p>
            <a:r>
              <a:rPr lang="en-ZA" dirty="0"/>
              <a:t>Refreshments</a:t>
            </a:r>
          </a:p>
        </p:txBody>
      </p:sp>
    </p:spTree>
    <p:extLst>
      <p:ext uri="{BB962C8B-B14F-4D97-AF65-F5344CB8AC3E}">
        <p14:creationId xmlns:p14="http://schemas.microsoft.com/office/powerpoint/2010/main" val="3136087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671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8975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217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5097</TotalTime>
  <Words>2066</Words>
  <Application>Microsoft Macintosh PowerPoint</Application>
  <PresentationFormat>On-screen Show (4:3)</PresentationFormat>
  <Paragraphs>175</Paragraphs>
  <Slides>67</Slides>
  <Notes>67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191</cp:revision>
  <dcterms:created xsi:type="dcterms:W3CDTF">2016-09-15T16:06:02Z</dcterms:created>
  <dcterms:modified xsi:type="dcterms:W3CDTF">2016-11-05T10:37:27Z</dcterms:modified>
</cp:coreProperties>
</file>