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63" r:id="rId3"/>
    <p:sldId id="264" r:id="rId4"/>
    <p:sldId id="265" r:id="rId5"/>
    <p:sldId id="266" r:id="rId6"/>
    <p:sldId id="270" r:id="rId7"/>
    <p:sldId id="271" r:id="rId8"/>
    <p:sldId id="272" r:id="rId9"/>
    <p:sldId id="274" r:id="rId10"/>
    <p:sldId id="275" r:id="rId11"/>
    <p:sldId id="276" r:id="rId12"/>
    <p:sldId id="277" r:id="rId13"/>
    <p:sldId id="278" r:id="rId14"/>
    <p:sldId id="279" r:id="rId15"/>
    <p:sldId id="280" r:id="rId16"/>
    <p:sldId id="281" r:id="rId17"/>
    <p:sldId id="282" r:id="rId18"/>
    <p:sldId id="283" r:id="rId19"/>
    <p:sldId id="285" r:id="rId20"/>
    <p:sldId id="28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74" autoAdjust="0"/>
    <p:restoredTop sz="94660"/>
  </p:normalViewPr>
  <p:slideViewPr>
    <p:cSldViewPr snapToGrid="0" snapToObjects="1">
      <p:cViewPr varScale="1">
        <p:scale>
          <a:sx n="85" d="100"/>
          <a:sy n="85" d="100"/>
        </p:scale>
        <p:origin x="-10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041A5-9C5F-0C4C-99FA-94791380017E}" type="datetimeFigureOut">
              <a:rPr lang="en-US" smtClean="0"/>
              <a:t>15/07/13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FAB66-3822-A44B-9894-C7C9AF8AC8C5}" type="slidenum">
              <a:rPr lang="en-US" smtClean="0"/>
              <a:t>‹#›</a:t>
            </a:fld>
            <a:endParaRPr lang="en-US"/>
          </a:p>
        </p:txBody>
      </p:sp>
    </p:spTree>
    <p:extLst>
      <p:ext uri="{BB962C8B-B14F-4D97-AF65-F5344CB8AC3E}">
        <p14:creationId xmlns:p14="http://schemas.microsoft.com/office/powerpoint/2010/main" val="1094679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Becoming</a:t>
            </a:r>
            <a:r>
              <a:rPr lang="en-US" baseline="0" dirty="0" smtClean="0"/>
              <a:t> a Great Leader</a:t>
            </a:r>
            <a:endParaRPr lang="en-US" dirty="0"/>
          </a:p>
        </p:txBody>
      </p:sp>
      <p:sp>
        <p:nvSpPr>
          <p:cNvPr id="4" name="Slide Number Placeholder 3"/>
          <p:cNvSpPr>
            <a:spLocks noGrp="1"/>
          </p:cNvSpPr>
          <p:nvPr>
            <p:ph type="sldNum" sz="quarter" idx="10"/>
          </p:nvPr>
        </p:nvSpPr>
        <p:spPr/>
        <p:txBody>
          <a:bodyPr/>
          <a:lstStyle/>
          <a:p>
            <a:fld id="{8A9FAB66-3822-A44B-9894-C7C9AF8AC8C5}" type="slidenum">
              <a:rPr lang="en-US" smtClean="0"/>
              <a:t>1</a:t>
            </a:fld>
            <a:endParaRPr lang="en-US"/>
          </a:p>
        </p:txBody>
      </p:sp>
    </p:spTree>
    <p:extLst>
      <p:ext uri="{BB962C8B-B14F-4D97-AF65-F5344CB8AC3E}">
        <p14:creationId xmlns:p14="http://schemas.microsoft.com/office/powerpoint/2010/main" val="273912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An example of an good leader.</a:t>
            </a:r>
            <a:endParaRPr lang="en-ZA" dirty="0">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9EC409-1E35-6D48-B2A1-96B2532528E4}"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What do great leaders do? I have recently stumbled across an amazing Blog by one of the leaders of an American fastfood franchise (Chick-fil-A). His name is Mark Miller and he has some amazing insights into leadership and teams. </a:t>
            </a:r>
            <a:endParaRPr lang="en-ZA" sz="1200" kern="1200" dirty="0">
              <a:solidFill>
                <a:schemeClr val="tx1"/>
              </a:solidFill>
              <a:effectLst/>
              <a:latin typeface="+mn-lt"/>
              <a:ea typeface="+mn-ea"/>
              <a:cs typeface="+mn-cs"/>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347901-7227-1B41-8AB0-F3152F26E2A8}"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He suggests that great leaders serve and that S.E.R.V.E is an acronym that stands for five things that great leaders do: </a:t>
            </a:r>
            <a:endParaRPr lang="en-ZA" sz="1200" kern="1200" dirty="0">
              <a:solidFill>
                <a:schemeClr val="tx1"/>
              </a:solidFill>
              <a:effectLst/>
              <a:latin typeface="+mn-lt"/>
              <a:ea typeface="+mn-ea"/>
              <a:cs typeface="+mn-cs"/>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4D44EB-E865-8748-A275-2E1540AE2500}"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1. </a:t>
            </a:r>
            <a:r>
              <a:rPr lang="en-US" dirty="0" smtClean="0"/>
              <a:t>See </a:t>
            </a:r>
            <a:r>
              <a:rPr lang="en-US" dirty="0" smtClean="0"/>
              <a:t>the Future. First, they must be willing to See the future. They must help the people they lead see the destination as well as the advantages of going there. Everybody needs to see who they are, where they are going, and what will guide their journey.</a:t>
            </a:r>
            <a:endParaRPr lang="en-ZA" b="0"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50DA-5F31-0E40-8AD5-117BD896115B}"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mn-ea"/>
                <a:cs typeface="+mn-cs"/>
              </a:rPr>
              <a:t>2. Engage and Develop Others. Second, they must Engage and develop others. The first key element here is to recruit and select the right people for the right job. That means to get the right players on the team. The second element is to do whatever it takes to engage the hearts and the heads of the people you lead. Historically, many leaders have employed the hands and nothing else. That’s probably where the term “hired hand” comes from. We must get much more from people than just their hands. We must engage their hearts and heads as well.</a:t>
            </a:r>
            <a:endParaRPr lang="en-US" sz="1200" b="0" kern="1200" dirty="0">
              <a:solidFill>
                <a:schemeClr val="tx1"/>
              </a:solidFill>
              <a:effectLst/>
              <a:latin typeface="+mn-lt"/>
              <a:ea typeface="+mn-ea"/>
              <a:cs typeface="+mn-cs"/>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5810B2-0727-1240-83D6-21285448E92E}"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3. Reinvent Continuously. Third</a:t>
            </a:r>
            <a:r>
              <a:rPr lang="en-US" dirty="0" smtClean="0"/>
              <a:t>, leaders must Reinvent continuously. This is where the value of creativity can really shine. The leader must be willing to re-invent on at least three levels. The first is personal. Some key questions to ask in this area are: How am I learning and growing as a leader? What am I doing to encourage others to constantly learn and reinvent themselves? The second level of reinvention is that of systems and processes. We must ask ourselves and our people: How are we doing the work? How can we do it better? How can we do it faster? How can we do it cheaper? What changes would enhance our ability to serve our customers and each other? Finally, the third level of reinvention involves the structure of the organization. A good question to ask here is What structural changes do we need to make to be more efficient and effective? Leaders must continually ask these types of questions in order to take themselves, their people, and their organization to the next level.</a:t>
            </a:r>
            <a:endParaRPr lang="en-US" sz="1200" kern="1200" dirty="0">
              <a:solidFill>
                <a:schemeClr val="tx1"/>
              </a:solidFill>
              <a:effectLst/>
              <a:latin typeface="+mn-lt"/>
              <a:ea typeface="+mn-ea"/>
              <a:cs typeface="+mn-cs"/>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B0DC72-111E-E042-B114-F20BFE90C17A}"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4. Value Results</a:t>
            </a:r>
            <a:r>
              <a:rPr lang="en-ZA" baseline="0" dirty="0" smtClean="0">
                <a:latin typeface="Calibri" charset="0"/>
              </a:rPr>
              <a:t> and </a:t>
            </a:r>
            <a:r>
              <a:rPr lang="en-ZA" dirty="0" smtClean="0">
                <a:latin typeface="Calibri" charset="0"/>
              </a:rPr>
              <a:t>Relationships. </a:t>
            </a:r>
            <a:r>
              <a:rPr lang="en-ZA" sz="1200" kern="1200" dirty="0" smtClean="0">
                <a:solidFill>
                  <a:schemeClr val="tx1"/>
                </a:solidFill>
                <a:effectLst/>
                <a:latin typeface="+mn-lt"/>
                <a:ea typeface="+mn-ea"/>
                <a:cs typeface="+mn-cs"/>
              </a:rPr>
              <a:t>Fourth, the “v” stands for Value results and relationships. We value our customers first – and that value guides our behavior and ensures our continuing success. What most people don’t understand is they can get better financial results if they have good relationships with their customers and their fellow workers. We have to raise the value of “relationships” to a position of equal importance with our value for “results.: It’s “both-and” not “either-or.” </a:t>
            </a:r>
            <a:r>
              <a:rPr lang="en-ZA" sz="1200" kern="1200" dirty="0" smtClean="0">
                <a:solidFill>
                  <a:schemeClr val="tx1"/>
                </a:solidFill>
                <a:effectLst/>
                <a:latin typeface="+mn-lt"/>
                <a:ea typeface="+mn-ea"/>
                <a:cs typeface="+mn-cs"/>
              </a:rPr>
              <a:t>We </a:t>
            </a:r>
            <a:r>
              <a:rPr lang="en-ZA" sz="1200" kern="1200" dirty="0" smtClean="0">
                <a:solidFill>
                  <a:schemeClr val="tx1"/>
                </a:solidFill>
                <a:effectLst/>
                <a:latin typeface="+mn-lt"/>
                <a:ea typeface="+mn-ea"/>
                <a:cs typeface="+mn-cs"/>
              </a:rPr>
              <a:t>traditionally teach people the important skills they need to get results: problem solving, decision making, and so on. What we have to continue working on is building good relationships and connection with people – while helping them continually to perform better. How do we do that? We value relationships when we listen to people, when we invest time with them, when we care deeply about them, and when we recognize their efforts. </a:t>
            </a:r>
            <a:endParaRPr lang="en-ZA" dirty="0" smtClean="0"/>
          </a:p>
          <a:p>
            <a:endParaRPr lang="en-ZA"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E8233D-3819-7A43-BA1C-F571A2475BC1}"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5. Embody the Values.  </a:t>
            </a:r>
            <a:r>
              <a:rPr lang="en-US" sz="1200" kern="1200" dirty="0" smtClean="0">
                <a:solidFill>
                  <a:schemeClr val="tx1"/>
                </a:solidFill>
                <a:effectLst/>
                <a:latin typeface="+mn-lt"/>
                <a:ea typeface="+mn-ea"/>
                <a:cs typeface="+mn-cs"/>
              </a:rPr>
              <a:t>This is about walking the talk. Am I living in accord with the values that we say are important? This is all about trust! People don’t follow leaders they don’t trust.</a:t>
            </a:r>
          </a:p>
          <a:p>
            <a:endParaRPr lang="en-ZA" dirty="0">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47462E-DF4E-4E4B-8708-D1DCBEB43425}"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That’s it. The “Secret” of Leadership is to S-E-R-V-E: See the Future, Engage and Develop Others , Reinvent Continuously, Value Results and Relationships  and Embody the Values.</a:t>
            </a:r>
            <a:endParaRPr lang="en-ZA" sz="1200" kern="1200" dirty="0">
              <a:solidFill>
                <a:schemeClr val="tx1"/>
              </a:solidFill>
              <a:effectLst/>
              <a:latin typeface="+mn-lt"/>
              <a:ea typeface="+mn-ea"/>
              <a:cs typeface="+mn-cs"/>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726BC6-0C47-7B46-A19A-0409813E8BFC}"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And the one who modeled that more effectively than anyone in history? The One who came, not be served, but to serve and to give His life a ransom for many. Jesus selected twelve ordinary, inexperienced people and developed them into leaders who could carry on after He was no longer there in bodily form. When people asked Him questions, His answers showed a servant heart. “How do you lead?” “By following.” “How can I be first?” “By being last.” He symbolized His whole philosophy of servant leadership at the Last Supper, where He washed the feet of the disciples and essentially told them, “Just as I have done for you, you must do for others.” He constantly was talking about the future. He engaged His followers. He was continually challenging people to change not only themselves but also each other and their organizations. He cared about both people and results. And He certainly embodied the values that He spoke. Jesus is the greatest servant leader of all time. And we have a lot to learn. Each of us is in process. But be encouraged: as Dr. Martin Luther King Jr. said, “Everyone can be great, because everyone can serve.”</a:t>
            </a:r>
            <a:endParaRPr lang="en-ZA"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726BC6-0C47-7B46-A19A-0409813E8BFC}"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There</a:t>
            </a:r>
            <a:r>
              <a:rPr lang="en-ZA" baseline="0" dirty="0" smtClean="0">
                <a:latin typeface="Calibri" charset="0"/>
              </a:rPr>
              <a:t> are Evil and Good leaders!</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EC27C-3BC7-0040-A3C1-6BE6414AFC88}"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Our challenge to</a:t>
            </a:r>
            <a:r>
              <a:rPr lang="en-ZA" baseline="0" dirty="0" smtClean="0">
                <a:latin typeface="Calibri" charset="0"/>
              </a:rPr>
              <a:t> you is to become a great</a:t>
            </a:r>
            <a:r>
              <a:rPr lang="en-ZA" dirty="0" smtClean="0">
                <a:latin typeface="Calibri" charset="0"/>
              </a:rPr>
              <a:t> leader!</a:t>
            </a:r>
            <a:endParaRPr lang="en-ZA" dirty="0">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63FD50-2EEC-D146-9997-06E4E16AF11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We see both evil</a:t>
            </a:r>
            <a:r>
              <a:rPr lang="en-ZA" baseline="0" dirty="0" smtClean="0">
                <a:latin typeface="Calibri" charset="0"/>
              </a:rPr>
              <a:t> and good leaders in the Star Wars movie series.</a:t>
            </a:r>
            <a:endParaRPr lang="en-ZA"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E59D15-3796-AE45-B659-6066B6C5F3C4}"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We see both evil</a:t>
            </a:r>
            <a:r>
              <a:rPr lang="en-ZA" baseline="0" dirty="0" smtClean="0">
                <a:latin typeface="Calibri" charset="0"/>
              </a:rPr>
              <a:t> and good leaders in the Lord of the Rings trilogy.</a:t>
            </a:r>
            <a:endParaRPr lang="en-ZA"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663457-CD9D-4947-AA9A-6D8758E94368}"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We see both evil</a:t>
            </a:r>
            <a:r>
              <a:rPr lang="en-ZA" baseline="0" dirty="0" smtClean="0">
                <a:latin typeface="Calibri" charset="0"/>
              </a:rPr>
              <a:t> and good leaders in the Harry Potter movie series.</a:t>
            </a:r>
            <a:endParaRPr lang="en-ZA"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AAAD33-0E98-C642-8404-B0512AAC79BD}"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An example of an evil leader.</a:t>
            </a:r>
            <a:endParaRPr lang="en-ZA" dirty="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F6D31D-46AA-2743-AE50-14BF19DCAFD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An example of an evil leader.</a:t>
            </a:r>
            <a:endParaRPr lang="en-ZA"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D0AEB7-4696-1E49-B029-964FD23C51A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An example of an evil leader.</a:t>
            </a:r>
            <a:endParaRPr lang="en-ZA"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FAFD42-9890-AC43-8BF7-CD34BDA448E4}"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An example of an good leader.</a:t>
            </a:r>
            <a:endParaRPr lang="en-ZA"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095959-0373-694D-92D0-E6FF791D9C3F}"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54E3C1-E6E9-1D41-B1DE-F2EBF36C6B87}"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115120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4E3C1-E6E9-1D41-B1DE-F2EBF36C6B87}"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125942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4E3C1-E6E9-1D41-B1DE-F2EBF36C6B87}"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199972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4E3C1-E6E9-1D41-B1DE-F2EBF36C6B87}"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81444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4E3C1-E6E9-1D41-B1DE-F2EBF36C6B87}"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98422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54E3C1-E6E9-1D41-B1DE-F2EBF36C6B87}"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86585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54E3C1-E6E9-1D41-B1DE-F2EBF36C6B87}" type="datetimeFigureOut">
              <a:rPr lang="en-US" smtClean="0"/>
              <a:t>15/07/13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333260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54E3C1-E6E9-1D41-B1DE-F2EBF36C6B87}" type="datetimeFigureOut">
              <a:rPr lang="en-US" smtClean="0"/>
              <a:t>15/07/13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329489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4E3C1-E6E9-1D41-B1DE-F2EBF36C6B87}" type="datetimeFigureOut">
              <a:rPr lang="en-US" smtClean="0"/>
              <a:t>15/07/13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340277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4E3C1-E6E9-1D41-B1DE-F2EBF36C6B87}"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157021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4E3C1-E6E9-1D41-B1DE-F2EBF36C6B87}"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132D9-1246-294A-989F-4A717AEB57BA}" type="slidenum">
              <a:rPr lang="en-US" smtClean="0"/>
              <a:t>‹#›</a:t>
            </a:fld>
            <a:endParaRPr lang="en-US"/>
          </a:p>
        </p:txBody>
      </p:sp>
    </p:spTree>
    <p:extLst>
      <p:ext uri="{BB962C8B-B14F-4D97-AF65-F5344CB8AC3E}">
        <p14:creationId xmlns:p14="http://schemas.microsoft.com/office/powerpoint/2010/main" val="3010057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4E3C1-E6E9-1D41-B1DE-F2EBF36C6B87}" type="datetimeFigureOut">
              <a:rPr lang="en-US" smtClean="0"/>
              <a:t>15/07/13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132D9-1246-294A-989F-4A717AEB57BA}" type="slidenum">
              <a:rPr lang="en-US" smtClean="0"/>
              <a:t>‹#›</a:t>
            </a:fld>
            <a:endParaRPr lang="en-US"/>
          </a:p>
        </p:txBody>
      </p:sp>
    </p:spTree>
    <p:extLst>
      <p:ext uri="{BB962C8B-B14F-4D97-AF65-F5344CB8AC3E}">
        <p14:creationId xmlns:p14="http://schemas.microsoft.com/office/powerpoint/2010/main" val="102788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962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67" r="5705"/>
          <a:stretch/>
        </p:blipFill>
        <p:spPr>
          <a:xfrm>
            <a:off x="-1" y="0"/>
            <a:ext cx="9144001" cy="6858000"/>
          </a:xfrm>
          <a:prstGeom prst="rect">
            <a:avLst/>
          </a:prstGeom>
        </p:spPr>
      </p:pic>
      <p:sp>
        <p:nvSpPr>
          <p:cNvPr id="4" name="TextBox 3"/>
          <p:cNvSpPr txBox="1">
            <a:spLocks noChangeArrowheads="1"/>
          </p:cNvSpPr>
          <p:nvPr/>
        </p:nvSpPr>
        <p:spPr bwMode="auto">
          <a:xfrm>
            <a:off x="203043" y="596079"/>
            <a:ext cx="9384313" cy="6147410"/>
          </a:xfrm>
          <a:prstGeom prst="rect">
            <a:avLst/>
          </a:prstGeom>
          <a:noFill/>
          <a:ln w="9525">
            <a:noFill/>
            <a:miter lim="800000"/>
            <a:headEnd/>
            <a:tailEnd/>
          </a:ln>
        </p:spPr>
        <p:txBody>
          <a:bodyPr wrap="square">
            <a:spAutoFit/>
          </a:bodyPr>
          <a:lstStyle>
            <a:defPPr>
              <a:defRPr lang="en-US"/>
            </a:defPPr>
            <a:lvl1pPr algn="ctr">
              <a:defRPr sz="4400">
                <a:solidFill>
                  <a:schemeClr val="bg1"/>
                </a:solidFill>
                <a:effectLst>
                  <a:glow rad="228600">
                    <a:schemeClr val="tx1">
                      <a:alpha val="79000"/>
                    </a:schemeClr>
                  </a:glow>
                </a:effectLst>
                <a:latin typeface=" Xenogears"/>
                <a:ea typeface="ＭＳ Ｐゴシック" charset="0"/>
                <a:cs typeface=" Xenogears"/>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pPr marL="446088" indent="-446088" algn="l">
              <a:lnSpc>
                <a:spcPts val="9620"/>
              </a:lnSpc>
              <a:buSzPct val="80000"/>
              <a:buFont typeface="Wingdings" charset="2"/>
              <a:buChar char="Ø"/>
            </a:pPr>
            <a:r>
              <a:rPr lang="en-ZA" sz="3600" dirty="0">
                <a:effectLst>
                  <a:glow rad="114300">
                    <a:schemeClr val="tx1">
                      <a:alpha val="80000"/>
                    </a:schemeClr>
                  </a:glow>
                </a:effectLst>
              </a:rPr>
              <a:t>Knew the future</a:t>
            </a:r>
          </a:p>
          <a:p>
            <a:pPr marL="446088" indent="-446088" algn="l">
              <a:lnSpc>
                <a:spcPts val="9620"/>
              </a:lnSpc>
              <a:buSzPct val="80000"/>
              <a:buFont typeface="Wingdings" charset="2"/>
              <a:buChar char="Ø"/>
            </a:pPr>
            <a:r>
              <a:rPr lang="en-ZA" sz="3600" dirty="0" smtClean="0">
                <a:effectLst>
                  <a:glow rad="114300">
                    <a:schemeClr val="tx1">
                      <a:alpha val="80000"/>
                    </a:schemeClr>
                  </a:glow>
                </a:effectLst>
                <a:ea typeface="+mn-ea"/>
              </a:rPr>
              <a:t>Empowered people</a:t>
            </a:r>
          </a:p>
          <a:p>
            <a:pPr marL="446088" indent="-446088" algn="l">
              <a:lnSpc>
                <a:spcPts val="9620"/>
              </a:lnSpc>
              <a:buSzPct val="80000"/>
              <a:buFont typeface="Wingdings" charset="2"/>
              <a:buChar char="Ø"/>
            </a:pPr>
            <a:r>
              <a:rPr lang="en-ZA" sz="3600" dirty="0" smtClean="0">
                <a:effectLst>
                  <a:glow rad="114300">
                    <a:schemeClr val="tx1">
                      <a:alpha val="80000"/>
                    </a:schemeClr>
                  </a:glow>
                </a:effectLst>
                <a:ea typeface="+mn-ea"/>
              </a:rPr>
              <a:t>Acted wisely</a:t>
            </a:r>
          </a:p>
          <a:p>
            <a:pPr marL="446088" indent="-446088" algn="l">
              <a:lnSpc>
                <a:spcPts val="9620"/>
              </a:lnSpc>
              <a:buSzPct val="80000"/>
              <a:buFont typeface="Wingdings" charset="2"/>
              <a:buChar char="Ø"/>
            </a:pPr>
            <a:r>
              <a:rPr lang="en-ZA" sz="3600" dirty="0" smtClean="0">
                <a:effectLst>
                  <a:glow rad="114300">
                    <a:schemeClr val="tx1">
                      <a:alpha val="80000"/>
                    </a:schemeClr>
                  </a:glow>
                </a:effectLst>
                <a:ea typeface="+mn-ea"/>
              </a:rPr>
              <a:t>Loved people &amp; results</a:t>
            </a:r>
          </a:p>
          <a:p>
            <a:pPr marL="446088" indent="-446088" algn="l">
              <a:lnSpc>
                <a:spcPts val="9620"/>
              </a:lnSpc>
              <a:buSzPct val="80000"/>
              <a:buFont typeface="Wingdings" charset="2"/>
              <a:buChar char="Ø"/>
            </a:pPr>
            <a:r>
              <a:rPr lang="en-ZA" sz="3600" dirty="0" smtClean="0">
                <a:effectLst>
                  <a:glow rad="114300">
                    <a:schemeClr val="tx1">
                      <a:alpha val="80000"/>
                    </a:schemeClr>
                  </a:glow>
                </a:effectLst>
                <a:ea typeface="+mn-ea"/>
              </a:rPr>
              <a:t>Lived his message</a:t>
            </a:r>
          </a:p>
        </p:txBody>
      </p:sp>
      <p:sp>
        <p:nvSpPr>
          <p:cNvPr id="5" name="TextBox 4"/>
          <p:cNvSpPr txBox="1"/>
          <p:nvPr/>
        </p:nvSpPr>
        <p:spPr>
          <a:xfrm>
            <a:off x="223912" y="164785"/>
            <a:ext cx="8920088" cy="646331"/>
          </a:xfrm>
          <a:prstGeom prst="rect">
            <a:avLst/>
          </a:prstGeom>
          <a:noFill/>
        </p:spPr>
        <p:txBody>
          <a:bodyPr>
            <a:spAutoFit/>
          </a:bodyPr>
          <a:lstStyle/>
          <a:p>
            <a:pPr>
              <a:defRPr/>
            </a:pPr>
            <a:r>
              <a:rPr lang="en-US" sz="3600" dirty="0" smtClean="0">
                <a:solidFill>
                  <a:schemeClr val="bg1"/>
                </a:solidFill>
                <a:effectLst>
                  <a:glow rad="114300">
                    <a:schemeClr val="tx1">
                      <a:alpha val="80000"/>
                    </a:schemeClr>
                  </a:glow>
                </a:effectLst>
                <a:latin typeface=" Xenogears"/>
                <a:cs typeface=" Xenogears"/>
              </a:rPr>
              <a:t>The greatest leader:</a:t>
            </a:r>
            <a:endParaRPr lang="en-US" sz="3600" dirty="0">
              <a:solidFill>
                <a:schemeClr val="bg1"/>
              </a:solidFill>
              <a:effectLst>
                <a:glow rad="114300">
                  <a:schemeClr val="tx1">
                    <a:alpha val="80000"/>
                  </a:schemeClr>
                </a:glow>
              </a:effectLst>
              <a:latin typeface=" Xenogears"/>
              <a:cs typeface=" Xenogears"/>
            </a:endParaRPr>
          </a:p>
        </p:txBody>
      </p:sp>
    </p:spTree>
    <p:extLst>
      <p:ext uri="{BB962C8B-B14F-4D97-AF65-F5344CB8AC3E}">
        <p14:creationId xmlns:p14="http://schemas.microsoft.com/office/powerpoint/2010/main" val="8336349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TotalTime>
  <Words>1085</Words>
  <Application>Microsoft Macintosh PowerPoint</Application>
  <PresentationFormat>On-screen Show (4:3)</PresentationFormat>
  <Paragraphs>46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dc:title>
  <dc:creator>Mark Tittley</dc:creator>
  <cp:lastModifiedBy>Mark Tittley</cp:lastModifiedBy>
  <cp:revision>48</cp:revision>
  <dcterms:created xsi:type="dcterms:W3CDTF">2013-03-16T09:31:12Z</dcterms:created>
  <dcterms:modified xsi:type="dcterms:W3CDTF">2015-07-13T11:23:34Z</dcterms:modified>
</cp:coreProperties>
</file>