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948" r:id="rId2"/>
    <p:sldId id="958" r:id="rId3"/>
    <p:sldId id="949" r:id="rId4"/>
    <p:sldId id="950" r:id="rId5"/>
    <p:sldId id="951" r:id="rId6"/>
    <p:sldId id="952" r:id="rId7"/>
    <p:sldId id="953" r:id="rId8"/>
    <p:sldId id="954" r:id="rId9"/>
    <p:sldId id="955" r:id="rId10"/>
    <p:sldId id="956" r:id="rId11"/>
    <p:sldId id="957" r:id="rId12"/>
    <p:sldId id="928" r:id="rId13"/>
    <p:sldId id="959" r:id="rId14"/>
    <p:sldId id="961" r:id="rId15"/>
    <p:sldId id="962" r:id="rId16"/>
    <p:sldId id="963" r:id="rId17"/>
    <p:sldId id="964" r:id="rId18"/>
    <p:sldId id="973" r:id="rId19"/>
    <p:sldId id="974" r:id="rId20"/>
    <p:sldId id="997" r:id="rId21"/>
    <p:sldId id="998" r:id="rId22"/>
    <p:sldId id="996" r:id="rId23"/>
    <p:sldId id="965" r:id="rId24"/>
    <p:sldId id="975" r:id="rId25"/>
    <p:sldId id="976" r:id="rId26"/>
    <p:sldId id="977" r:id="rId27"/>
    <p:sldId id="978" r:id="rId28"/>
    <p:sldId id="979" r:id="rId29"/>
    <p:sldId id="966" r:id="rId30"/>
    <p:sldId id="981" r:id="rId31"/>
    <p:sldId id="982" r:id="rId32"/>
    <p:sldId id="983" r:id="rId33"/>
    <p:sldId id="967" r:id="rId34"/>
    <p:sldId id="984" r:id="rId35"/>
    <p:sldId id="985" r:id="rId36"/>
    <p:sldId id="969" r:id="rId37"/>
    <p:sldId id="989" r:id="rId38"/>
    <p:sldId id="970" r:id="rId39"/>
    <p:sldId id="971" r:id="rId40"/>
    <p:sldId id="993" r:id="rId41"/>
    <p:sldId id="995"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C40806"/>
    <a:srgbClr val="D10014"/>
    <a:srgbClr val="93000F"/>
    <a:srgbClr val="A71C2D"/>
    <a:srgbClr val="B0000E"/>
    <a:srgbClr val="A2000D"/>
    <a:srgbClr val="94000D"/>
    <a:srgbClr val="86000D"/>
    <a:srgbClr val="8D64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0" autoAdjust="0"/>
    <p:restoredTop sz="86552" autoAdjust="0"/>
  </p:normalViewPr>
  <p:slideViewPr>
    <p:cSldViewPr snapToGrid="0" snapToObjects="1" showGuides="1">
      <p:cViewPr varScale="1">
        <p:scale>
          <a:sx n="75" d="100"/>
          <a:sy n="75" d="100"/>
        </p:scale>
        <p:origin x="-768" y="-112"/>
      </p:cViewPr>
      <p:guideLst>
        <p:guide orient="horz" pos="2348"/>
        <p:guide pos="1298"/>
        <p:guide pos="5470"/>
        <p:guide pos="285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16/01/22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the start of a</a:t>
            </a:r>
            <a:r>
              <a:rPr lang="en-US" baseline="0" dirty="0" smtClean="0"/>
              <a:t> new term at His Youth. We are launching The Breakout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a:t>
            </a:r>
            <a:r>
              <a:rPr lang="en-US" baseline="0" dirty="0" smtClean="0"/>
              <a:t>k 8 </a:t>
            </a:r>
            <a:r>
              <a:rPr lang="en-US" dirty="0" smtClean="0"/>
              <a:t>we look</a:t>
            </a:r>
            <a:r>
              <a:rPr lang="en-US" baseline="0" dirty="0" smtClean="0"/>
              <a:t> at how to breakout of the prison of Doubt.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Finally in Week 9</a:t>
            </a:r>
            <a:r>
              <a:rPr lang="en-US" baseline="0" dirty="0" smtClean="0"/>
              <a:t> </a:t>
            </a:r>
            <a:r>
              <a:rPr lang="en-US" dirty="0" smtClean="0"/>
              <a:t>we look</a:t>
            </a:r>
            <a:r>
              <a:rPr lang="en-US" baseline="0" dirty="0" smtClean="0"/>
              <a:t> at how to breakout of the prison of Religion.</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11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welcome to The Breakout Series!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looking</a:t>
            </a:r>
            <a:r>
              <a:rPr lang="en-US" baseline="0" dirty="0" smtClean="0"/>
              <a:t> at how to breakout of the prison of Anxiety.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 privileged today to have Dr. Terry Linhart, professor of Youth Ministry</a:t>
            </a:r>
            <a:r>
              <a:rPr lang="en-US" baseline="0" dirty="0" smtClean="0"/>
              <a:t> from Bethel College in Indiana, USA, sharing the word with us!</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14</a:t>
            </a:fld>
            <a:endParaRPr lang="en-US"/>
          </a:p>
        </p:txBody>
      </p:sp>
    </p:spTree>
    <p:extLst>
      <p:ext uri="{BB962C8B-B14F-4D97-AF65-F5344CB8AC3E}">
        <p14:creationId xmlns:p14="http://schemas.microsoft.com/office/powerpoint/2010/main" val="1714391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Some years back I had a part time job at an ice cream factor and my job was to mow the lawn on a tractor like this one. There were settling ponds designed to deal with waste water – you know how milk can go off and smell really bad. Well, one day the tractor got stuck and then when I got it out it started running down the hill to the pond. I stood in the rotten milk and could not catch It as it went and sank in the pond. I am sitting there with no tractor. I though I had lost my job and when I called someone and told them what had happened they said I was going to get fired. Have you ever been in trouble? My boss came and started rocking and then laughed and told me to get it out. We went back to the factory and made a fish hook and rowed out to the tractor. We hooked it up to a winch but only managed to pull the steering off. We towed back out to the spot where it had sunk and managed to hitch the rope and slowly got it out of the water. Everyone was happy. My boss was standing right next to the muffler (the exhaust pipe) and I said lets see if it starts and it blew goo all over him. They put it on a trailer and had it cleaned up and got it running. It has become legendary. Someone drew a picture on my face and a submarine. Life is like this somethings – where things are going well something happens and we experience anxiety.</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36656747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new school year has started in South Africa and I am sure many of you are anxious</a:t>
            </a:r>
            <a:r>
              <a:rPr lang="en-US" baseline="0" dirty="0" smtClean="0"/>
              <a:t> about what lies ahead!</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16</a:t>
            </a:fld>
            <a:endParaRPr lang="en-US"/>
          </a:p>
        </p:txBody>
      </p:sp>
    </p:spTree>
    <p:extLst>
      <p:ext uri="{BB962C8B-B14F-4D97-AF65-F5344CB8AC3E}">
        <p14:creationId xmlns:p14="http://schemas.microsoft.com/office/powerpoint/2010/main" val="11343721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Sharing: Pick a friend near you and answer these questions: How many of you feel anxious about things? Share something you are anxious about.</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17</a:t>
            </a:fld>
            <a:endParaRPr lang="en-US"/>
          </a:p>
        </p:txBody>
      </p:sp>
    </p:spTree>
    <p:extLst>
      <p:ext uri="{BB962C8B-B14F-4D97-AF65-F5344CB8AC3E}">
        <p14:creationId xmlns:p14="http://schemas.microsoft.com/office/powerpoint/2010/main" val="40130764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Is there something you are dreading in the future – maybe six months away?</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18</a:t>
            </a:fld>
            <a:endParaRPr lang="en-US"/>
          </a:p>
        </p:txBody>
      </p:sp>
    </p:spTree>
    <p:extLst>
      <p:ext uri="{BB962C8B-B14F-4D97-AF65-F5344CB8AC3E}">
        <p14:creationId xmlns:p14="http://schemas.microsoft.com/office/powerpoint/2010/main" val="3718225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Research shows that one of the biggest things teens experience is anxiety. About relationships, family – and it causes stress in our lives. Some of us actually feel anxiety – heart rate goes us, lose sleep, do crazy things, etc.</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We will end with this but in our most anxious moments God is there and reminds us he is our God and wants to walk with us. Let’s pray before we continue…</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19</a:t>
            </a:fld>
            <a:endParaRPr lang="en-US"/>
          </a:p>
        </p:txBody>
      </p:sp>
    </p:spTree>
    <p:extLst>
      <p:ext uri="{BB962C8B-B14F-4D97-AF65-F5344CB8AC3E}">
        <p14:creationId xmlns:p14="http://schemas.microsoft.com/office/powerpoint/2010/main" val="3010599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An edited version of Prison Escape - A GTA V Short Film (</a:t>
            </a:r>
            <a:r>
              <a:rPr lang="en-US" dirty="0" err="1" smtClean="0"/>
              <a:t>Rockstar</a:t>
            </a:r>
            <a:r>
              <a:rPr lang="en-US" dirty="0" smtClean="0"/>
              <a:t> Editor).</a:t>
            </a:r>
            <a:r>
              <a:rPr lang="en-US" baseline="0" dirty="0" smtClean="0"/>
              <a:t> Get it on YouTube at: </a:t>
            </a:r>
            <a:r>
              <a:rPr lang="en-US" dirty="0" smtClean="0"/>
              <a:t>https://</a:t>
            </a:r>
            <a:r>
              <a:rPr lang="en-US" dirty="0" err="1" smtClean="0"/>
              <a:t>www.youtube.com</a:t>
            </a:r>
            <a:r>
              <a:rPr lang="en-US" dirty="0" smtClean="0"/>
              <a:t>/</a:t>
            </a:r>
            <a:r>
              <a:rPr lang="en-US" dirty="0" err="1" smtClean="0"/>
              <a:t>watch?v</a:t>
            </a:r>
            <a:r>
              <a:rPr lang="en-US" dirty="0" smtClean="0"/>
              <a:t>=TX5aKVFScBg</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What does anxiety look like? </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20</a:t>
            </a:fld>
            <a:endParaRPr lang="en-US"/>
          </a:p>
        </p:txBody>
      </p:sp>
    </p:spTree>
    <p:extLst>
      <p:ext uri="{BB962C8B-B14F-4D97-AF65-F5344CB8AC3E}">
        <p14:creationId xmlns:p14="http://schemas.microsoft.com/office/powerpoint/2010/main" val="11446452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FFFFFF"/>
                </a:solidFill>
                <a:latin typeface="Times New Roman" charset="0"/>
              </a:rPr>
              <a:t>Worry</a:t>
            </a:r>
            <a:r>
              <a:rPr lang="en-US" sz="1200" dirty="0" smtClean="0">
                <a:solidFill>
                  <a:srgbClr val="FFFFFF"/>
                </a:solidFill>
                <a:latin typeface="Times New Roman" charset="0"/>
              </a:rPr>
              <a:t> – most common form of misery.</a:t>
            </a:r>
          </a:p>
          <a:p>
            <a:r>
              <a:rPr lang="en-US" sz="1200" b="1" dirty="0" smtClean="0">
                <a:solidFill>
                  <a:srgbClr val="FFFFFF"/>
                </a:solidFill>
                <a:latin typeface="Times New Roman" charset="0"/>
              </a:rPr>
              <a:t>Fear</a:t>
            </a:r>
            <a:r>
              <a:rPr lang="en-US" sz="1200" dirty="0" smtClean="0">
                <a:solidFill>
                  <a:srgbClr val="FFFFFF"/>
                </a:solidFill>
                <a:latin typeface="Times New Roman" charset="0"/>
              </a:rPr>
              <a:t> – what degree does it interfere with everyday life?</a:t>
            </a:r>
          </a:p>
          <a:p>
            <a:r>
              <a:rPr lang="en-US" sz="1200" b="1" dirty="0" smtClean="0">
                <a:solidFill>
                  <a:srgbClr val="FFFFFF"/>
                </a:solidFill>
                <a:latin typeface="Times New Roman" charset="0"/>
              </a:rPr>
              <a:t>Stress</a:t>
            </a:r>
            <a:r>
              <a:rPr lang="en-US" sz="1200" dirty="0" smtClean="0">
                <a:solidFill>
                  <a:srgbClr val="FFFFFF"/>
                </a:solidFill>
                <a:latin typeface="Times New Roman" charset="0"/>
              </a:rPr>
              <a:t> – mobilizes us for “fight or flight”</a:t>
            </a:r>
          </a:p>
          <a:p>
            <a:r>
              <a:rPr lang="en-US" sz="1200" b="1" dirty="0" smtClean="0">
                <a:solidFill>
                  <a:srgbClr val="FFFFFF"/>
                </a:solidFill>
                <a:latin typeface="Times New Roman" charset="0"/>
              </a:rPr>
              <a:t>Concern</a:t>
            </a:r>
          </a:p>
        </p:txBody>
      </p:sp>
      <p:sp>
        <p:nvSpPr>
          <p:cNvPr id="4" name="Slide Number Placeholder 3"/>
          <p:cNvSpPr>
            <a:spLocks noGrp="1"/>
          </p:cNvSpPr>
          <p:nvPr>
            <p:ph type="sldNum" sz="quarter" idx="10"/>
          </p:nvPr>
        </p:nvSpPr>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3329976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r>
              <a:rPr lang="en-US" b="0" dirty="0" smtClean="0">
                <a:solidFill>
                  <a:srgbClr val="FFFFFF"/>
                </a:solidFill>
                <a:latin typeface="Arial" charset="0"/>
                <a:cs typeface="Arial" charset="0"/>
              </a:rPr>
              <a:t>Anxiety is all of these factors rolled up together and gone too far!</a:t>
            </a:r>
          </a:p>
          <a:p>
            <a:endParaRPr lang="en-US" sz="1200" b="1" dirty="0" smtClean="0">
              <a:solidFill>
                <a:srgbClr val="FFFFFF"/>
              </a:solidFill>
              <a:latin typeface="Times New Roman" charset="0"/>
            </a:endParaRP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22</a:t>
            </a:fld>
            <a:endParaRPr lang="en-US"/>
          </a:p>
        </p:txBody>
      </p:sp>
    </p:spTree>
    <p:extLst>
      <p:ext uri="{BB962C8B-B14F-4D97-AF65-F5344CB8AC3E}">
        <p14:creationId xmlns:p14="http://schemas.microsoft.com/office/powerpoint/2010/main" val="332997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What makes us anxious?</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7218891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1. Threat – When we feel like we are in danger, or someone does not like us.</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24</a:t>
            </a:fld>
            <a:endParaRPr lang="en-US"/>
          </a:p>
        </p:txBody>
      </p:sp>
    </p:spTree>
    <p:extLst>
      <p:ext uri="{BB962C8B-B14F-4D97-AF65-F5344CB8AC3E}">
        <p14:creationId xmlns:p14="http://schemas.microsoft.com/office/powerpoint/2010/main" val="19257744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2. Conflict – two opposing pressures – battling with people.</a:t>
            </a:r>
          </a:p>
        </p:txBody>
      </p:sp>
      <p:sp>
        <p:nvSpPr>
          <p:cNvPr id="4" name="Slide Number Placeholder 3"/>
          <p:cNvSpPr>
            <a:spLocks noGrp="1"/>
          </p:cNvSpPr>
          <p:nvPr>
            <p:ph type="sldNum" sz="quarter" idx="10"/>
          </p:nvPr>
        </p:nvSpPr>
        <p:spPr/>
        <p:txBody>
          <a:bodyPr/>
          <a:lstStyle/>
          <a:p>
            <a:fld id="{ABB761E8-B556-2442-B9DB-91D007047673}" type="slidenum">
              <a:rPr lang="en-US" smtClean="0"/>
              <a:t>25</a:t>
            </a:fld>
            <a:endParaRPr lang="en-US"/>
          </a:p>
        </p:txBody>
      </p:sp>
    </p:spTree>
    <p:extLst>
      <p:ext uri="{BB962C8B-B14F-4D97-AF65-F5344CB8AC3E}">
        <p14:creationId xmlns:p14="http://schemas.microsoft.com/office/powerpoint/2010/main" val="2245155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Fear - we won’t say much</a:t>
            </a:r>
            <a:r>
              <a:rPr lang="en-US" baseline="0" dirty="0" smtClean="0"/>
              <a:t> about this as it is the topic for next week</a:t>
            </a:r>
            <a:r>
              <a:rPr lang="is-IS" baseline="0" dirty="0" smtClean="0"/>
              <a:t>…</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26</a:t>
            </a:fld>
            <a:endParaRPr lang="en-US"/>
          </a:p>
        </p:txBody>
      </p:sp>
    </p:spTree>
    <p:extLst>
      <p:ext uri="{BB962C8B-B14F-4D97-AF65-F5344CB8AC3E}">
        <p14:creationId xmlns:p14="http://schemas.microsoft.com/office/powerpoint/2010/main" val="851650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4. Unmet Needs – the economy, the future, an injury</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27</a:t>
            </a:fld>
            <a:endParaRPr lang="en-US"/>
          </a:p>
        </p:txBody>
      </p:sp>
    </p:spTree>
    <p:extLst>
      <p:ext uri="{BB962C8B-B14F-4D97-AF65-F5344CB8AC3E}">
        <p14:creationId xmlns:p14="http://schemas.microsoft.com/office/powerpoint/2010/main" val="38299728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5. Our bodies - we can have anxiety about what we look like.</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28</a:t>
            </a:fld>
            <a:endParaRPr lang="en-US"/>
          </a:p>
        </p:txBody>
      </p:sp>
    </p:spTree>
    <p:extLst>
      <p:ext uri="{BB962C8B-B14F-4D97-AF65-F5344CB8AC3E}">
        <p14:creationId xmlns:p14="http://schemas.microsoft.com/office/powerpoint/2010/main" val="1796329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Three Different Types of Anxiety:</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29</a:t>
            </a:fld>
            <a:endParaRPr lang="en-US"/>
          </a:p>
        </p:txBody>
      </p:sp>
    </p:spTree>
    <p:extLst>
      <p:ext uri="{BB962C8B-B14F-4D97-AF65-F5344CB8AC3E}">
        <p14:creationId xmlns:p14="http://schemas.microsoft.com/office/powerpoint/2010/main" val="2098790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we are looking</a:t>
            </a:r>
            <a:r>
              <a:rPr lang="en-US" baseline="0" dirty="0" smtClean="0"/>
              <a:t> at how to breakout of the prison of Anxiety.</a:t>
            </a:r>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ZA" sz="1200" kern="1200" dirty="0" smtClean="0">
                <a:solidFill>
                  <a:schemeClr val="tx1"/>
                </a:solidFill>
                <a:effectLst/>
                <a:latin typeface="+mn-lt"/>
                <a:ea typeface="+mn-ea"/>
                <a:cs typeface="+mn-cs"/>
              </a:rPr>
              <a:t>1. Normal Anxiety – it does not mean you are doing wrong when you feel anxiety. Something real may be causing 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30</a:t>
            </a:fld>
            <a:endParaRPr lang="en-US"/>
          </a:p>
        </p:txBody>
      </p:sp>
    </p:spTree>
    <p:extLst>
      <p:ext uri="{BB962C8B-B14F-4D97-AF65-F5344CB8AC3E}">
        <p14:creationId xmlns:p14="http://schemas.microsoft.com/office/powerpoint/2010/main" val="1804247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dirty="0" smtClean="0">
                <a:solidFill>
                  <a:srgbClr val="FFFFFF"/>
                </a:solidFill>
                <a:latin typeface="Times New Roman" charset="0"/>
              </a:rPr>
              <a:t>2.</a:t>
            </a:r>
            <a:r>
              <a:rPr lang="en-US" sz="1200" b="0" i="0" u="none" baseline="0" dirty="0" smtClean="0">
                <a:solidFill>
                  <a:srgbClr val="FFFFFF"/>
                </a:solidFill>
                <a:latin typeface="Times New Roman" charset="0"/>
              </a:rPr>
              <a:t> </a:t>
            </a:r>
            <a:r>
              <a:rPr lang="en-US" sz="1200" b="0" i="0" u="none" dirty="0" smtClean="0">
                <a:solidFill>
                  <a:srgbClr val="FFFFFF"/>
                </a:solidFill>
                <a:latin typeface="Times New Roman" charset="0"/>
              </a:rPr>
              <a:t>Irrational Anxiety – Exaggerated feelings of helplessness or dread. </a:t>
            </a:r>
            <a:r>
              <a:rPr lang="en-ZA" sz="1200" kern="1200" dirty="0" smtClean="0">
                <a:solidFill>
                  <a:schemeClr val="tx1"/>
                </a:solidFill>
                <a:effectLst/>
                <a:latin typeface="+mn-lt"/>
                <a:ea typeface="+mn-ea"/>
                <a:cs typeface="+mn-cs"/>
              </a:rPr>
              <a:t>We have a pump in our basement that drains the water to make sure it does not flood. I could not sleep because it bothered me so much that maybe it would not work and we would be flooded. Some people fear public speaking.</a:t>
            </a:r>
            <a:endParaRPr lang="en-US" sz="1200" b="0" i="0" u="none" dirty="0" smtClean="0">
              <a:solidFill>
                <a:srgbClr val="FFFFFF"/>
              </a:solidFill>
              <a:latin typeface="Times New Roman" charset="0"/>
            </a:endParaRPr>
          </a:p>
          <a:p>
            <a:endParaRPr lang="en-US" b="0" i="0" u="none" dirty="0"/>
          </a:p>
        </p:txBody>
      </p:sp>
      <p:sp>
        <p:nvSpPr>
          <p:cNvPr id="4" name="Slide Number Placeholder 3"/>
          <p:cNvSpPr>
            <a:spLocks noGrp="1"/>
          </p:cNvSpPr>
          <p:nvPr>
            <p:ph type="sldNum" sz="quarter" idx="10"/>
          </p:nvPr>
        </p:nvSpPr>
        <p:spPr/>
        <p:txBody>
          <a:bodyPr/>
          <a:lstStyle/>
          <a:p>
            <a:fld id="{ABB761E8-B556-2442-B9DB-91D007047673}" type="slidenum">
              <a:rPr lang="en-US" smtClean="0"/>
              <a:t>31</a:t>
            </a:fld>
            <a:endParaRPr lang="en-US"/>
          </a:p>
        </p:txBody>
      </p:sp>
    </p:spTree>
    <p:extLst>
      <p:ext uri="{BB962C8B-B14F-4D97-AF65-F5344CB8AC3E}">
        <p14:creationId xmlns:p14="http://schemas.microsoft.com/office/powerpoint/2010/main" val="1804247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smtClean="0">
                <a:solidFill>
                  <a:srgbClr val="FFFFFF"/>
                </a:solidFill>
                <a:latin typeface="Times New Roman" charset="0"/>
              </a:rPr>
              <a:t>3. Trait Anxiety -</a:t>
            </a:r>
            <a:r>
              <a:rPr lang="en-US" sz="1200" b="0" baseline="0" dirty="0" smtClean="0">
                <a:solidFill>
                  <a:srgbClr val="FFFFFF"/>
                </a:solidFill>
                <a:latin typeface="Times New Roman" charset="0"/>
              </a:rPr>
              <a:t> </a:t>
            </a:r>
            <a:r>
              <a:rPr lang="en-US" sz="1200" b="0" dirty="0" smtClean="0">
                <a:solidFill>
                  <a:srgbClr val="FFFFFF"/>
                </a:solidFill>
                <a:latin typeface="Times New Roman" charset="0"/>
              </a:rPr>
              <a:t>Ever-present emotional tension, a “worry all the time.” </a:t>
            </a:r>
            <a:r>
              <a:rPr lang="en-ZA" sz="1200" b="0" kern="1200" dirty="0" smtClean="0">
                <a:solidFill>
                  <a:schemeClr val="tx1"/>
                </a:solidFill>
                <a:effectLst/>
                <a:latin typeface="+mn-lt"/>
                <a:ea typeface="+mn-ea"/>
                <a:cs typeface="+mn-cs"/>
              </a:rPr>
              <a:t>Some</a:t>
            </a:r>
            <a:r>
              <a:rPr lang="en-ZA" sz="1200" b="0" kern="1200" baseline="0" dirty="0" smtClean="0">
                <a:solidFill>
                  <a:schemeClr val="tx1"/>
                </a:solidFill>
                <a:effectLst/>
                <a:latin typeface="+mn-lt"/>
                <a:ea typeface="+mn-ea"/>
                <a:cs typeface="+mn-cs"/>
              </a:rPr>
              <a:t> people </a:t>
            </a:r>
            <a:r>
              <a:rPr lang="en-ZA" sz="1200" kern="1200" dirty="0" smtClean="0">
                <a:solidFill>
                  <a:schemeClr val="tx1"/>
                </a:solidFill>
                <a:effectLst/>
                <a:latin typeface="+mn-lt"/>
                <a:ea typeface="+mn-ea"/>
                <a:cs typeface="+mn-cs"/>
              </a:rPr>
              <a:t>tend to worry about things all the time.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0" dirty="0" smtClean="0">
              <a:solidFill>
                <a:srgbClr val="FFFFFF"/>
              </a:solidFill>
              <a:latin typeface="Times New Roman" charset="0"/>
            </a:endParaRP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ABB761E8-B556-2442-B9DB-91D007047673}" type="slidenum">
              <a:rPr lang="en-US" smtClean="0"/>
              <a:t>32</a:t>
            </a:fld>
            <a:endParaRPr lang="en-US"/>
          </a:p>
        </p:txBody>
      </p:sp>
    </p:spTree>
    <p:extLst>
      <p:ext uri="{BB962C8B-B14F-4D97-AF65-F5344CB8AC3E}">
        <p14:creationId xmlns:p14="http://schemas.microsoft.com/office/powerpoint/2010/main" val="1804247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What does the Bible say about anxiety?</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33</a:t>
            </a:fld>
            <a:endParaRPr lang="en-US"/>
          </a:p>
        </p:txBody>
      </p:sp>
    </p:spTree>
    <p:extLst>
      <p:ext uri="{BB962C8B-B14F-4D97-AF65-F5344CB8AC3E}">
        <p14:creationId xmlns:p14="http://schemas.microsoft.com/office/powerpoint/2010/main" val="3909008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i="0" dirty="0" smtClean="0">
                <a:solidFill>
                  <a:srgbClr val="FFFFFF"/>
                </a:solidFill>
                <a:latin typeface="Times New Roman" charset="0"/>
              </a:rPr>
              <a:t>1. It is a Realistic concern</a:t>
            </a:r>
            <a:r>
              <a:rPr lang="en-US" b="0" i="0" dirty="0" smtClean="0">
                <a:solidFill>
                  <a:srgbClr val="FFFFFF"/>
                </a:solidFill>
                <a:latin typeface="Times New Roman" charset="0"/>
              </a:rPr>
              <a:t> –</a:t>
            </a:r>
            <a:r>
              <a:rPr lang="en-US" b="0" i="0" baseline="0" dirty="0" smtClean="0">
                <a:solidFill>
                  <a:srgbClr val="FFFFFF"/>
                </a:solidFill>
                <a:latin typeface="Times New Roman" charset="0"/>
              </a:rPr>
              <a:t> </a:t>
            </a:r>
            <a:r>
              <a:rPr lang="en-ZA" sz="1200" kern="1200" dirty="0" smtClean="0">
                <a:solidFill>
                  <a:schemeClr val="tx1"/>
                </a:solidFill>
                <a:effectLst/>
                <a:latin typeface="+mn-lt"/>
                <a:ea typeface="+mn-ea"/>
                <a:cs typeface="+mn-cs"/>
              </a:rPr>
              <a:t>Paul was an anxious person – daily pressure and worry about things. He spoke about having less anxiety after something took place. </a:t>
            </a:r>
            <a:r>
              <a:rPr lang="en-US" dirty="0" smtClean="0">
                <a:solidFill>
                  <a:srgbClr val="FFFFFF"/>
                </a:solidFill>
                <a:latin typeface="Times New Roman" charset="0"/>
              </a:rPr>
              <a:t>-(2 Corinthians 11:28; Philippians 2:28)</a:t>
            </a:r>
            <a:endParaRPr lang="en-ZA"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latin typeface="Times New Roman" charset="0"/>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34</a:t>
            </a:fld>
            <a:endParaRPr lang="en-US"/>
          </a:p>
        </p:txBody>
      </p:sp>
    </p:spTree>
    <p:extLst>
      <p:ext uri="{BB962C8B-B14F-4D97-AF65-F5344CB8AC3E}">
        <p14:creationId xmlns:p14="http://schemas.microsoft.com/office/powerpoint/2010/main" val="9376206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0" i="0" dirty="0" smtClean="0">
                <a:solidFill>
                  <a:srgbClr val="FFFFFF"/>
                </a:solidFill>
                <a:latin typeface="Times New Roman" charset="0"/>
              </a:rPr>
              <a:t>2. Jesus spoke about worry</a:t>
            </a:r>
            <a:r>
              <a:rPr lang="en-US" b="0" i="0" baseline="0" dirty="0" smtClean="0">
                <a:solidFill>
                  <a:srgbClr val="FFFFFF"/>
                </a:solidFill>
                <a:latin typeface="Times New Roman" charset="0"/>
              </a:rPr>
              <a:t> </a:t>
            </a:r>
            <a:r>
              <a:rPr lang="en-US" b="0" i="0" dirty="0" smtClean="0">
                <a:solidFill>
                  <a:srgbClr val="FFFFFF"/>
                </a:solidFill>
                <a:latin typeface="Times New Roman" charset="0"/>
              </a:rPr>
              <a:t>–</a:t>
            </a:r>
            <a:r>
              <a:rPr lang="en-US" b="1" i="0" dirty="0" smtClean="0">
                <a:solidFill>
                  <a:srgbClr val="FFFFFF"/>
                </a:solidFill>
                <a:latin typeface="Times New Roman" charset="0"/>
              </a:rPr>
              <a:t> </a:t>
            </a:r>
            <a:r>
              <a:rPr lang="en-US" dirty="0" smtClean="0">
                <a:solidFill>
                  <a:srgbClr val="FFFFFF"/>
                </a:solidFill>
                <a:latin typeface="Times New Roman" charset="0"/>
              </a:rPr>
              <a:t>Matthew 6:25-34. He often said,</a:t>
            </a:r>
            <a:r>
              <a:rPr lang="en-US" baseline="0" dirty="0" smtClean="0">
                <a:solidFill>
                  <a:srgbClr val="FFFFFF"/>
                </a:solidFill>
                <a:latin typeface="Times New Roman" charset="0"/>
              </a:rPr>
              <a:t> “Do No Fear!” </a:t>
            </a:r>
            <a:r>
              <a:rPr lang="en-ZA" sz="1200" kern="1200" baseline="0" dirty="0" smtClean="0">
                <a:solidFill>
                  <a:schemeClr val="tx1"/>
                </a:solidFill>
                <a:effectLst/>
                <a:latin typeface="+mn-lt"/>
                <a:ea typeface="+mn-ea"/>
                <a:cs typeface="+mn-cs"/>
              </a:rPr>
              <a:t>We should not </a:t>
            </a:r>
            <a:r>
              <a:rPr lang="en-ZA" sz="1200" kern="1200" dirty="0" smtClean="0">
                <a:solidFill>
                  <a:schemeClr val="tx1"/>
                </a:solidFill>
                <a:effectLst/>
                <a:latin typeface="+mn-lt"/>
                <a:ea typeface="+mn-ea"/>
                <a:cs typeface="+mn-cs"/>
              </a:rPr>
              <a:t>worry because God knows everything – even the hairs on our head are known to him. We run after things that God does not want us to worry about.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solidFill>
                <a:srgbClr val="FFFFFF"/>
              </a:solidFill>
              <a:latin typeface="Times New Roman" charset="0"/>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35</a:t>
            </a:fld>
            <a:endParaRPr lang="en-US"/>
          </a:p>
        </p:txBody>
      </p:sp>
    </p:spTree>
    <p:extLst>
      <p:ext uri="{BB962C8B-B14F-4D97-AF65-F5344CB8AC3E}">
        <p14:creationId xmlns:p14="http://schemas.microsoft.com/office/powerpoint/2010/main" val="93762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How do we escape anxiety?</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36</a:t>
            </a:fld>
            <a:endParaRPr lang="en-US"/>
          </a:p>
        </p:txBody>
      </p:sp>
    </p:spTree>
    <p:extLst>
      <p:ext uri="{BB962C8B-B14F-4D97-AF65-F5344CB8AC3E}">
        <p14:creationId xmlns:p14="http://schemas.microsoft.com/office/powerpoint/2010/main" val="352730570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1. Ask whether it is really severe or something that is going to come right or go away. Recognise overgrown fears</a:t>
            </a:r>
          </a:p>
          <a:p>
            <a:r>
              <a:rPr lang="en-ZA" sz="1200" kern="1200" dirty="0" smtClean="0">
                <a:solidFill>
                  <a:schemeClr val="tx1"/>
                </a:solidFill>
                <a:effectLst/>
                <a:latin typeface="+mn-lt"/>
                <a:ea typeface="+mn-ea"/>
                <a:cs typeface="+mn-cs"/>
              </a:rPr>
              <a:t>2. Face it head on – you can’t run away from it. </a:t>
            </a:r>
          </a:p>
          <a:p>
            <a:r>
              <a:rPr lang="en-ZA" sz="1200" kern="1200" dirty="0" smtClean="0">
                <a:solidFill>
                  <a:schemeClr val="tx1"/>
                </a:solidFill>
                <a:effectLst/>
                <a:latin typeface="+mn-lt"/>
                <a:ea typeface="+mn-ea"/>
                <a:cs typeface="+mn-cs"/>
              </a:rPr>
              <a:t>3. Avoid pat answers – prayer helps but sometimes we have to do other things.</a:t>
            </a:r>
          </a:p>
          <a:p>
            <a:r>
              <a:rPr lang="en-ZA" sz="1200" kern="1200" dirty="0" smtClean="0">
                <a:solidFill>
                  <a:schemeClr val="tx1"/>
                </a:solidFill>
                <a:effectLst/>
                <a:latin typeface="+mn-lt"/>
                <a:ea typeface="+mn-ea"/>
                <a:cs typeface="+mn-cs"/>
              </a:rPr>
              <a:t>4. Neutralise some of it – find ways to make it less – write down things that are true about the situation. Stop procrastinating which will reduce anxiety – plan ahead. </a:t>
            </a:r>
          </a:p>
          <a:p>
            <a:r>
              <a:rPr lang="en-ZA" sz="1200" kern="1200" dirty="0" smtClean="0">
                <a:solidFill>
                  <a:schemeClr val="tx1"/>
                </a:solidFill>
                <a:effectLst/>
                <a:latin typeface="+mn-lt"/>
                <a:ea typeface="+mn-ea"/>
                <a:cs typeface="+mn-cs"/>
              </a:rPr>
              <a:t>5. Focus on your thinking – check your thoughts.</a:t>
            </a:r>
          </a:p>
          <a:p>
            <a:r>
              <a:rPr lang="en-ZA" sz="1200" kern="1200" dirty="0" smtClean="0">
                <a:solidFill>
                  <a:schemeClr val="tx1"/>
                </a:solidFill>
                <a:effectLst/>
                <a:latin typeface="+mn-lt"/>
                <a:ea typeface="+mn-ea"/>
                <a:cs typeface="+mn-cs"/>
              </a:rPr>
              <a:t>6. Practise positive self talk. Some of us say things about our self that are not God’s thoughts about us. Satan uses these to keep us in prison.</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37</a:t>
            </a:fld>
            <a:endParaRPr lang="en-US"/>
          </a:p>
        </p:txBody>
      </p:sp>
    </p:spTree>
    <p:extLst>
      <p:ext uri="{BB962C8B-B14F-4D97-AF65-F5344CB8AC3E}">
        <p14:creationId xmlns:p14="http://schemas.microsoft.com/office/powerpoint/2010/main" val="42948255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smtClean="0">
                <a:solidFill>
                  <a:srgbClr val="FFFFFF"/>
                </a:solidFill>
                <a:latin typeface="Times New Roman" charset="0"/>
              </a:rPr>
              <a:t>Staring Anxiety in the Eyes</a:t>
            </a:r>
          </a:p>
          <a:p>
            <a:r>
              <a:rPr lang="en-ZA" sz="1200" kern="1200" dirty="0" smtClean="0">
                <a:solidFill>
                  <a:schemeClr val="tx1"/>
                </a:solidFill>
                <a:effectLst/>
                <a:latin typeface="+mn-lt"/>
                <a:ea typeface="+mn-ea"/>
                <a:cs typeface="+mn-cs"/>
              </a:rPr>
              <a:t>(1) Rejoice - Remember all that Jesus has promised you. (4)</a:t>
            </a:r>
          </a:p>
          <a:p>
            <a:r>
              <a:rPr lang="en-ZA" sz="1200" kern="1200" dirty="0" smtClean="0">
                <a:solidFill>
                  <a:schemeClr val="tx1"/>
                </a:solidFill>
                <a:effectLst/>
                <a:latin typeface="+mn-lt"/>
                <a:ea typeface="+mn-ea"/>
                <a:cs typeface="+mn-cs"/>
              </a:rPr>
              <a:t>(2) Be kind – full of grace – anxious people hunch over because their bodies are reacting to the situation or their thoughts. (5)</a:t>
            </a:r>
          </a:p>
          <a:p>
            <a:r>
              <a:rPr lang="en-ZA" sz="1200" kern="1200" dirty="0" smtClean="0">
                <a:solidFill>
                  <a:schemeClr val="tx1"/>
                </a:solidFill>
                <a:effectLst/>
                <a:latin typeface="+mn-lt"/>
                <a:ea typeface="+mn-ea"/>
                <a:cs typeface="+mn-cs"/>
              </a:rPr>
              <a:t>(3) Pray – ask God for help. (6)</a:t>
            </a:r>
          </a:p>
          <a:p>
            <a:r>
              <a:rPr lang="en-ZA" sz="1200" kern="1200" dirty="0" smtClean="0">
                <a:solidFill>
                  <a:schemeClr val="tx1"/>
                </a:solidFill>
                <a:effectLst/>
                <a:latin typeface="+mn-lt"/>
                <a:ea typeface="+mn-ea"/>
                <a:cs typeface="+mn-cs"/>
              </a:rPr>
              <a:t>(4) Think – What your thoughts that create anxiety.</a:t>
            </a:r>
          </a:p>
          <a:p>
            <a:r>
              <a:rPr lang="en-ZA" sz="1200" kern="1200" dirty="0" smtClean="0">
                <a:solidFill>
                  <a:schemeClr val="tx1"/>
                </a:solidFill>
                <a:effectLst/>
                <a:latin typeface="+mn-lt"/>
                <a:ea typeface="+mn-ea"/>
                <a:cs typeface="+mn-cs"/>
              </a:rPr>
              <a:t>(6) Act – we must not look at ourselves but outwards and act on what God wants us to do. (9)</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38</a:t>
            </a:fld>
            <a:endParaRPr lang="en-US"/>
          </a:p>
        </p:txBody>
      </p:sp>
    </p:spTree>
    <p:extLst>
      <p:ext uri="{BB962C8B-B14F-4D97-AF65-F5344CB8AC3E}">
        <p14:creationId xmlns:p14="http://schemas.microsoft.com/office/powerpoint/2010/main" val="21559108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Cast your anxieties on God – Psalm 55:22</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39</a:t>
            </a:fld>
            <a:endParaRPr lang="en-US"/>
          </a:p>
        </p:txBody>
      </p:sp>
    </p:spTree>
    <p:extLst>
      <p:ext uri="{BB962C8B-B14F-4D97-AF65-F5344CB8AC3E}">
        <p14:creationId xmlns:p14="http://schemas.microsoft.com/office/powerpoint/2010/main" val="1977076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a:t>
            </a:r>
            <a:r>
              <a:rPr lang="en-US" baseline="0" dirty="0" smtClean="0"/>
              <a:t>k 2 </a:t>
            </a:r>
            <a:r>
              <a:rPr lang="en-US" dirty="0" smtClean="0"/>
              <a:t>we look</a:t>
            </a:r>
            <a:r>
              <a:rPr lang="en-US" baseline="0" dirty="0" smtClean="0"/>
              <a:t> at how to breakout of the prison of Fear.</a:t>
            </a:r>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Cast your anxieties on God – 1 Peter 5:7. Give your burdens to the Lord – give Him the things that are worrying you.</a:t>
            </a:r>
          </a:p>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Activity: Take a sheet of paper - and things of all that is causing you anxiety and crumple the paper which has all your anxiety that you are giving it to God. </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40</a:t>
            </a:fld>
            <a:endParaRPr lang="en-US"/>
          </a:p>
        </p:txBody>
      </p:sp>
    </p:spTree>
    <p:extLst>
      <p:ext uri="{BB962C8B-B14F-4D97-AF65-F5344CB8AC3E}">
        <p14:creationId xmlns:p14="http://schemas.microsoft.com/office/powerpoint/2010/main" val="133440630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Next Week: We will deal with how to break out from fear.</a:t>
            </a:r>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41</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a:t>
            </a:r>
            <a:r>
              <a:rPr lang="en-US" baseline="0" dirty="0" smtClean="0"/>
              <a:t>k 3 </a:t>
            </a:r>
            <a:r>
              <a:rPr lang="en-US" dirty="0" smtClean="0"/>
              <a:t>we look</a:t>
            </a:r>
            <a:r>
              <a:rPr lang="en-US" baseline="0" dirty="0" smtClean="0"/>
              <a:t> at how to breakout of the prison of Depression.</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5</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a:t>
            </a:r>
            <a:r>
              <a:rPr lang="en-US" baseline="0" dirty="0" smtClean="0"/>
              <a:t>k 4 </a:t>
            </a:r>
            <a:r>
              <a:rPr lang="en-US" dirty="0" smtClean="0"/>
              <a:t>we look</a:t>
            </a:r>
            <a:r>
              <a:rPr lang="en-US" baseline="0" dirty="0" smtClean="0"/>
              <a:t> at how to breakout of the prison of Temptation.</a:t>
            </a:r>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6</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a:t>
            </a:r>
            <a:r>
              <a:rPr lang="en-US" baseline="0" dirty="0" smtClean="0"/>
              <a:t>k 5 </a:t>
            </a:r>
            <a:r>
              <a:rPr lang="en-US" dirty="0" smtClean="0"/>
              <a:t>we look</a:t>
            </a:r>
            <a:r>
              <a:rPr lang="en-US" baseline="0" dirty="0" smtClean="0"/>
              <a:t> at how to breakout of the prison of Heartache.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7</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a:t>
            </a:r>
            <a:r>
              <a:rPr lang="en-US" baseline="0" dirty="0" smtClean="0"/>
              <a:t>k 6 </a:t>
            </a:r>
            <a:r>
              <a:rPr lang="en-US" dirty="0" smtClean="0"/>
              <a:t>we look</a:t>
            </a:r>
            <a:r>
              <a:rPr lang="en-US" baseline="0" dirty="0" smtClean="0"/>
              <a:t> at how to breakout of the prison of Greed.</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8</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Wee</a:t>
            </a:r>
            <a:r>
              <a:rPr lang="en-US" baseline="0" dirty="0" smtClean="0"/>
              <a:t>k 7 </a:t>
            </a:r>
            <a:r>
              <a:rPr lang="en-US" dirty="0" smtClean="0"/>
              <a:t>we look</a:t>
            </a:r>
            <a:r>
              <a:rPr lang="en-US" baseline="0" dirty="0" smtClean="0"/>
              <a:t> at how to breakout of the prison of Anger.</a:t>
            </a:r>
            <a:endParaRPr lang="en-US" dirty="0" smtClean="0"/>
          </a:p>
        </p:txBody>
      </p:sp>
      <p:sp>
        <p:nvSpPr>
          <p:cNvPr id="4" name="Slide Number Placeholder 3"/>
          <p:cNvSpPr>
            <a:spLocks noGrp="1"/>
          </p:cNvSpPr>
          <p:nvPr>
            <p:ph type="sldNum" sz="quarter" idx="10"/>
          </p:nvPr>
        </p:nvSpPr>
        <p:spPr/>
        <p:txBody>
          <a:bodyPr/>
          <a:lstStyle/>
          <a:p>
            <a:fld id="{ABB761E8-B556-2442-B9DB-91D007047673}" type="slidenum">
              <a:rPr lang="en-US" smtClean="0"/>
              <a:t>9</a:t>
            </a:fld>
            <a:endParaRPr lang="en-US"/>
          </a:p>
        </p:txBody>
      </p:sp>
    </p:spTree>
    <p:extLst>
      <p:ext uri="{BB962C8B-B14F-4D97-AF65-F5344CB8AC3E}">
        <p14:creationId xmlns:p14="http://schemas.microsoft.com/office/powerpoint/2010/main" val="16424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16/01/22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16/01/22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16/01/22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16/01/22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16/01/22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16/01/22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16/01/22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2.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5.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3.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4.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6.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3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39.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69929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9277155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855191"/>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252741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095113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1349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0692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23937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4782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60482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57975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891523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6694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95741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58778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4478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12054327"/>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37639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 name="Picture 4"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3150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2438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74372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7995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_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1" descr="_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08235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 name="Picture 2"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11299475"/>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2415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4037232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0704654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8431728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418138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230924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420514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8120</TotalTime>
  <Words>1418</Words>
  <Application>Microsoft Macintosh PowerPoint</Application>
  <PresentationFormat>On-screen Show (4:3)</PresentationFormat>
  <Paragraphs>98</Paragraphs>
  <Slides>41</Slides>
  <Notes>41</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438</cp:revision>
  <dcterms:created xsi:type="dcterms:W3CDTF">2013-10-02T18:06:33Z</dcterms:created>
  <dcterms:modified xsi:type="dcterms:W3CDTF">2016-01-22T07:14:04Z</dcterms:modified>
</cp:coreProperties>
</file>