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948" r:id="rId2"/>
    <p:sldId id="949" r:id="rId3"/>
    <p:sldId id="1131" r:id="rId4"/>
    <p:sldId id="950" r:id="rId5"/>
    <p:sldId id="1132" r:id="rId6"/>
    <p:sldId id="1133" r:id="rId7"/>
    <p:sldId id="1135" r:id="rId8"/>
    <p:sldId id="1136" r:id="rId9"/>
    <p:sldId id="1137" r:id="rId10"/>
    <p:sldId id="1155" r:id="rId11"/>
    <p:sldId id="1158" r:id="rId12"/>
    <p:sldId id="1139" r:id="rId13"/>
    <p:sldId id="1159" r:id="rId14"/>
    <p:sldId id="1140" r:id="rId15"/>
    <p:sldId id="1177" r:id="rId16"/>
    <p:sldId id="1178" r:id="rId17"/>
    <p:sldId id="1157" r:id="rId18"/>
    <p:sldId id="1173" r:id="rId19"/>
    <p:sldId id="1176" r:id="rId20"/>
    <p:sldId id="1145" r:id="rId21"/>
    <p:sldId id="1146" r:id="rId22"/>
    <p:sldId id="1046" r:id="rId23"/>
    <p:sldId id="1162" r:id="rId24"/>
    <p:sldId id="1164" r:id="rId25"/>
    <p:sldId id="1171" r:id="rId26"/>
    <p:sldId id="1166" r:id="rId27"/>
    <p:sldId id="1167" r:id="rId28"/>
    <p:sldId id="1168" r:id="rId29"/>
    <p:sldId id="1169" r:id="rId30"/>
    <p:sldId id="1170" r:id="rId31"/>
    <p:sldId id="1064" r:id="rId32"/>
    <p:sldId id="113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9703"/>
    <a:srgbClr val="C40806"/>
    <a:srgbClr val="D10014"/>
    <a:srgbClr val="93000F"/>
    <a:srgbClr val="A71C2D"/>
    <a:srgbClr val="B0000E"/>
    <a:srgbClr val="A2000D"/>
    <a:srgbClr val="94000D"/>
    <a:srgbClr val="86000D"/>
    <a:srgbClr val="8D64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4" autoAdjust="0"/>
    <p:restoredTop sz="86552" autoAdjust="0"/>
  </p:normalViewPr>
  <p:slideViewPr>
    <p:cSldViewPr snapToGrid="0" snapToObjects="1" showGuides="1">
      <p:cViewPr varScale="1">
        <p:scale>
          <a:sx n="80" d="100"/>
          <a:sy n="80" d="100"/>
        </p:scale>
        <p:origin x="-1704" y="-104"/>
      </p:cViewPr>
      <p:guideLst>
        <p:guide orient="horz" pos="2348"/>
        <p:guide pos="285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breakout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Toxic Thinking:</a:t>
            </a:r>
            <a:r>
              <a:rPr lang="en-US" baseline="0" dirty="0" smtClean="0"/>
              <a:t> And depression is also caused by </a:t>
            </a:r>
            <a:r>
              <a:rPr lang="en-US" dirty="0" smtClean="0"/>
              <a:t>toxic thinking. </a:t>
            </a:r>
            <a:r>
              <a:rPr lang="en-ZA" dirty="0" smtClean="0">
                <a:solidFill>
                  <a:srgbClr val="FF0000"/>
                </a:solidFill>
              </a:rPr>
              <a:t>Have you ever found yourself saying these things to yourself: </a:t>
            </a:r>
            <a:r>
              <a:rPr lang="en-ZA" i="1" dirty="0" smtClean="0">
                <a:solidFill>
                  <a:srgbClr val="FF0000"/>
                </a:solidFill>
              </a:rPr>
              <a:t>I could have, I should have, I would have, if only, nothing ever goes right for me, I always mess up, I'm an idiot, I'm stupid, I'm not good enough! </a:t>
            </a:r>
            <a:r>
              <a:rPr lang="en-ZA" dirty="0" smtClean="0"/>
              <a:t>If you say these</a:t>
            </a:r>
            <a:r>
              <a:rPr lang="en-ZA" baseline="0" dirty="0" smtClean="0"/>
              <a:t> things </a:t>
            </a:r>
            <a:r>
              <a:rPr lang="en-ZA" dirty="0" smtClean="0"/>
              <a:t>to yourself enough times in a day and over</a:t>
            </a:r>
            <a:r>
              <a:rPr lang="en-ZA" baseline="0" dirty="0" smtClean="0"/>
              <a:t> a week and a month your brain accepts that toxic thought and it becomes you. And then it craves more thoughts and eventually you are so toxic that you find yourself depressed.</a:t>
            </a:r>
            <a:endParaRPr lang="en-ZA"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426888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glow rad="114300">
                    <a:schemeClr val="tx1">
                      <a:alpha val="96000"/>
                    </a:schemeClr>
                  </a:glow>
                </a:effectLst>
                <a:latin typeface="Noteworthy Bold"/>
                <a:cs typeface="Noteworthy Bold"/>
              </a:rPr>
              <a:t>The brain gives more attention to negative experiences over positive ones because negative events pose a chance of DANGER. By default, the brain alerts itself to potential threats in the environment, and then awareness of positive aspects suddenly takes a lot more deliberate effort. </a:t>
            </a: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345369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thoughts take hold of our minds? It seems that in our day and age negative thoughts seem to stick quicker than positive thoughts. Maybe because we live in a time when TV reminds us about all the bad stuff around us. So we are going to have to be more specific about how we think. We are going to have to choose what we listen to or what we spend our time thinking about!</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3379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become hyper-focused on the negative, we have a hard time seeing, hearing or feeling positive.</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18143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Exercise: Positive and Negative Thoughts. </a:t>
            </a:r>
            <a:r>
              <a:rPr lang="en-ZA" baseline="0" dirty="0" smtClean="0"/>
              <a:t>Teens are shown a copy of a </a:t>
            </a:r>
            <a:r>
              <a:rPr lang="en-ZA" dirty="0" smtClean="0"/>
              <a:t>Whatsapp Message where they are dumped by a boy/girl friend.</a:t>
            </a:r>
          </a:p>
          <a:p>
            <a:endParaRPr lang="en-ZA" dirty="0"/>
          </a:p>
        </p:txBody>
      </p:sp>
      <p:sp>
        <p:nvSpPr>
          <p:cNvPr id="4" name="Slide Number Placeholder 3"/>
          <p:cNvSpPr>
            <a:spLocks noGrp="1"/>
          </p:cNvSpPr>
          <p:nvPr>
            <p:ph type="sldNum" sz="quarter" idx="10"/>
          </p:nvPr>
        </p:nvSpPr>
        <p:spPr/>
        <p:txBody>
          <a:bodyPr/>
          <a:lstStyle/>
          <a:p>
            <a:fld id="{9C6BFFBC-F8B5-4FA0-BD46-5B9FDFB75F3F}" type="slidenum">
              <a:rPr lang="en-ZA" smtClean="0"/>
              <a:t>14</a:t>
            </a:fld>
            <a:endParaRPr lang="en-ZA"/>
          </a:p>
        </p:txBody>
      </p:sp>
    </p:spTree>
    <p:extLst>
      <p:ext uri="{BB962C8B-B14F-4D97-AF65-F5344CB8AC3E}">
        <p14:creationId xmlns:p14="http://schemas.microsoft.com/office/powerpoint/2010/main" val="858286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What negative</a:t>
            </a:r>
            <a:r>
              <a:rPr lang="en-ZA" baseline="0" dirty="0" smtClean="0"/>
              <a:t> thoughts come to mind when you see the handout? </a:t>
            </a:r>
            <a:endParaRPr lang="en-ZA" dirty="0"/>
          </a:p>
        </p:txBody>
      </p:sp>
      <p:sp>
        <p:nvSpPr>
          <p:cNvPr id="4" name="Slide Number Placeholder 3"/>
          <p:cNvSpPr>
            <a:spLocks noGrp="1"/>
          </p:cNvSpPr>
          <p:nvPr>
            <p:ph type="sldNum" sz="quarter" idx="10"/>
          </p:nvPr>
        </p:nvSpPr>
        <p:spPr/>
        <p:txBody>
          <a:bodyPr/>
          <a:lstStyle/>
          <a:p>
            <a:fld id="{9C6BFFBC-F8B5-4FA0-BD46-5B9FDFB75F3F}" type="slidenum">
              <a:rPr lang="en-ZA" smtClean="0"/>
              <a:t>15</a:t>
            </a:fld>
            <a:endParaRPr lang="en-ZA"/>
          </a:p>
        </p:txBody>
      </p:sp>
    </p:spTree>
    <p:extLst>
      <p:ext uri="{BB962C8B-B14F-4D97-AF65-F5344CB8AC3E}">
        <p14:creationId xmlns:p14="http://schemas.microsoft.com/office/powerpoint/2010/main" val="85828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What positive thoughts could you have with a bit of effort?</a:t>
            </a:r>
            <a:endParaRPr lang="en-ZA" dirty="0"/>
          </a:p>
        </p:txBody>
      </p:sp>
      <p:sp>
        <p:nvSpPr>
          <p:cNvPr id="4" name="Slide Number Placeholder 3"/>
          <p:cNvSpPr>
            <a:spLocks noGrp="1"/>
          </p:cNvSpPr>
          <p:nvPr>
            <p:ph type="sldNum" sz="quarter" idx="10"/>
          </p:nvPr>
        </p:nvSpPr>
        <p:spPr/>
        <p:txBody>
          <a:bodyPr/>
          <a:lstStyle/>
          <a:p>
            <a:fld id="{9C6BFFBC-F8B5-4FA0-BD46-5B9FDFB75F3F}" type="slidenum">
              <a:rPr lang="en-ZA" smtClean="0"/>
              <a:t>16</a:t>
            </a:fld>
            <a:endParaRPr lang="en-ZA"/>
          </a:p>
        </p:txBody>
      </p:sp>
    </p:spTree>
    <p:extLst>
      <p:ext uri="{BB962C8B-B14F-4D97-AF65-F5344CB8AC3E}">
        <p14:creationId xmlns:p14="http://schemas.microsoft.com/office/powerpoint/2010/main" val="858286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glow rad="114300">
                    <a:schemeClr val="tx1">
                      <a:alpha val="96000"/>
                    </a:schemeClr>
                  </a:glow>
                </a:effectLst>
                <a:latin typeface="Noteworthy Bold"/>
                <a:cs typeface="Noteworthy Bold"/>
              </a:rPr>
              <a:t>“I have set before you life and death, blessings and curses. Now choose life, so that you and  your children may live”. (Deuteronomy 30:19)</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2291362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solidFill>
                  <a:srgbClr val="FF0000"/>
                </a:solidFill>
              </a:rPr>
              <a:t>What do you see when you</a:t>
            </a:r>
            <a:r>
              <a:rPr lang="en-ZA" baseline="0" dirty="0" smtClean="0">
                <a:solidFill>
                  <a:srgbClr val="FF0000"/>
                </a:solidFill>
              </a:rPr>
              <a:t> look at this glass of water? Some see it as half full while others may see it as half empty.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3534852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solidFill>
                  <a:srgbClr val="FF0000"/>
                </a:solidFill>
              </a:rPr>
              <a:t>We can choose the see the glass as half full rather than half empty.</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353485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1</a:t>
            </a:r>
            <a:r>
              <a:rPr lang="en-US" baseline="0" dirty="0" smtClean="0"/>
              <a:t> </a:t>
            </a:r>
            <a:r>
              <a:rPr lang="en-US" dirty="0" smtClean="0"/>
              <a:t>we</a:t>
            </a:r>
            <a:r>
              <a:rPr lang="en-US" baseline="0" dirty="0" smtClean="0"/>
              <a:t> </a:t>
            </a:r>
            <a:r>
              <a:rPr lang="en-US" dirty="0" smtClean="0"/>
              <a:t>looked</a:t>
            </a:r>
            <a:r>
              <a:rPr lang="en-US" baseline="0" dirty="0" smtClean="0"/>
              <a:t> at how to breakout of the prison of Anxiety. Professor Terry told us how he had anxiety over his basement flooding and when it did it wasn’t as bad as he thought it would be!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Whether you think you can or you can’t, you’re right. (Henry Ford). Can</a:t>
            </a:r>
            <a:r>
              <a:rPr lang="en-ZA" baseline="0" dirty="0" smtClean="0"/>
              <a:t> you t</a:t>
            </a:r>
            <a:r>
              <a:rPr lang="en-ZA" dirty="0" smtClean="0"/>
              <a:t>hink</a:t>
            </a:r>
            <a:r>
              <a:rPr lang="en-ZA" baseline="0" dirty="0" smtClean="0"/>
              <a:t> of a time when this statement was true in your life?</a:t>
            </a:r>
            <a:endParaRPr lang="en-ZA" dirty="0"/>
          </a:p>
        </p:txBody>
      </p:sp>
      <p:sp>
        <p:nvSpPr>
          <p:cNvPr id="4" name="Slide Number Placeholder 3"/>
          <p:cNvSpPr>
            <a:spLocks noGrp="1"/>
          </p:cNvSpPr>
          <p:nvPr>
            <p:ph type="sldNum" sz="quarter" idx="10"/>
          </p:nvPr>
        </p:nvSpPr>
        <p:spPr/>
        <p:txBody>
          <a:bodyPr/>
          <a:lstStyle/>
          <a:p>
            <a:fld id="{9C6BFFBC-F8B5-4FA0-BD46-5B9FDFB75F3F}" type="slidenum">
              <a:rPr lang="en-ZA" smtClean="0"/>
              <a:t>20</a:t>
            </a:fld>
            <a:endParaRPr lang="en-ZA"/>
          </a:p>
        </p:txBody>
      </p:sp>
    </p:spTree>
    <p:extLst>
      <p:ext uri="{BB962C8B-B14F-4D97-AF65-F5344CB8AC3E}">
        <p14:creationId xmlns:p14="http://schemas.microsoft.com/office/powerpoint/2010/main" val="3486991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careful what you think because your thoughts control your life. (Proverbs 4:23)</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212573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How Do We Escape the Prison of Depression? I believe</a:t>
            </a:r>
            <a:r>
              <a:rPr lang="en-US" baseline="0" dirty="0" smtClean="0"/>
              <a:t> that these </a:t>
            </a:r>
            <a:r>
              <a:rPr lang="en-US" dirty="0" smtClean="0"/>
              <a:t>steps will help you even if you are not depressed and are just struggling with negative thoughts!!!</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22</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Start!</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23</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t>
            </a:r>
            <a:r>
              <a:rPr lang="en-ZA" sz="1200" dirty="0" smtClean="0">
                <a:solidFill>
                  <a:srgbClr val="FF0000"/>
                </a:solidFill>
              </a:rPr>
              <a:t>Start involving God. (2 Timothy</a:t>
            </a:r>
            <a:r>
              <a:rPr lang="en-ZA" sz="1200" baseline="0" dirty="0" smtClean="0">
                <a:solidFill>
                  <a:srgbClr val="FF0000"/>
                </a:solidFill>
              </a:rPr>
              <a:t> </a:t>
            </a:r>
            <a:r>
              <a:rPr lang="en-ZA" sz="1200" dirty="0" smtClean="0">
                <a:solidFill>
                  <a:srgbClr val="FF0000"/>
                </a:solidFill>
              </a:rPr>
              <a:t>1:7). If God has not given us a spirit of fear but of love, self control and a sound mind, then it makes sense that we should</a:t>
            </a:r>
            <a:r>
              <a:rPr lang="en-ZA" sz="1200" baseline="0" dirty="0" smtClean="0">
                <a:solidFill>
                  <a:srgbClr val="FF0000"/>
                </a:solidFill>
              </a:rPr>
              <a:t> go to him for help when we are afraid</a:t>
            </a:r>
            <a:r>
              <a:rPr lang="en-ZA" sz="1200" dirty="0" smtClean="0">
                <a:solidFill>
                  <a:srgbClr val="FF0000"/>
                </a:solidFill>
              </a:rPr>
              <a:t> or feeling depressed. We are challenged to go to God when we need help: </a:t>
            </a:r>
            <a:r>
              <a:rPr lang="en-ZA" sz="1200" dirty="0" smtClean="0">
                <a:solidFill>
                  <a:schemeClr val="bg1"/>
                </a:solidFill>
                <a:effectLst>
                  <a:glow rad="114300">
                    <a:schemeClr val="tx1">
                      <a:alpha val="96000"/>
                    </a:schemeClr>
                  </a:glow>
                </a:effectLst>
                <a:latin typeface="Noteworthy Bold"/>
                <a:cs typeface="Noteworthy Bold"/>
              </a:rPr>
              <a:t>Let us then approach God’s throne of grace with confidence, so that we may receive mercy and find grace to help us in our time of need. (Hebrews 4:16)</a:t>
            </a:r>
            <a:endParaRPr lang="en-US" sz="1200" dirty="0" smtClean="0">
              <a:solidFill>
                <a:schemeClr val="bg1"/>
              </a:solidFill>
              <a:effectLst>
                <a:glow rad="114300">
                  <a:schemeClr val="tx1">
                    <a:alpha val="96000"/>
                  </a:schemeClr>
                </a:glow>
              </a:effectLst>
              <a:latin typeface="Noteworthy Bold"/>
              <a:cs typeface="Noteworthy Bold"/>
            </a:endParaRPr>
          </a:p>
        </p:txBody>
      </p:sp>
      <p:sp>
        <p:nvSpPr>
          <p:cNvPr id="4" name="Slide Number Placeholder 3"/>
          <p:cNvSpPr>
            <a:spLocks noGrp="1"/>
          </p:cNvSpPr>
          <p:nvPr>
            <p:ph type="sldNum" sz="quarter" idx="10"/>
          </p:nvPr>
        </p:nvSpPr>
        <p:spPr/>
        <p:txBody>
          <a:bodyPr/>
          <a:lstStyle/>
          <a:p>
            <a:fld id="{3CA950F7-F288-7C40-AF69-9822114C34B0}" type="slidenum">
              <a:rPr lang="en-US" smtClean="0"/>
              <a:t>24</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rgbClr val="FF0000"/>
                </a:solidFill>
              </a:rPr>
              <a:t>2. Start Recording Thoughts. Start</a:t>
            </a:r>
            <a:r>
              <a:rPr lang="en-ZA" sz="1200" baseline="0" dirty="0" smtClean="0">
                <a:solidFill>
                  <a:srgbClr val="FF0000"/>
                </a:solidFill>
              </a:rPr>
              <a:t> a than</a:t>
            </a:r>
            <a:r>
              <a:rPr lang="en-ZA" sz="1200" dirty="0" smtClean="0">
                <a:solidFill>
                  <a:srgbClr val="FF0000"/>
                </a:solidFill>
              </a:rPr>
              <a:t>kful diary. Everyday look for things that you are</a:t>
            </a:r>
            <a:r>
              <a:rPr lang="en-ZA" sz="1200" baseline="0" dirty="0" smtClean="0">
                <a:solidFill>
                  <a:srgbClr val="FF0000"/>
                </a:solidFill>
              </a:rPr>
              <a:t> thankful for, things </a:t>
            </a:r>
            <a:r>
              <a:rPr lang="en-ZA" sz="1200" dirty="0" smtClean="0">
                <a:solidFill>
                  <a:srgbClr val="FF0000"/>
                </a:solidFill>
              </a:rPr>
              <a:t>that are beautiful, things that make you smile and write them in the diary. Record positive</a:t>
            </a:r>
            <a:r>
              <a:rPr lang="en-ZA" sz="1200" baseline="0" dirty="0" smtClean="0">
                <a:solidFill>
                  <a:srgbClr val="FF0000"/>
                </a:solidFill>
              </a:rPr>
              <a:t> thoughts. This truly helps. Here is my book I’ve worked on. It helps me to stop lying to myself! It helps me see that God is good! </a:t>
            </a:r>
            <a:endParaRPr lang="en-ZA" sz="120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25</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smtClean="0">
                <a:solidFill>
                  <a:srgbClr val="FF0000"/>
                </a:solidFill>
              </a:rPr>
              <a:t>3. Start Being Honest With Yourself.</a:t>
            </a:r>
            <a:r>
              <a:rPr lang="en-ZA" sz="1200" baseline="0" dirty="0" smtClean="0">
                <a:solidFill>
                  <a:srgbClr val="FF0000"/>
                </a:solidFill>
              </a:rPr>
              <a:t> Ask yourself:</a:t>
            </a:r>
            <a:r>
              <a:rPr lang="en-ZA" sz="1200" dirty="0" smtClean="0">
                <a:solidFill>
                  <a:srgbClr val="FF0000"/>
                </a:solidFill>
              </a:rPr>
              <a:t> “Why am I sad?” Is it something that will pass e.g. I'm failing at school,</a:t>
            </a:r>
            <a:r>
              <a:rPr lang="en-ZA" sz="1200" baseline="0" dirty="0" smtClean="0">
                <a:solidFill>
                  <a:srgbClr val="FF0000"/>
                </a:solidFill>
              </a:rPr>
              <a:t> but if I </a:t>
            </a:r>
            <a:r>
              <a:rPr lang="en-ZA" sz="1200" dirty="0" smtClean="0">
                <a:solidFill>
                  <a:srgbClr val="FF0000"/>
                </a:solidFill>
              </a:rPr>
              <a:t>work harder I have 3 other terms to catch up. This time will pass.</a:t>
            </a:r>
          </a:p>
        </p:txBody>
      </p:sp>
      <p:sp>
        <p:nvSpPr>
          <p:cNvPr id="4" name="Slide Number Placeholder 3"/>
          <p:cNvSpPr>
            <a:spLocks noGrp="1"/>
          </p:cNvSpPr>
          <p:nvPr>
            <p:ph type="sldNum" sz="quarter" idx="10"/>
          </p:nvPr>
        </p:nvSpPr>
        <p:spPr/>
        <p:txBody>
          <a:bodyPr/>
          <a:lstStyle/>
          <a:p>
            <a:fld id="{3CA950F7-F288-7C40-AF69-9822114C34B0}" type="slidenum">
              <a:rPr lang="en-US" smtClean="0"/>
              <a:t>26</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rgbClr val="FF0000"/>
                </a:solidFill>
              </a:rPr>
              <a:t>4. Start Doing Things</a:t>
            </a:r>
            <a:r>
              <a:rPr lang="en-ZA" sz="1200" baseline="0" dirty="0" smtClean="0">
                <a:solidFill>
                  <a:srgbClr val="FF0000"/>
                </a:solidFill>
              </a:rPr>
              <a:t> </a:t>
            </a:r>
            <a:r>
              <a:rPr lang="en-ZA" sz="1200" dirty="0" smtClean="0">
                <a:solidFill>
                  <a:srgbClr val="FF0000"/>
                </a:solidFill>
              </a:rPr>
              <a:t>that you used to love doing. Even if at first you don’t have the energy for it. I stopped painting, gardening and many other things because I just</a:t>
            </a:r>
            <a:r>
              <a:rPr lang="en-ZA" sz="1200" baseline="0" dirty="0" smtClean="0">
                <a:solidFill>
                  <a:srgbClr val="FF0000"/>
                </a:solidFill>
              </a:rPr>
              <a:t> didn’t have the energy!!! But now I force myself to do the things I love!!! Still working on it but I am getting there!</a:t>
            </a:r>
            <a:endParaRPr lang="en-ZA" sz="1200" dirty="0" smtClean="0">
              <a:solidFill>
                <a:srgbClr val="FF0000"/>
              </a:solidFill>
            </a:endParaRPr>
          </a:p>
          <a:p>
            <a:endParaRPr lang="en-ZA" sz="1200" dirty="0" smtClean="0">
              <a:solidFill>
                <a:srgbClr val="FF0000"/>
              </a:solidFill>
            </a:endParaRPr>
          </a:p>
        </p:txBody>
      </p:sp>
      <p:sp>
        <p:nvSpPr>
          <p:cNvPr id="4" name="Slide Number Placeholder 3"/>
          <p:cNvSpPr>
            <a:spLocks noGrp="1"/>
          </p:cNvSpPr>
          <p:nvPr>
            <p:ph type="sldNum" sz="quarter" idx="10"/>
          </p:nvPr>
        </p:nvSpPr>
        <p:spPr/>
        <p:txBody>
          <a:bodyPr/>
          <a:lstStyle/>
          <a:p>
            <a:fld id="{3CA950F7-F288-7C40-AF69-9822114C34B0}" type="slidenum">
              <a:rPr lang="en-US" smtClean="0"/>
              <a:t>27</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rgbClr val="FF0000"/>
                </a:solidFill>
              </a:rPr>
              <a:t>5. Start Loving Again. God created us for love</a:t>
            </a:r>
            <a:r>
              <a:rPr lang="en-ZA" dirty="0" smtClean="0">
                <a:solidFill>
                  <a:srgbClr val="FF0000"/>
                </a:solidFill>
              </a:rPr>
              <a:t>. How many of you when you are in a relationship feel as if you could climb a mountain? Love helps us to see things in a positive way!</a:t>
            </a:r>
          </a:p>
        </p:txBody>
      </p:sp>
      <p:sp>
        <p:nvSpPr>
          <p:cNvPr id="4" name="Slide Number Placeholder 3"/>
          <p:cNvSpPr>
            <a:spLocks noGrp="1"/>
          </p:cNvSpPr>
          <p:nvPr>
            <p:ph type="sldNum" sz="quarter" idx="10"/>
          </p:nvPr>
        </p:nvSpPr>
        <p:spPr/>
        <p:txBody>
          <a:bodyPr/>
          <a:lstStyle/>
          <a:p>
            <a:fld id="{3CA950F7-F288-7C40-AF69-9822114C34B0}" type="slidenum">
              <a:rPr lang="en-US" smtClean="0"/>
              <a:t>28</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smtClean="0">
                <a:solidFill>
                  <a:srgbClr val="FF0000"/>
                </a:solidFill>
              </a:rPr>
              <a:t>6.</a:t>
            </a:r>
            <a:r>
              <a:rPr lang="en-ZA" sz="1200" baseline="0" dirty="0" smtClean="0">
                <a:solidFill>
                  <a:srgbClr val="FF0000"/>
                </a:solidFill>
              </a:rPr>
              <a:t> </a:t>
            </a:r>
            <a:r>
              <a:rPr lang="en-ZA" sz="1200" dirty="0" smtClean="0">
                <a:solidFill>
                  <a:srgbClr val="FF0000"/>
                </a:solidFill>
              </a:rPr>
              <a:t>Start Forgiving People. Let go of hurt feelings and grudges.</a:t>
            </a:r>
            <a:r>
              <a:rPr lang="en-ZA" dirty="0" smtClean="0"/>
              <a:t> Unforgiveness suffocates joy and paralyzes your ability to move on. Unforgiveness is the cancer of the soul. It slowly eats away the marrow of your existence and impairs your judgment and your ability to love and trust again. Matthew 6:14-15 challenges us to practise forgiveness: “If you forgive other people when they sin against you, your heavenly Father will also forgive you. But if you do not forgive others their sins, your Father will not forgive your sins.”</a:t>
            </a:r>
            <a:endParaRPr lang="en-ZA" sz="1200" dirty="0" smtClean="0">
              <a:solidFill>
                <a:srgbClr val="FF0000"/>
              </a:solidFill>
            </a:endParaRPr>
          </a:p>
        </p:txBody>
      </p:sp>
      <p:sp>
        <p:nvSpPr>
          <p:cNvPr id="4" name="Slide Number Placeholder 3"/>
          <p:cNvSpPr>
            <a:spLocks noGrp="1"/>
          </p:cNvSpPr>
          <p:nvPr>
            <p:ph type="sldNum" sz="quarter" idx="10"/>
          </p:nvPr>
        </p:nvSpPr>
        <p:spPr/>
        <p:txBody>
          <a:bodyPr/>
          <a:lstStyle/>
          <a:p>
            <a:fld id="{3CA950F7-F288-7C40-AF69-9822114C34B0}" type="slidenum">
              <a:rPr lang="en-US" smtClean="0"/>
              <a:t>29</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a:t>
            </a:r>
            <a:r>
              <a:rPr lang="en-US" baseline="0" dirty="0" smtClean="0"/>
              <a:t> </a:t>
            </a:r>
            <a:r>
              <a:rPr lang="en-US" dirty="0" smtClean="0"/>
              <a:t>we</a:t>
            </a:r>
            <a:r>
              <a:rPr lang="en-US" baseline="0" dirty="0" smtClean="0"/>
              <a:t> </a:t>
            </a:r>
            <a:r>
              <a:rPr lang="en-US" dirty="0" smtClean="0"/>
              <a:t>looked</a:t>
            </a:r>
            <a:r>
              <a:rPr lang="en-US" baseline="0" dirty="0" smtClean="0"/>
              <a:t> at how to breakout of the prison of Fear. Pastor Mark shared about his experience being on his bike and God asking him to pray for a crippled man. But he popped a great wheelie because he was afraid of failure.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smtClean="0">
                <a:solidFill>
                  <a:srgbClr val="FF0000"/>
                </a:solidFill>
              </a:rPr>
              <a:t>7. Start With Counseling. If things still</a:t>
            </a:r>
            <a:r>
              <a:rPr lang="en-ZA" sz="1200" baseline="0" dirty="0" smtClean="0">
                <a:solidFill>
                  <a:srgbClr val="FF0000"/>
                </a:solidFill>
              </a:rPr>
              <a:t> don’t improve then consider </a:t>
            </a:r>
            <a:r>
              <a:rPr lang="en-ZA" sz="1200" dirty="0" smtClean="0">
                <a:solidFill>
                  <a:srgbClr val="FF0000"/>
                </a:solidFill>
              </a:rPr>
              <a:t>seeing a counselor</a:t>
            </a:r>
            <a:r>
              <a:rPr lang="en-ZA" sz="1200" baseline="0" dirty="0" smtClean="0">
                <a:solidFill>
                  <a:srgbClr val="FF0000"/>
                </a:solidFill>
              </a:rPr>
              <a:t> at school or at church. </a:t>
            </a:r>
            <a:r>
              <a:rPr lang="en-ZA" sz="1200" dirty="0" smtClean="0">
                <a:solidFill>
                  <a:srgbClr val="FF0000"/>
                </a:solidFill>
              </a:rPr>
              <a:t>Sometimes we have harboured these things for so long that we need a professional to help us</a:t>
            </a:r>
            <a:r>
              <a:rPr lang="en-ZA" sz="1200" baseline="0" dirty="0" smtClean="0">
                <a:solidFill>
                  <a:srgbClr val="FF0000"/>
                </a:solidFill>
              </a:rPr>
              <a:t> figure it out!</a:t>
            </a:r>
            <a:endParaRPr lang="en-ZA" sz="1200" dirty="0" smtClean="0">
              <a:solidFill>
                <a:srgbClr val="FF0000"/>
              </a:solidFill>
            </a:endParaRPr>
          </a:p>
          <a:p>
            <a:endParaRPr lang="en-ZA" sz="1200" dirty="0">
              <a:solidFill>
                <a:srgbClr val="FF0000"/>
              </a:solidFill>
            </a:endParaRPr>
          </a:p>
        </p:txBody>
      </p:sp>
      <p:sp>
        <p:nvSpPr>
          <p:cNvPr id="4" name="Slide Number Placeholder 3"/>
          <p:cNvSpPr>
            <a:spLocks noGrp="1"/>
          </p:cNvSpPr>
          <p:nvPr>
            <p:ph type="sldNum" sz="quarter" idx="10"/>
          </p:nvPr>
        </p:nvSpPr>
        <p:spPr/>
        <p:txBody>
          <a:bodyPr/>
          <a:lstStyle/>
          <a:p>
            <a:fld id="{3CA950F7-F288-7C40-AF69-9822114C34B0}" type="slidenum">
              <a:rPr lang="en-US" smtClean="0"/>
              <a:t>30</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Prayer</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31</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week we will look</a:t>
            </a:r>
            <a:r>
              <a:rPr lang="en-US" baseline="0" dirty="0" smtClean="0"/>
              <a:t> at how to breakout from the prison of Temptation.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week we are going to look </a:t>
            </a:r>
            <a:r>
              <a:rPr lang="en-US" baseline="0" dirty="0" smtClean="0"/>
              <a:t>at how to breakout of the prison of Depression. Fear leads to Anxiety and in the end if not dealt with it leads to Depression!!! In this you will hear my story how I am breaking out of Depression.</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Your Amazing Brain:</a:t>
            </a:r>
            <a:r>
              <a:rPr lang="en-ZA" baseline="0" dirty="0" smtClean="0"/>
              <a:t> Here are some amazing </a:t>
            </a:r>
            <a:r>
              <a:rPr lang="en-ZA" dirty="0" smtClean="0"/>
              <a:t>facts about the brain:</a:t>
            </a:r>
          </a:p>
          <a:p>
            <a:r>
              <a:rPr lang="en-ZA" dirty="0" smtClean="0"/>
              <a:t>Your brain works 24 hours a day.</a:t>
            </a:r>
          </a:p>
          <a:p>
            <a:r>
              <a:rPr lang="en-ZA" dirty="0" smtClean="0"/>
              <a:t>We have 30 000 to 70 000 thoughts a day.</a:t>
            </a:r>
          </a:p>
          <a:p>
            <a:r>
              <a:rPr lang="en-ZA" dirty="0" smtClean="0"/>
              <a:t>Your thinking controls your brain.</a:t>
            </a:r>
          </a:p>
          <a:p>
            <a:r>
              <a:rPr lang="en-ZA" dirty="0" smtClean="0"/>
              <a:t>Whatever you think about most controls you.</a:t>
            </a:r>
          </a:p>
          <a:p>
            <a:r>
              <a:rPr lang="en-ZA" dirty="0" smtClean="0"/>
              <a:t>It takes 21 days for a thought to become a permanent idea.</a:t>
            </a:r>
          </a:p>
          <a:p>
            <a:r>
              <a:rPr lang="en-ZA" dirty="0" smtClean="0"/>
              <a:t>It takes 21 days to break a habit.</a:t>
            </a:r>
          </a:p>
          <a:p>
            <a:r>
              <a:rPr lang="en-ZA" dirty="0" smtClean="0"/>
              <a:t>Your brain is like plasticine and can heal itself.</a:t>
            </a:r>
          </a:p>
          <a:p>
            <a:r>
              <a:rPr lang="en-ZA" dirty="0" smtClean="0"/>
              <a:t>When you learn something new the structure of your brain changes.</a:t>
            </a:r>
          </a:p>
          <a:p>
            <a:r>
              <a:rPr lang="en-ZA" dirty="0" smtClean="0"/>
              <a:t>75-95% of diseases are caused by toxic thoughts.</a:t>
            </a:r>
          </a:p>
          <a:p>
            <a:endParaRPr lang="en-ZA" dirty="0" smtClean="0"/>
          </a:p>
        </p:txBody>
      </p:sp>
      <p:sp>
        <p:nvSpPr>
          <p:cNvPr id="4" name="Slide Number Placeholder 3"/>
          <p:cNvSpPr>
            <a:spLocks noGrp="1"/>
          </p:cNvSpPr>
          <p:nvPr>
            <p:ph type="sldNum" sz="quarter" idx="10"/>
          </p:nvPr>
        </p:nvSpPr>
        <p:spPr/>
        <p:txBody>
          <a:bodyPr/>
          <a:lstStyle/>
          <a:p>
            <a:fld id="{9C6BFFBC-F8B5-4FA0-BD46-5B9FDFB75F3F}" type="slidenum">
              <a:rPr lang="en-ZA" smtClean="0"/>
              <a:t>5</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Sometimes Things </a:t>
            </a:r>
            <a:r>
              <a:rPr lang="en-ZA" sz="1200" kern="1200" dirty="0" smtClean="0">
                <a:solidFill>
                  <a:schemeClr val="tx1"/>
                </a:solidFill>
                <a:effectLst/>
                <a:latin typeface="+mn-lt"/>
                <a:ea typeface="+mn-ea"/>
                <a:cs typeface="+mn-cs"/>
              </a:rPr>
              <a:t>Go </a:t>
            </a:r>
            <a:r>
              <a:rPr lang="en-ZA" sz="1200" kern="1200" dirty="0" smtClean="0">
                <a:solidFill>
                  <a:schemeClr val="tx1"/>
                </a:solidFill>
                <a:effectLst/>
                <a:latin typeface="+mn-lt"/>
                <a:ea typeface="+mn-ea"/>
                <a:cs typeface="+mn-cs"/>
              </a:rPr>
              <a:t>Wrong – the brain may be amazing but sometimes things can go wrong. 3 out of 4 people will experience depression in their lives.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6</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Depression is a state of feeling sad: a mood disorder marked especially by sadness, inactivity, difficulty with thinking and concentration, a significant increase or decrease in appetite and time spent sleeping, feelings of dejection and hopelessness, and sometimes suicidal thoughts. This is a very broad</a:t>
            </a:r>
            <a:r>
              <a:rPr lang="en-ZA" baseline="0" dirty="0" smtClean="0"/>
              <a:t> </a:t>
            </a:r>
            <a:r>
              <a:rPr lang="en-ZA" dirty="0" smtClean="0"/>
              <a:t> definition of depression and just because</a:t>
            </a:r>
            <a:r>
              <a:rPr lang="en-ZA" baseline="0" dirty="0" smtClean="0"/>
              <a:t> you feel one or more of these symptoms doesn’t make you “clinically depressed” In fact do you know that there is no physical test to take that can prove that you are depressed. If you have diabetes they can test your sugar contents and that proves you are a diabetic. There is no test for depression!!! What I'm looking at, at the moment is depression as a disease? </a:t>
            </a:r>
            <a:endParaRPr lang="en-ZA" dirty="0"/>
          </a:p>
        </p:txBody>
      </p:sp>
      <p:sp>
        <p:nvSpPr>
          <p:cNvPr id="4" name="Slide Number Placeholder 3"/>
          <p:cNvSpPr>
            <a:spLocks noGrp="1"/>
          </p:cNvSpPr>
          <p:nvPr>
            <p:ph type="sldNum" sz="quarter" idx="10"/>
          </p:nvPr>
        </p:nvSpPr>
        <p:spPr/>
        <p:txBody>
          <a:bodyPr/>
          <a:lstStyle/>
          <a:p>
            <a:fld id="{9C6BFFBC-F8B5-4FA0-BD46-5B9FDFB75F3F}" type="slidenum">
              <a:rPr lang="en-ZA" smtClean="0"/>
              <a:t>7</a:t>
            </a:fld>
            <a:endParaRPr lang="en-ZA"/>
          </a:p>
        </p:txBody>
      </p:sp>
    </p:spTree>
    <p:extLst>
      <p:ext uri="{BB962C8B-B14F-4D97-AF65-F5344CB8AC3E}">
        <p14:creationId xmlns:p14="http://schemas.microsoft.com/office/powerpoint/2010/main" val="272068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How does</a:t>
            </a:r>
            <a:r>
              <a:rPr lang="en-ZA" baseline="0" dirty="0" smtClean="0"/>
              <a:t> depression capture us?</a:t>
            </a:r>
            <a:endParaRPr lang="en-ZA" dirty="0"/>
          </a:p>
        </p:txBody>
      </p:sp>
      <p:sp>
        <p:nvSpPr>
          <p:cNvPr id="4" name="Slide Number Placeholder 3"/>
          <p:cNvSpPr>
            <a:spLocks noGrp="1"/>
          </p:cNvSpPr>
          <p:nvPr>
            <p:ph type="sldNum" sz="quarter" idx="10"/>
          </p:nvPr>
        </p:nvSpPr>
        <p:spPr/>
        <p:txBody>
          <a:bodyPr/>
          <a:lstStyle/>
          <a:p>
            <a:fld id="{9C6BFFBC-F8B5-4FA0-BD46-5B9FDFB75F3F}" type="slidenum">
              <a:rPr lang="en-ZA" smtClean="0"/>
              <a:t>8</a:t>
            </a:fld>
            <a:endParaRPr lang="en-ZA"/>
          </a:p>
        </p:txBody>
      </p:sp>
    </p:spTree>
    <p:extLst>
      <p:ext uri="{BB962C8B-B14F-4D97-AF65-F5344CB8AC3E}">
        <p14:creationId xmlns:p14="http://schemas.microsoft.com/office/powerpoint/2010/main" val="427666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Negative Thinking: Most </a:t>
            </a:r>
            <a:r>
              <a:rPr lang="en-US" baseline="0" dirty="0" smtClean="0"/>
              <a:t>depression is caused by negative thinking.</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417870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16/03/17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9929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96986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107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83529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05626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17648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99800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35782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74877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83169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21995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20543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2208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822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2849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88119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04442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45450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36832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62590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91197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0399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30611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77066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67485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02842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1299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468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36085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85404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70514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61894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9858</TotalTime>
  <Words>1436</Words>
  <Application>Microsoft Macintosh PowerPoint</Application>
  <PresentationFormat>On-screen Show (4:3)</PresentationFormat>
  <Paragraphs>73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491</cp:revision>
  <dcterms:created xsi:type="dcterms:W3CDTF">2013-10-02T18:06:33Z</dcterms:created>
  <dcterms:modified xsi:type="dcterms:W3CDTF">2016-03-17T16:24:25Z</dcterms:modified>
</cp:coreProperties>
</file>