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948" r:id="rId2"/>
    <p:sldId id="949" r:id="rId3"/>
    <p:sldId id="1131" r:id="rId4"/>
    <p:sldId id="1180" r:id="rId5"/>
    <p:sldId id="1194" r:id="rId6"/>
    <p:sldId id="950" r:id="rId7"/>
    <p:sldId id="1132" r:id="rId8"/>
    <p:sldId id="1195" r:id="rId9"/>
    <p:sldId id="1196" r:id="rId10"/>
    <p:sldId id="1197" r:id="rId11"/>
    <p:sldId id="1239" r:id="rId12"/>
    <p:sldId id="1240" r:id="rId13"/>
    <p:sldId id="1241" r:id="rId14"/>
    <p:sldId id="1242" r:id="rId15"/>
    <p:sldId id="1243" r:id="rId16"/>
    <p:sldId id="1244" r:id="rId17"/>
    <p:sldId id="1245" r:id="rId18"/>
    <p:sldId id="1246" r:id="rId19"/>
    <p:sldId id="1247" r:id="rId20"/>
    <p:sldId id="1248" r:id="rId21"/>
    <p:sldId id="1199" r:id="rId22"/>
    <p:sldId id="1252" r:id="rId23"/>
    <p:sldId id="1209" r:id="rId24"/>
    <p:sldId id="1210" r:id="rId25"/>
    <p:sldId id="1211" r:id="rId26"/>
    <p:sldId id="1212" r:id="rId27"/>
    <p:sldId id="1213" r:id="rId28"/>
    <p:sldId id="1214" r:id="rId29"/>
    <p:sldId id="1259" r:id="rId30"/>
    <p:sldId id="1257" r:id="rId31"/>
    <p:sldId id="1256" r:id="rId32"/>
    <p:sldId id="1200" r:id="rId33"/>
    <p:sldId id="1205" r:id="rId34"/>
    <p:sldId id="1260" r:id="rId35"/>
    <p:sldId id="1201" r:id="rId36"/>
    <p:sldId id="1261" r:id="rId37"/>
    <p:sldId id="1208" r:id="rId38"/>
    <p:sldId id="1262" r:id="rId39"/>
    <p:sldId id="1206" r:id="rId40"/>
    <p:sldId id="1263" r:id="rId41"/>
    <p:sldId id="1258" r:id="rId42"/>
    <p:sldId id="1264" r:id="rId43"/>
    <p:sldId id="1207" r:id="rId44"/>
    <p:sldId id="1064" r:id="rId45"/>
    <p:sldId id="113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C40806"/>
    <a:srgbClr val="D10014"/>
    <a:srgbClr val="93000F"/>
    <a:srgbClr val="A71C2D"/>
    <a:srgbClr val="B0000E"/>
    <a:srgbClr val="A2000D"/>
    <a:srgbClr val="94000D"/>
    <a:srgbClr val="86000D"/>
    <a:srgbClr val="8D6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0" autoAdjust="0"/>
    <p:restoredTop sz="86552" autoAdjust="0"/>
  </p:normalViewPr>
  <p:slideViewPr>
    <p:cSldViewPr snapToGrid="0" snapToObjects="1" showGuides="1">
      <p:cViewPr>
        <p:scale>
          <a:sx n="54" d="100"/>
          <a:sy n="54" d="100"/>
        </p:scale>
        <p:origin x="-2272" y="-440"/>
      </p:cViewPr>
      <p:guideLst>
        <p:guide orient="horz" pos="2348"/>
        <p:guide pos="2857"/>
      </p:guideLst>
    </p:cSldViewPr>
  </p:slideViewPr>
  <p:notesTextViewPr>
    <p:cViewPr>
      <p:scale>
        <a:sx n="100" d="100"/>
        <a:sy n="100" d="100"/>
      </p:scale>
      <p:origin x="0" y="0"/>
    </p:cViewPr>
  </p:notesTextViewPr>
  <p:sorterViewPr>
    <p:cViewPr>
      <p:scale>
        <a:sx n="66" d="100"/>
        <a:sy n="66" d="100"/>
      </p:scale>
      <p:origin x="0" y="490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Breakout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different methods that people use to try fix a broken heart.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10</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Cry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11</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Scream</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12</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Punch</a:t>
            </a:r>
            <a:r>
              <a:rPr lang="en-US" sz="1200" kern="1200" baseline="0" dirty="0" smtClean="0">
                <a:solidFill>
                  <a:schemeClr val="tx1"/>
                </a:solidFill>
                <a:effectLst/>
                <a:latin typeface="+mn-lt"/>
                <a:ea typeface="+mn-ea"/>
                <a:cs typeface="+mn-cs"/>
              </a:rPr>
              <a:t> - get violent.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13</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Gossip. Bad mouth the person who broke our heart.</a:t>
            </a:r>
          </a:p>
        </p:txBody>
      </p:sp>
      <p:sp>
        <p:nvSpPr>
          <p:cNvPr id="4" name="Slide Number Placeholder 3"/>
          <p:cNvSpPr>
            <a:spLocks noGrp="1"/>
          </p:cNvSpPr>
          <p:nvPr>
            <p:ph type="sldNum" sz="quarter" idx="10"/>
          </p:nvPr>
        </p:nvSpPr>
        <p:spPr/>
        <p:txBody>
          <a:bodyPr/>
          <a:lstStyle/>
          <a:p>
            <a:fld id="{9C6BFFBC-F8B5-4FA0-BD46-5B9FDFB75F3F}" type="slidenum">
              <a:rPr lang="en-ZA" smtClean="0"/>
              <a:t>14</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Drugs - some people escape by using drugs or alcohol.</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15</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Not dealing with a broken</a:t>
            </a:r>
            <a:r>
              <a:rPr lang="en-ZA" sz="1200" kern="1200" baseline="0" dirty="0" smtClean="0">
                <a:solidFill>
                  <a:schemeClr val="tx1"/>
                </a:solidFill>
                <a:effectLst/>
                <a:latin typeface="+mn-lt"/>
                <a:ea typeface="+mn-ea"/>
                <a:cs typeface="+mn-cs"/>
              </a:rPr>
              <a:t> heart may lead to</a:t>
            </a:r>
            <a:r>
              <a:rPr lang="is-IS" sz="1200" kern="1200" baseline="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16</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Depression</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17</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Anxiety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18</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Fear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19</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a:t>
            </a:r>
            <a:r>
              <a:rPr lang="en-US" baseline="0" dirty="0" smtClean="0"/>
              <a:t> </a:t>
            </a:r>
            <a:r>
              <a:rPr lang="en-US" dirty="0" smtClean="0"/>
              <a:t>we</a:t>
            </a:r>
            <a:r>
              <a:rPr lang="en-US" baseline="0" dirty="0" smtClean="0"/>
              <a:t> </a:t>
            </a:r>
            <a:r>
              <a:rPr lang="en-US" dirty="0" smtClean="0"/>
              <a:t>looked</a:t>
            </a:r>
            <a:r>
              <a:rPr lang="en-US" baseline="0" dirty="0" smtClean="0"/>
              <a:t> at how to breakout from the prison of Anxiety.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Suicide, and many more unpleasant things.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20</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better way to deal</a:t>
            </a:r>
            <a:r>
              <a:rPr lang="en-US" sz="1200" kern="1200" baseline="0" dirty="0" smtClean="0">
                <a:solidFill>
                  <a:schemeClr val="tx1"/>
                </a:solidFill>
                <a:effectLst/>
                <a:latin typeface="+mn-lt"/>
                <a:ea typeface="+mn-ea"/>
                <a:cs typeface="+mn-cs"/>
              </a:rPr>
              <a:t> with a broken heart</a:t>
            </a:r>
            <a:r>
              <a:rPr lang="is-IS" sz="1200" kern="1200" baseline="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21</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best solution is to take it to God!</a:t>
            </a:r>
            <a:r>
              <a:rPr lang="en-US" sz="1200" kern="1200" baseline="0" dirty="0" smtClean="0">
                <a:solidFill>
                  <a:schemeClr val="tx1"/>
                </a:solidFill>
                <a:effectLst/>
                <a:latin typeface="+mn-lt"/>
                <a:ea typeface="+mn-ea"/>
                <a:cs typeface="+mn-cs"/>
              </a:rPr>
              <a:t> We should take everything to God in 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22</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easier to mend broken bones</a:t>
            </a:r>
            <a:r>
              <a:rPr lang="is-I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23</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than it is to mend a broken heart.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24</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we break a bone we go to a doctor.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25</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 car breaks we take it to a mechanic.</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26</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our cellphone breaks we take it to the </a:t>
            </a:r>
            <a:r>
              <a:rPr lang="en-US" sz="1200" kern="1200" dirty="0" err="1" smtClean="0">
                <a:solidFill>
                  <a:schemeClr val="tx1"/>
                </a:solidFill>
                <a:effectLst/>
                <a:latin typeface="+mn-lt"/>
                <a:ea typeface="+mn-ea"/>
                <a:cs typeface="+mn-cs"/>
              </a:rPr>
              <a:t>iStore</a:t>
            </a:r>
            <a:r>
              <a:rPr lang="en-U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27</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these people are specialists.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28</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do we go when our heart is broken?</a:t>
            </a:r>
          </a:p>
        </p:txBody>
      </p:sp>
      <p:sp>
        <p:nvSpPr>
          <p:cNvPr id="4" name="Slide Number Placeholder 3"/>
          <p:cNvSpPr>
            <a:spLocks noGrp="1"/>
          </p:cNvSpPr>
          <p:nvPr>
            <p:ph type="sldNum" sz="quarter" idx="10"/>
          </p:nvPr>
        </p:nvSpPr>
        <p:spPr/>
        <p:txBody>
          <a:bodyPr/>
          <a:lstStyle/>
          <a:p>
            <a:fld id="{9C6BFFBC-F8B5-4FA0-BD46-5B9FDFB75F3F}" type="slidenum">
              <a:rPr lang="en-ZA" smtClean="0"/>
              <a:t>29</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a:t>
            </a:r>
            <a:r>
              <a:rPr lang="en-US" baseline="0" dirty="0" smtClean="0"/>
              <a:t> </a:t>
            </a:r>
            <a:r>
              <a:rPr lang="en-US" dirty="0" smtClean="0"/>
              <a:t>we</a:t>
            </a:r>
            <a:r>
              <a:rPr lang="en-US" baseline="0" dirty="0" smtClean="0"/>
              <a:t> </a:t>
            </a:r>
            <a:r>
              <a:rPr lang="en-US" dirty="0" smtClean="0"/>
              <a:t>looked</a:t>
            </a:r>
            <a:r>
              <a:rPr lang="en-US" baseline="0" dirty="0" smtClean="0"/>
              <a:t> at how to breakout from the prison of Fear.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when our hearts are broken, we need to go see a specialist. We are so privileged that our specialist is the very person who created the heart</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God Himself. Taking a broken heart to God is the best way to recovery.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30</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do we escape Heartache?</a:t>
            </a:r>
          </a:p>
        </p:txBody>
      </p:sp>
      <p:sp>
        <p:nvSpPr>
          <p:cNvPr id="4" name="Slide Number Placeholder 3"/>
          <p:cNvSpPr>
            <a:spLocks noGrp="1"/>
          </p:cNvSpPr>
          <p:nvPr>
            <p:ph type="sldNum" sz="quarter" idx="10"/>
          </p:nvPr>
        </p:nvSpPr>
        <p:spPr/>
        <p:txBody>
          <a:bodyPr/>
          <a:lstStyle/>
          <a:p>
            <a:fld id="{9C6BFFBC-F8B5-4FA0-BD46-5B9FDFB75F3F}" type="slidenum">
              <a:rPr lang="en-ZA" smtClean="0"/>
              <a:t>31</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Scripture Activity: Lets look at some scriptures and discover some principles for escaping</a:t>
            </a:r>
            <a:r>
              <a:rPr lang="en-US" sz="1200" kern="1200" baseline="0" dirty="0" smtClean="0">
                <a:solidFill>
                  <a:schemeClr val="tx1"/>
                </a:solidFill>
                <a:effectLst/>
                <a:latin typeface="+mn-lt"/>
                <a:ea typeface="+mn-ea"/>
                <a:cs typeface="+mn-cs"/>
              </a:rPr>
              <a:t> from heartache. Each table is going to be given a verse and you have to discover what you can learn about escaping from heartache from the verse. List of verses: </a:t>
            </a:r>
            <a:r>
              <a:rPr lang="en-US" sz="1200" dirty="0" smtClean="0">
                <a:solidFill>
                  <a:schemeClr val="bg1"/>
                </a:solidFill>
                <a:effectLst>
                  <a:glow rad="114300">
                    <a:schemeClr val="tx1">
                      <a:alpha val="96000"/>
                    </a:schemeClr>
                  </a:glow>
                </a:effectLst>
                <a:latin typeface="Noteworthy Bold"/>
                <a:cs typeface="Noteworthy Bold"/>
              </a:rPr>
              <a:t>Deuteronomy 31:8, Jeremiah 29:11, Isaiah 41:10, Proverbs 4:23 and Colossians 3:13.</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32</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dirty="0" smtClean="0">
                <a:solidFill>
                  <a:schemeClr val="bg1"/>
                </a:solidFill>
                <a:effectLst>
                  <a:glow rad="114300">
                    <a:schemeClr val="tx1">
                      <a:alpha val="96000"/>
                    </a:schemeClr>
                  </a:glow>
                </a:effectLst>
                <a:latin typeface="Noteworthy Bold"/>
                <a:cs typeface="Noteworthy Bold"/>
              </a:rPr>
              <a:t>The Lord himself goes before you and will be with you; he will never leave you nor forsake you. Do not be afraid; do not be discouraged”. (Deuteronomy 31:8)</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33</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 God Will Never Breakup</a:t>
            </a:r>
            <a:r>
              <a:rPr lang="en-US" sz="1200" b="1" kern="1200" baseline="0" dirty="0" smtClean="0">
                <a:solidFill>
                  <a:schemeClr val="tx1"/>
                </a:solidFill>
                <a:effectLst/>
                <a:latin typeface="+mn-lt"/>
                <a:ea typeface="+mn-ea"/>
                <a:cs typeface="+mn-cs"/>
              </a:rPr>
              <a:t> With Us. </a:t>
            </a:r>
            <a:r>
              <a:rPr lang="en-US" sz="1200" kern="1200" baseline="0" dirty="0" smtClean="0">
                <a:solidFill>
                  <a:schemeClr val="tx1"/>
                </a:solidFill>
                <a:effectLst/>
                <a:latin typeface="+mn-lt"/>
                <a:ea typeface="+mn-ea"/>
                <a:cs typeface="+mn-cs"/>
              </a:rPr>
              <a:t>“</a:t>
            </a:r>
            <a:r>
              <a:rPr lang="en-US" sz="1200" dirty="0" smtClean="0">
                <a:solidFill>
                  <a:schemeClr val="bg1"/>
                </a:solidFill>
                <a:effectLst>
                  <a:glow rad="114300">
                    <a:schemeClr val="tx1">
                      <a:alpha val="96000"/>
                    </a:schemeClr>
                  </a:glow>
                </a:effectLst>
                <a:latin typeface="Noteworthy Bold"/>
                <a:cs typeface="Noteworthy Bold"/>
              </a:rPr>
              <a:t>The Lord himself goes before you and will be with you; he will never leave you nor forsake you. Do not be afraid; do not be discouraged”. (Deuteronomy 31:8)</a:t>
            </a:r>
            <a:r>
              <a:rPr lang="en-US" sz="1200" baseline="30000" dirty="0" smtClean="0">
                <a:solidFill>
                  <a:schemeClr val="bg1"/>
                </a:solidFill>
                <a:effectLst>
                  <a:glow rad="114300">
                    <a:schemeClr val="tx1">
                      <a:alpha val="96000"/>
                    </a:schemeClr>
                  </a:glow>
                </a:effectLst>
                <a:latin typeface="Noteworthy Bold"/>
                <a:cs typeface="Noteworthy Bold"/>
              </a:rPr>
              <a:t>.</a:t>
            </a:r>
            <a:r>
              <a:rPr lang="en-US" sz="1200" baseline="0" dirty="0" smtClean="0">
                <a:solidFill>
                  <a:schemeClr val="bg1"/>
                </a:solidFill>
                <a:effectLst>
                  <a:glow rad="114300">
                    <a:schemeClr val="tx1">
                      <a:alpha val="96000"/>
                    </a:schemeClr>
                  </a:glow>
                </a:effectLst>
                <a:latin typeface="Noteworthy Bold"/>
                <a:cs typeface="Noteworthy Bold"/>
              </a:rPr>
              <a:t> </a:t>
            </a:r>
            <a:r>
              <a:rPr lang="en-US" sz="1200" kern="1200" dirty="0" smtClean="0">
                <a:solidFill>
                  <a:schemeClr val="tx1"/>
                </a:solidFill>
                <a:effectLst/>
                <a:latin typeface="+mn-lt"/>
                <a:ea typeface="+mn-ea"/>
                <a:cs typeface="+mn-cs"/>
              </a:rPr>
              <a:t>Before we give our hearts to someone. Why don’t we first give our hearts to God, who promises never to break up with us. When the Lord is in our hearts, then our hearts cannot be imprisoned. Let your faith set you free.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34</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For I know the plans I have for you, plans to prosper you and not to harm you, plans to give you hope and a future.” (Jeremiah 29:11).</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35</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 God Has A Plan For Our Lives. </a:t>
            </a:r>
            <a:r>
              <a:rPr lang="en-US" sz="1200" kern="120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For I know the plans I have for you, plans to prosper you and not to harm you, plans to give you hope and a future.” (Jeremiah 29:11). </a:t>
            </a:r>
            <a:r>
              <a:rPr lang="en-US" sz="1200" kern="1200" dirty="0" smtClean="0">
                <a:solidFill>
                  <a:schemeClr val="tx1"/>
                </a:solidFill>
                <a:effectLst/>
                <a:latin typeface="+mn-lt"/>
                <a:ea typeface="+mn-ea"/>
                <a:cs typeface="+mn-cs"/>
              </a:rPr>
              <a:t>God wants to protect us, and for us to have peace</a:t>
            </a:r>
            <a:r>
              <a:rPr lang="en-US" sz="1200" kern="1200" baseline="0" dirty="0" smtClean="0">
                <a:solidFill>
                  <a:schemeClr val="tx1"/>
                </a:solidFill>
                <a:effectLst/>
                <a:latin typeface="+mn-lt"/>
                <a:ea typeface="+mn-ea"/>
                <a:cs typeface="+mn-cs"/>
              </a:rPr>
              <a:t> and a great future.</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36</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dirty="0" smtClean="0"/>
              <a:t>Do not fear, for I am with you;</a:t>
            </a:r>
            <a:r>
              <a:rPr lang="en-US" baseline="0" dirty="0" smtClean="0"/>
              <a:t> </a:t>
            </a:r>
            <a:r>
              <a:rPr lang="en-US" dirty="0" smtClean="0"/>
              <a:t>do not be dismayed, for I am your God.</a:t>
            </a:r>
            <a:r>
              <a:rPr lang="en-US" baseline="0" dirty="0" smtClean="0"/>
              <a:t> I</a:t>
            </a:r>
            <a:r>
              <a:rPr lang="en-US" dirty="0" smtClean="0"/>
              <a:t> will strengthen you and help you. I will uphold you with my righteous right hand.” (</a:t>
            </a:r>
            <a:r>
              <a:rPr lang="en-US" sz="1200" kern="1200" dirty="0" smtClean="0">
                <a:solidFill>
                  <a:schemeClr val="tx1"/>
                </a:solidFill>
                <a:effectLst/>
                <a:latin typeface="+mn-lt"/>
                <a:ea typeface="+mn-ea"/>
                <a:cs typeface="+mn-cs"/>
              </a:rPr>
              <a:t>Isaiah 41:10).</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37</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3. God Is With Us To Help Us. </a:t>
            </a:r>
            <a:r>
              <a:rPr lang="en-US" sz="1200" kern="1200" dirty="0" smtClean="0">
                <a:solidFill>
                  <a:schemeClr val="tx1"/>
                </a:solidFill>
                <a:effectLst/>
                <a:latin typeface="+mn-lt"/>
                <a:ea typeface="+mn-ea"/>
                <a:cs typeface="+mn-cs"/>
              </a:rPr>
              <a:t>“</a:t>
            </a:r>
            <a:r>
              <a:rPr lang="en-US" dirty="0" smtClean="0"/>
              <a:t>Do not fear, for I am with you;</a:t>
            </a:r>
            <a:r>
              <a:rPr lang="en-US" baseline="0" dirty="0" smtClean="0"/>
              <a:t> </a:t>
            </a:r>
            <a:r>
              <a:rPr lang="en-US" dirty="0" smtClean="0"/>
              <a:t>do not be dismayed, for I am your God.</a:t>
            </a:r>
            <a:r>
              <a:rPr lang="en-US" baseline="0" dirty="0" smtClean="0"/>
              <a:t> I</a:t>
            </a:r>
            <a:r>
              <a:rPr lang="en-US" dirty="0" smtClean="0"/>
              <a:t> will strengthen you and help you. I will uphold you with my righteous right hand.” (</a:t>
            </a:r>
            <a:r>
              <a:rPr lang="en-US" sz="1200" kern="1200" dirty="0" smtClean="0">
                <a:solidFill>
                  <a:schemeClr val="tx1"/>
                </a:solidFill>
                <a:effectLst/>
                <a:latin typeface="+mn-lt"/>
                <a:ea typeface="+mn-ea"/>
                <a:cs typeface="+mn-cs"/>
              </a:rPr>
              <a:t>Isaiah 41:10).</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38</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glow rad="114300">
                    <a:schemeClr val="tx1">
                      <a:alpha val="96000"/>
                    </a:schemeClr>
                  </a:glow>
                </a:effectLst>
                <a:latin typeface="Noteworthy Bold"/>
                <a:cs typeface="Noteworthy Bold"/>
              </a:rPr>
              <a:t>“Guard your heart above all else for it determines the course of your life.” (Proverbs 4:23).</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39</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3 we looked at how to breakout from the prison of Depression.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 We Must Guard Our Hearts. </a:t>
            </a:r>
            <a:r>
              <a:rPr lang="en-US" sz="1200" dirty="0" smtClean="0">
                <a:solidFill>
                  <a:schemeClr val="bg1"/>
                </a:solidFill>
                <a:effectLst>
                  <a:glow rad="114300">
                    <a:schemeClr val="tx1">
                      <a:alpha val="96000"/>
                    </a:schemeClr>
                  </a:glow>
                </a:effectLst>
                <a:latin typeface="Noteworthy Bold"/>
                <a:cs typeface="Noteworthy Bold"/>
              </a:rPr>
              <a:t>“Guard your heart above all else for it determines the course of your life.” (Proverbs 4:23). </a:t>
            </a:r>
            <a:r>
              <a:rPr lang="en-US" sz="1200" kern="1200" dirty="0" smtClean="0">
                <a:solidFill>
                  <a:schemeClr val="tx1"/>
                </a:solidFill>
                <a:effectLst/>
                <a:latin typeface="+mn-lt"/>
                <a:ea typeface="+mn-ea"/>
                <a:cs typeface="+mn-cs"/>
              </a:rPr>
              <a:t>We must not be</a:t>
            </a:r>
            <a:r>
              <a:rPr lang="en-US" sz="1200" kern="1200" baseline="0" dirty="0" smtClean="0">
                <a:solidFill>
                  <a:schemeClr val="tx1"/>
                </a:solidFill>
                <a:effectLst/>
                <a:latin typeface="+mn-lt"/>
                <a:ea typeface="+mn-ea"/>
                <a:cs typeface="+mn-cs"/>
              </a:rPr>
              <a:t> too quick to fall in love or get attached to someone who is obviously not good for us, who does not have a good track record.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40</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dirty="0" smtClean="0">
                <a:solidFill>
                  <a:schemeClr val="bg1"/>
                </a:solidFill>
                <a:effectLst>
                  <a:glow rad="114300">
                    <a:schemeClr val="tx1">
                      <a:alpha val="96000"/>
                    </a:schemeClr>
                  </a:glow>
                </a:effectLst>
                <a:latin typeface="Noteworthy Bold"/>
                <a:cs typeface="Noteworthy Bold"/>
              </a:rPr>
              <a:t>Bear with each other and forgive one another if any of you has a grievance against someone. Forgive as the Lord forgave you.” (Colossians 3:13).</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41</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5. We Must Forgive People. </a:t>
            </a:r>
            <a:r>
              <a:rPr lang="en-US" sz="1200" kern="1200" dirty="0" smtClean="0">
                <a:solidFill>
                  <a:schemeClr val="tx1"/>
                </a:solidFill>
                <a:effectLst/>
                <a:latin typeface="+mn-lt"/>
                <a:ea typeface="+mn-ea"/>
                <a:cs typeface="+mn-cs"/>
              </a:rPr>
              <a:t>“</a:t>
            </a:r>
            <a:r>
              <a:rPr lang="en-US" sz="1200" dirty="0" smtClean="0">
                <a:solidFill>
                  <a:schemeClr val="bg1"/>
                </a:solidFill>
                <a:effectLst>
                  <a:glow rad="114300">
                    <a:schemeClr val="tx1">
                      <a:alpha val="96000"/>
                    </a:schemeClr>
                  </a:glow>
                </a:effectLst>
                <a:latin typeface="Noteworthy Bold"/>
                <a:cs typeface="Noteworthy Bold"/>
              </a:rPr>
              <a:t>Bear with each other and forgive one another if any of you has a grievance against someone. Forgive as the Lord forgave you.” (Colossians 3:13). </a:t>
            </a:r>
            <a:r>
              <a:rPr lang="en-US" sz="1200" kern="1200" dirty="0" smtClean="0">
                <a:solidFill>
                  <a:schemeClr val="tx1"/>
                </a:solidFill>
                <a:effectLst/>
                <a:latin typeface="+mn-lt"/>
                <a:ea typeface="+mn-ea"/>
                <a:cs typeface="+mn-cs"/>
              </a:rPr>
              <a:t>Have a heart of Forgiveness.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42</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Forgiveness Activity: </a:t>
            </a:r>
            <a:r>
              <a:rPr lang="en-US" sz="1200" kern="1200" dirty="0" smtClean="0">
                <a:solidFill>
                  <a:schemeClr val="tx1"/>
                </a:solidFill>
                <a:effectLst/>
                <a:latin typeface="+mn-lt"/>
                <a:ea typeface="+mn-ea"/>
                <a:cs typeface="+mn-cs"/>
              </a:rPr>
              <a:t>Think of all the people who have left you heartbroken. Write their names on a piece of paper. At the bottom of the paper, write in big bold letters: I FORGIVE YOU BECAUSE.............. state your reasons. then fold your paper and write JESUS HAS SET MY HEART FREE.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43</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Prayer</a:t>
            </a:r>
            <a:endParaRPr lang="en-US" dirty="0" smtClean="0"/>
          </a:p>
        </p:txBody>
      </p:sp>
      <p:sp>
        <p:nvSpPr>
          <p:cNvPr id="4" name="Slide Number Placeholder 3"/>
          <p:cNvSpPr>
            <a:spLocks noGrp="1"/>
          </p:cNvSpPr>
          <p:nvPr>
            <p:ph type="sldNum" sz="quarter" idx="10"/>
          </p:nvPr>
        </p:nvSpPr>
        <p:spPr/>
        <p:txBody>
          <a:bodyPr/>
          <a:lstStyle/>
          <a:p>
            <a:fld id="{3CA950F7-F288-7C40-AF69-9822114C34B0}" type="slidenum">
              <a:rPr lang="en-US" smtClean="0"/>
              <a:t>44</a:t>
            </a:fld>
            <a:endParaRPr lang="en-US"/>
          </a:p>
        </p:txBody>
      </p:sp>
    </p:spTree>
    <p:extLst>
      <p:ext uri="{BB962C8B-B14F-4D97-AF65-F5344CB8AC3E}">
        <p14:creationId xmlns:p14="http://schemas.microsoft.com/office/powerpoint/2010/main" val="2664539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week we will look</a:t>
            </a:r>
            <a:r>
              <a:rPr lang="en-US" baseline="0" dirty="0" smtClean="0"/>
              <a:t> at how to breakout from the prison of Greed.</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45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Week 4</a:t>
            </a:r>
            <a:r>
              <a:rPr lang="en-US" baseline="0" dirty="0" smtClean="0"/>
              <a:t> we </a:t>
            </a:r>
            <a:r>
              <a:rPr lang="en-US" dirty="0" smtClean="0"/>
              <a:t>looked </a:t>
            </a:r>
            <a:r>
              <a:rPr lang="en-US" baseline="0" dirty="0" smtClean="0"/>
              <a:t>at how to breakout from the prison of Temptation.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week we are going to look </a:t>
            </a:r>
            <a:r>
              <a:rPr lang="en-US" baseline="0" dirty="0" smtClean="0"/>
              <a:t>at how to breakout from the prison of Heartache. </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How have you had your heart broken?</a:t>
            </a:r>
          </a:p>
        </p:txBody>
      </p:sp>
      <p:sp>
        <p:nvSpPr>
          <p:cNvPr id="4" name="Slide Number Placeholder 3"/>
          <p:cNvSpPr>
            <a:spLocks noGrp="1"/>
          </p:cNvSpPr>
          <p:nvPr>
            <p:ph type="sldNum" sz="quarter" idx="10"/>
          </p:nvPr>
        </p:nvSpPr>
        <p:spPr/>
        <p:txBody>
          <a:bodyPr/>
          <a:lstStyle/>
          <a:p>
            <a:fld id="{9C6BFFBC-F8B5-4FA0-BD46-5B9FDFB75F3F}" type="slidenum">
              <a:rPr lang="en-ZA" smtClean="0"/>
              <a:t>7</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Whether we like it or not. Breakups are bad. Even if it was through mutual agreement. They leave us heart broken, and the heart is a vital organ in our body. When the heart is not healthy, the whole body suffers. It is therefore very important to take care of the heart. Its not easy but its possible.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8</a:t>
            </a:fld>
            <a:endParaRPr lang="en-ZA"/>
          </a:p>
        </p:txBody>
      </p:sp>
    </p:spTree>
    <p:extLst>
      <p:ext uri="{BB962C8B-B14F-4D97-AF65-F5344CB8AC3E}">
        <p14:creationId xmlns:p14="http://schemas.microsoft.com/office/powerpoint/2010/main" val="248307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is the 14th February (Valentine's day). Some of us have dates, and some of us don't. Some of us may go through breakups after today.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6BFFBC-F8B5-4FA0-BD46-5B9FDFB75F3F}" type="slidenum">
              <a:rPr lang="en-ZA" smtClean="0"/>
              <a:t>9</a:t>
            </a:fld>
            <a:endParaRPr lang="en-ZA"/>
          </a:p>
        </p:txBody>
      </p:sp>
    </p:spTree>
    <p:extLst>
      <p:ext uri="{BB962C8B-B14F-4D97-AF65-F5344CB8AC3E}">
        <p14:creationId xmlns:p14="http://schemas.microsoft.com/office/powerpoint/2010/main" val="248307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992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02233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85525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95262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5537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71309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3297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0307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46069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69556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25636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20543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84550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09365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27027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77564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72878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8099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29223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56080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96265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14620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30611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07998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93171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32045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82868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5670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62381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49866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59676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69630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51073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023279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99541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1051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58142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44835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67485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2842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9327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2994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6870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8118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89164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10716</TotalTime>
  <Words>1147</Words>
  <Application>Microsoft Macintosh PowerPoint</Application>
  <PresentationFormat>On-screen Show (4:3)</PresentationFormat>
  <Paragraphs>90</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540</cp:revision>
  <dcterms:created xsi:type="dcterms:W3CDTF">2013-10-02T18:06:33Z</dcterms:created>
  <dcterms:modified xsi:type="dcterms:W3CDTF">2016-02-13T19:03:17Z</dcterms:modified>
</cp:coreProperties>
</file>