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948" r:id="rId2"/>
    <p:sldId id="949" r:id="rId3"/>
    <p:sldId id="1131" r:id="rId4"/>
    <p:sldId id="1180" r:id="rId5"/>
    <p:sldId id="1194" r:id="rId6"/>
    <p:sldId id="950" r:id="rId7"/>
    <p:sldId id="1328" r:id="rId8"/>
    <p:sldId id="1322" r:id="rId9"/>
    <p:sldId id="1350" r:id="rId10"/>
    <p:sldId id="1351" r:id="rId11"/>
    <p:sldId id="1329" r:id="rId12"/>
    <p:sldId id="1366" r:id="rId13"/>
    <p:sldId id="1364" r:id="rId14"/>
    <p:sldId id="1354" r:id="rId15"/>
    <p:sldId id="1355" r:id="rId16"/>
    <p:sldId id="1365" r:id="rId17"/>
    <p:sldId id="1330" r:id="rId18"/>
    <p:sldId id="1352" r:id="rId19"/>
    <p:sldId id="1353" r:id="rId20"/>
    <p:sldId id="1331" r:id="rId21"/>
    <p:sldId id="1332" r:id="rId22"/>
    <p:sldId id="1333" r:id="rId23"/>
    <p:sldId id="1367" r:id="rId24"/>
    <p:sldId id="1356" r:id="rId25"/>
    <p:sldId id="1368" r:id="rId26"/>
    <p:sldId id="1334" r:id="rId27"/>
    <p:sldId id="1339" r:id="rId28"/>
    <p:sldId id="1340" r:id="rId29"/>
    <p:sldId id="1359" r:id="rId30"/>
    <p:sldId id="1360" r:id="rId31"/>
    <p:sldId id="1342" r:id="rId32"/>
    <p:sldId id="1343" r:id="rId33"/>
    <p:sldId id="1362" r:id="rId34"/>
    <p:sldId id="1345" r:id="rId35"/>
    <p:sldId id="1346" r:id="rId36"/>
    <p:sldId id="1347" r:id="rId37"/>
    <p:sldId id="1302" r:id="rId38"/>
    <p:sldId id="113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C40806"/>
    <a:srgbClr val="D10014"/>
    <a:srgbClr val="93000F"/>
    <a:srgbClr val="A71C2D"/>
    <a:srgbClr val="B0000E"/>
    <a:srgbClr val="A2000D"/>
    <a:srgbClr val="94000D"/>
    <a:srgbClr val="86000D"/>
    <a:srgbClr val="8D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1" autoAdjust="0"/>
    <p:restoredTop sz="84116" autoAdjust="0"/>
  </p:normalViewPr>
  <p:slideViewPr>
    <p:cSldViewPr snapToGrid="0" snapToObjects="1" showGuides="1">
      <p:cViewPr varScale="1">
        <p:scale>
          <a:sx n="67" d="100"/>
          <a:sy n="67" d="100"/>
        </p:scale>
        <p:origin x="-1608" y="-112"/>
      </p:cViewPr>
      <p:guideLst>
        <p:guide orient="horz" pos="2159"/>
        <p:guide pos="2857"/>
      </p:guideLst>
    </p:cSldViewPr>
  </p:slideViewPr>
  <p:notesTextViewPr>
    <p:cViewPr>
      <p:scale>
        <a:sx n="100" d="100"/>
        <a:sy n="100" d="100"/>
      </p:scale>
      <p:origin x="0" y="0"/>
    </p:cViewPr>
  </p:notesTextViewPr>
  <p:sorterViewPr>
    <p:cViewPr>
      <p:scale>
        <a:sx n="66" d="100"/>
        <a:sy n="66" d="100"/>
      </p:scale>
      <p:origin x="0" y="2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16/02/27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If you have seen the movie, Big Hero 6, you will have seen another example</a:t>
            </a:r>
            <a:r>
              <a:rPr lang="en-ZA" sz="1200" kern="1200" baseline="0" dirty="0" smtClean="0">
                <a:solidFill>
                  <a:schemeClr val="tx1"/>
                </a:solidFill>
                <a:effectLst/>
                <a:latin typeface="+mn-lt"/>
                <a:ea typeface="+mn-ea"/>
                <a:cs typeface="+mn-cs"/>
              </a:rPr>
              <a:t> of anger</a:t>
            </a:r>
            <a:r>
              <a:rPr lang="is-I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Video: A clip from Big Hero 6 where Hiro orders Baymax to destroy Krei (who is professor </a:t>
            </a:r>
            <a:r>
              <a:rPr lang="en-ZA" dirty="0" smtClean="0"/>
              <a:t>Callaghan)</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Get it on YouTube at: </a:t>
            </a:r>
            <a:r>
              <a:rPr lang="en-ZA" sz="1200" kern="1200" dirty="0" smtClean="0">
                <a:solidFill>
                  <a:schemeClr val="tx1"/>
                </a:solidFill>
                <a:effectLst/>
                <a:latin typeface="+mn-lt"/>
                <a:ea typeface="+mn-ea"/>
                <a:cs typeface="+mn-cs"/>
              </a:rPr>
              <a:t>https://www.youtube.com/watch?v=Tpn7wDHMgfA</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Sharing: Turn to the person next to you and ask them this question: What did you last get really angry about?</a:t>
            </a:r>
          </a:p>
        </p:txBody>
      </p:sp>
      <p:sp>
        <p:nvSpPr>
          <p:cNvPr id="4" name="Slide Number Placeholder 3"/>
          <p:cNvSpPr>
            <a:spLocks noGrp="1"/>
          </p:cNvSpPr>
          <p:nvPr>
            <p:ph type="sldNum" sz="quarter" idx="10"/>
          </p:nvPr>
        </p:nvSpPr>
        <p:spPr/>
        <p:txBody>
          <a:bodyPr/>
          <a:lstStyle/>
          <a:p>
            <a:fld id="{9C6BFFBC-F8B5-4FA0-BD46-5B9FDFB75F3F}" type="slidenum">
              <a:rPr lang="en-ZA" smtClean="0"/>
              <a:t>11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Activity: </a:t>
            </a:r>
            <a:r>
              <a:rPr lang="en-ZA" sz="1200" kern="1200" baseline="0" dirty="0" smtClean="0">
                <a:solidFill>
                  <a:schemeClr val="tx1"/>
                </a:solidFill>
                <a:effectLst/>
                <a:latin typeface="+mn-lt"/>
                <a:ea typeface="+mn-ea"/>
                <a:cs typeface="+mn-cs"/>
              </a:rPr>
              <a:t>I am going to read out some statements. You must stand up if you would get angry in this situation (Tell them to sit down if they have stood and before you read the next sentence):</a:t>
            </a:r>
          </a:p>
          <a:p>
            <a:r>
              <a:rPr lang="en-ZA" sz="1200" kern="1200" dirty="0" smtClean="0">
                <a:solidFill>
                  <a:schemeClr val="tx1"/>
                </a:solidFill>
                <a:effectLst/>
                <a:latin typeface="+mn-lt"/>
                <a:ea typeface="+mn-ea"/>
                <a:cs typeface="+mn-cs"/>
              </a:rPr>
              <a:t>You plug in a new device and discover that it doesn't work.</a:t>
            </a:r>
          </a:p>
          <a:p>
            <a:r>
              <a:rPr lang="en-ZA" sz="1200" kern="1200" dirty="0" smtClean="0">
                <a:solidFill>
                  <a:schemeClr val="tx1"/>
                </a:solidFill>
                <a:effectLst/>
                <a:latin typeface="+mn-lt"/>
                <a:ea typeface="+mn-ea"/>
                <a:cs typeface="+mn-cs"/>
              </a:rPr>
              <a:t>You are talking to someone and they don't answer you.</a:t>
            </a:r>
          </a:p>
          <a:p>
            <a:r>
              <a:rPr lang="en-ZA" sz="1200" kern="1200" dirty="0" smtClean="0">
                <a:solidFill>
                  <a:schemeClr val="tx1"/>
                </a:solidFill>
                <a:effectLst/>
                <a:latin typeface="+mn-lt"/>
                <a:ea typeface="+mn-ea"/>
                <a:cs typeface="+mn-cs"/>
              </a:rPr>
              <a:t>Your friend cancels on your movie plans at the last minute.</a:t>
            </a:r>
          </a:p>
          <a:p>
            <a:r>
              <a:rPr lang="en-ZA" sz="1200" kern="1200" dirty="0" smtClean="0">
                <a:solidFill>
                  <a:schemeClr val="tx1"/>
                </a:solidFill>
                <a:effectLst/>
                <a:latin typeface="+mn-lt"/>
                <a:ea typeface="+mn-ea"/>
                <a:cs typeface="+mn-cs"/>
              </a:rPr>
              <a:t>You are blamed for something that someone else did.</a:t>
            </a:r>
          </a:p>
          <a:p>
            <a:r>
              <a:rPr lang="en-ZA" sz="1200" kern="1200" dirty="0" smtClean="0">
                <a:solidFill>
                  <a:schemeClr val="tx1"/>
                </a:solidFill>
                <a:effectLst/>
                <a:latin typeface="+mn-lt"/>
                <a:ea typeface="+mn-ea"/>
                <a:cs typeface="+mn-cs"/>
              </a:rPr>
              <a:t>Your Dad is hooting in the car while you are getting ready.</a:t>
            </a:r>
          </a:p>
          <a:p>
            <a:r>
              <a:rPr lang="en-ZA" sz="1200" kern="1200" dirty="0" smtClean="0">
                <a:solidFill>
                  <a:schemeClr val="tx1"/>
                </a:solidFill>
                <a:effectLst/>
                <a:latin typeface="+mn-lt"/>
                <a:ea typeface="+mn-ea"/>
                <a:cs typeface="+mn-cs"/>
              </a:rPr>
              <a:t>You are trying to study, but someone is tapping their foot.</a:t>
            </a:r>
          </a:p>
          <a:p>
            <a:r>
              <a:rPr lang="en-ZA" sz="1200" kern="1200" dirty="0" smtClean="0">
                <a:solidFill>
                  <a:schemeClr val="tx1"/>
                </a:solidFill>
                <a:effectLst/>
                <a:latin typeface="+mn-lt"/>
                <a:ea typeface="+mn-ea"/>
                <a:cs typeface="+mn-cs"/>
              </a:rPr>
              <a:t>You lend someone something but they won’t give it back.</a:t>
            </a:r>
          </a:p>
          <a:p>
            <a:r>
              <a:rPr lang="en-ZA" sz="1200" kern="1200" dirty="0" smtClean="0">
                <a:solidFill>
                  <a:schemeClr val="tx1"/>
                </a:solidFill>
                <a:effectLst/>
                <a:latin typeface="+mn-lt"/>
                <a:ea typeface="+mn-ea"/>
                <a:cs typeface="+mn-cs"/>
              </a:rPr>
              <a:t>You step onto a piece of bubble gum.</a:t>
            </a:r>
          </a:p>
          <a:p>
            <a:r>
              <a:rPr lang="en-ZA" sz="1200" kern="1200" dirty="0" smtClean="0">
                <a:solidFill>
                  <a:schemeClr val="tx1"/>
                </a:solidFill>
                <a:effectLst/>
                <a:latin typeface="+mn-lt"/>
                <a:ea typeface="+mn-ea"/>
                <a:cs typeface="+mn-cs"/>
              </a:rPr>
              <a:t>You spill coke on your shirt when you are in a rush to leave. </a:t>
            </a:r>
          </a:p>
        </p:txBody>
      </p:sp>
      <p:sp>
        <p:nvSpPr>
          <p:cNvPr id="4" name="Slide Number Placeholder 3"/>
          <p:cNvSpPr>
            <a:spLocks noGrp="1"/>
          </p:cNvSpPr>
          <p:nvPr>
            <p:ph type="sldNum" sz="quarter" idx="10"/>
          </p:nvPr>
        </p:nvSpPr>
        <p:spPr/>
        <p:txBody>
          <a:bodyPr/>
          <a:lstStyle/>
          <a:p>
            <a:fld id="{9C6BFFBC-F8B5-4FA0-BD46-5B9FDFB75F3F}" type="slidenum">
              <a:rPr lang="en-ZA" smtClean="0"/>
              <a:t>12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is Anger? Anger is an emotional state that varies in intensity from mild irritation to intense fury and rage.</a:t>
            </a:r>
          </a:p>
        </p:txBody>
      </p:sp>
      <p:sp>
        <p:nvSpPr>
          <p:cNvPr id="4" name="Slide Number Placeholder 3"/>
          <p:cNvSpPr>
            <a:spLocks noGrp="1"/>
          </p:cNvSpPr>
          <p:nvPr>
            <p:ph type="sldNum" sz="quarter" idx="10"/>
          </p:nvPr>
        </p:nvSpPr>
        <p:spPr/>
        <p:txBody>
          <a:bodyPr/>
          <a:lstStyle/>
          <a:p>
            <a:fld id="{9C6BFFBC-F8B5-4FA0-BD46-5B9FDFB75F3F}" type="slidenum">
              <a:rPr lang="en-ZA" smtClean="0"/>
              <a:t>13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Anger can be caused by both external and internal events. You could be angry at a specific person (such as a coworker or supervisor) or event (a traffic jam, a canceled flight), or your anger could be caused by worrying or brooding about your personal problems. Memories of traumatic or enraging events can also trigger angry feelings.</a:t>
            </a:r>
          </a:p>
        </p:txBody>
      </p:sp>
      <p:sp>
        <p:nvSpPr>
          <p:cNvPr id="4" name="Slide Number Placeholder 3"/>
          <p:cNvSpPr>
            <a:spLocks noGrp="1"/>
          </p:cNvSpPr>
          <p:nvPr>
            <p:ph type="sldNum" sz="quarter" idx="10"/>
          </p:nvPr>
        </p:nvSpPr>
        <p:spPr/>
        <p:txBody>
          <a:bodyPr/>
          <a:lstStyle/>
          <a:p>
            <a:fld id="{9C6BFFBC-F8B5-4FA0-BD46-5B9FDFB75F3F}" type="slidenum">
              <a:rPr lang="en-ZA" smtClean="0"/>
              <a:t>14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Anger is a natural</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response to threats; it inspires powerful, often aggressive, feelings and behaviors, which allow us to fight and to defend ourselves when we are attacked. A certain amount of anger, therefore, is necessary to our survival.</a:t>
            </a:r>
          </a:p>
        </p:txBody>
      </p:sp>
      <p:sp>
        <p:nvSpPr>
          <p:cNvPr id="4" name="Slide Number Placeholder 3"/>
          <p:cNvSpPr>
            <a:spLocks noGrp="1"/>
          </p:cNvSpPr>
          <p:nvPr>
            <p:ph type="sldNum" sz="quarter" idx="10"/>
          </p:nvPr>
        </p:nvSpPr>
        <p:spPr/>
        <p:txBody>
          <a:bodyPr/>
          <a:lstStyle/>
          <a:p>
            <a:fld id="{9C6BFFBC-F8B5-4FA0-BD46-5B9FDFB75F3F}" type="slidenum">
              <a:rPr lang="en-ZA" smtClean="0"/>
              <a:t>15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things that can cause anger in our lives: Shame, Sadness, Fear, Frustration, Guilt, Disappointment, Worry, Embarrassment, Jealousy, Hurt and Anxiety.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Let’s take a look at a key verse in the New Testament about Anger (Ephesians 4:26-27).</a:t>
            </a:r>
            <a:r>
              <a:rPr lang="en-ZA" sz="1200" kern="1200" baseline="0" dirty="0" smtClean="0">
                <a:solidFill>
                  <a:schemeClr val="tx1"/>
                </a:solidFill>
                <a:effectLst/>
                <a:latin typeface="+mn-lt"/>
                <a:ea typeface="+mn-ea"/>
                <a:cs typeface="+mn-cs"/>
              </a:rPr>
              <a:t> We will look at three </a:t>
            </a:r>
            <a:r>
              <a:rPr lang="en-ZA" sz="1200" kern="1200" dirty="0" smtClean="0">
                <a:solidFill>
                  <a:schemeClr val="tx1"/>
                </a:solidFill>
                <a:effectLst/>
                <a:latin typeface="+mn-lt"/>
                <a:ea typeface="+mn-ea"/>
                <a:cs typeface="+mn-cs"/>
              </a:rPr>
              <a:t>different translations of the verse: “</a:t>
            </a:r>
            <a:r>
              <a:rPr lang="en-ZA" dirty="0" smtClean="0"/>
              <a:t>In your anger do not sin: do not let the sun go down while you are still angry, and do not give the devil a foothold”. (NIV)</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ahead and be angry. You do well to be angry - but don’t use your anger as fuel for revenge. And don’t stay angry. Don’t go to bed angry. Don’t give the Devil that kind of foothold in your life”. (Ephesians 4:26-27, The Message)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angry [at sin</a:t>
            </a:r>
            <a:r>
              <a:rPr lang="en-US" baseline="0" dirty="0" smtClean="0"/>
              <a:t> - </a:t>
            </a:r>
            <a:r>
              <a:rPr lang="en-US" dirty="0" smtClean="0"/>
              <a:t>at immorality, at injustice, at ungodly behavior], yet do not sin; do not let your anger [cause you shame, nor allow it to] last until the sun goes down. And do not give the devil an opportunity [to lead you into sin by holding a grudge, or nurturing anger, or harboring resentment, or cultivating bitterness].” (Ephesians 4:26-27 The Amplified Bible)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19</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a:t>
            </a:r>
            <a:r>
              <a:rPr lang="en-US" baseline="0" dirty="0" smtClean="0"/>
              <a:t> </a:t>
            </a:r>
            <a:r>
              <a:rPr lang="en-US" dirty="0" smtClean="0"/>
              <a:t>we</a:t>
            </a:r>
            <a:r>
              <a:rPr lang="en-US" baseline="0" dirty="0" smtClean="0"/>
              <a:t> </a:t>
            </a:r>
            <a:r>
              <a:rPr lang="en-US" dirty="0" smtClean="0"/>
              <a:t>looked</a:t>
            </a:r>
            <a:r>
              <a:rPr lang="en-US" baseline="0" dirty="0" smtClean="0"/>
              <a:t> at how to breakout from the prison of Anxiety.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800"/>
              </a:spcAft>
            </a:pPr>
            <a:r>
              <a:rPr lang="en-ZA" sz="1200" kern="1200" dirty="0" smtClean="0">
                <a:solidFill>
                  <a:schemeClr val="tx1"/>
                </a:solidFill>
                <a:effectLst/>
                <a:latin typeface="+mn-lt"/>
                <a:ea typeface="+mn-ea"/>
                <a:cs typeface="+mn-cs"/>
              </a:rPr>
              <a:t>So what can we learn from Ephesians 4:26-27 about anger? Here are some lessons that I found: (1) </a:t>
            </a:r>
            <a:r>
              <a:rPr lang="en-ZA" dirty="0" smtClean="0">
                <a:solidFill>
                  <a:schemeClr val="bg1"/>
                </a:solidFill>
                <a:effectLst>
                  <a:glow rad="190500">
                    <a:schemeClr val="tx1">
                      <a:alpha val="84000"/>
                    </a:schemeClr>
                  </a:glow>
                </a:effectLst>
                <a:latin typeface="Noteworthy Bold"/>
                <a:cs typeface="Noteworthy Bold"/>
              </a:rPr>
              <a:t>Don’t sin when you get angry. (2) Don’t let the devil take control. (3) Don’t do anything you’ll regret. (4) Don’t bottle anger up. (5) Don’t let anger ferment.</a:t>
            </a:r>
          </a:p>
        </p:txBody>
      </p:sp>
      <p:sp>
        <p:nvSpPr>
          <p:cNvPr id="4" name="Slide Number Placeholder 3"/>
          <p:cNvSpPr>
            <a:spLocks noGrp="1"/>
          </p:cNvSpPr>
          <p:nvPr>
            <p:ph type="sldNum" sz="quarter" idx="10"/>
          </p:nvPr>
        </p:nvSpPr>
        <p:spPr/>
        <p:txBody>
          <a:bodyPr/>
          <a:lstStyle/>
          <a:p>
            <a:fld id="{9C6BFFBC-F8B5-4FA0-BD46-5B9FDFB75F3F}" type="slidenum">
              <a:rPr lang="en-ZA" smtClean="0"/>
              <a:t>20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So, is anger good or bad?</a:t>
            </a:r>
          </a:p>
        </p:txBody>
      </p:sp>
      <p:sp>
        <p:nvSpPr>
          <p:cNvPr id="4" name="Slide Number Placeholder 3"/>
          <p:cNvSpPr>
            <a:spLocks noGrp="1"/>
          </p:cNvSpPr>
          <p:nvPr>
            <p:ph type="sldNum" sz="quarter" idx="10"/>
          </p:nvPr>
        </p:nvSpPr>
        <p:spPr/>
        <p:txBody>
          <a:bodyPr/>
          <a:lstStyle/>
          <a:p>
            <a:fld id="{9C6BFFBC-F8B5-4FA0-BD46-5B9FDFB75F3F}" type="slidenum">
              <a:rPr lang="en-ZA" smtClean="0"/>
              <a:t>21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Anger is Good. Examples of positive anger - by TK.</a:t>
            </a:r>
          </a:p>
        </p:txBody>
      </p:sp>
      <p:sp>
        <p:nvSpPr>
          <p:cNvPr id="4" name="Slide Number Placeholder 3"/>
          <p:cNvSpPr>
            <a:spLocks noGrp="1"/>
          </p:cNvSpPr>
          <p:nvPr>
            <p:ph type="sldNum" sz="quarter" idx="10"/>
          </p:nvPr>
        </p:nvSpPr>
        <p:spPr/>
        <p:txBody>
          <a:bodyPr/>
          <a:lstStyle/>
          <a:p>
            <a:fld id="{9C6BFFBC-F8B5-4FA0-BD46-5B9FDFB75F3F}" type="slidenum">
              <a:rPr lang="en-ZA" smtClean="0"/>
              <a:t>22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Inside Out clip where Disgust ignites Anger to get Joy and Sadness back into the command center. (from 1:14:40 to 1:15:37)</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Anger is Bad. The murder of the referee. César Flores was refereeing an amateur soccer match in the Córdoba province of Argentina when he sent one player off. In anger, the player left the field to get something from his bag. A short time later, the player returned to the field with a gun and shot the ref to death.</a:t>
            </a:r>
          </a:p>
        </p:txBody>
      </p:sp>
      <p:sp>
        <p:nvSpPr>
          <p:cNvPr id="4" name="Slide Number Placeholder 3"/>
          <p:cNvSpPr>
            <a:spLocks noGrp="1"/>
          </p:cNvSpPr>
          <p:nvPr>
            <p:ph type="sldNum" sz="quarter" idx="10"/>
          </p:nvPr>
        </p:nvSpPr>
        <p:spPr/>
        <p:txBody>
          <a:bodyPr/>
          <a:lstStyle/>
          <a:p>
            <a:fld id="{9C6BFFBC-F8B5-4FA0-BD46-5B9FDFB75F3F}" type="slidenum">
              <a:rPr lang="en-ZA" smtClean="0"/>
              <a:t>24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Inside Out clip where Anger gets Dad to put his foot down (from</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27:27 to 28:44).</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 Activity:</a:t>
            </a:r>
            <a:r>
              <a:rPr lang="en-ZA" sz="1200" kern="1200" baseline="0" dirty="0" smtClean="0">
                <a:solidFill>
                  <a:schemeClr val="tx1"/>
                </a:solidFill>
                <a:effectLst/>
                <a:latin typeface="+mn-lt"/>
                <a:ea typeface="+mn-ea"/>
                <a:cs typeface="+mn-cs"/>
              </a:rPr>
              <a:t> At tables, teens will look at how anger was used in a negative and a positive way and report back on their findings. The </a:t>
            </a:r>
            <a:r>
              <a:rPr lang="en-ZA" sz="1200" kern="1200" dirty="0" smtClean="0">
                <a:solidFill>
                  <a:schemeClr val="tx1"/>
                </a:solidFill>
                <a:effectLst/>
                <a:latin typeface="+mn-lt"/>
                <a:ea typeface="+mn-ea"/>
                <a:cs typeface="+mn-cs"/>
              </a:rPr>
              <a:t>negative example is where Cain killed Abel (Genesis 4:2-8) and </a:t>
            </a:r>
            <a:r>
              <a:rPr lang="en-ZA" sz="1200" kern="1200" baseline="0" dirty="0" smtClean="0">
                <a:solidFill>
                  <a:schemeClr val="tx1"/>
                </a:solidFill>
                <a:effectLst/>
                <a:latin typeface="+mn-lt"/>
                <a:ea typeface="+mn-ea"/>
                <a:cs typeface="+mn-cs"/>
              </a:rPr>
              <a:t>the positive example is from </a:t>
            </a:r>
            <a:r>
              <a:rPr lang="en-ZA" sz="1200" kern="1200" dirty="0" smtClean="0">
                <a:solidFill>
                  <a:schemeClr val="tx1"/>
                </a:solidFill>
                <a:effectLst/>
                <a:latin typeface="+mn-lt"/>
                <a:ea typeface="+mn-ea"/>
                <a:cs typeface="+mn-cs"/>
              </a:rPr>
              <a:t>Matthew 21:12-17 where Jesus cleared</a:t>
            </a:r>
            <a:r>
              <a:rPr lang="en-ZA" sz="1200" kern="1200" baseline="0" dirty="0" smtClean="0">
                <a:solidFill>
                  <a:schemeClr val="tx1"/>
                </a:solidFill>
                <a:effectLst/>
                <a:latin typeface="+mn-lt"/>
                <a:ea typeface="+mn-ea"/>
                <a:cs typeface="+mn-cs"/>
              </a:rPr>
              <a:t> the temple</a:t>
            </a:r>
            <a:r>
              <a:rPr lang="en-ZA" sz="1200" kern="1200" dirty="0" smtClean="0">
                <a:solidFill>
                  <a:schemeClr val="tx1"/>
                </a:solidFill>
                <a:effectLst/>
                <a:latin typeface="+mn-lt"/>
                <a:ea typeface="+mn-ea"/>
                <a:cs typeface="+mn-cs"/>
              </a:rPr>
              <a:t>.</a:t>
            </a:r>
          </a:p>
          <a:p>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Abel kept flocks, and Cain worked the soil. Cain brought some of the fruits of the soil as an offering to the Lord. But Abel also brought an offering – fat portions from some of the firstborn of his flock. The Lord looked with favour on Abel and his offering, but on Cain and his offering he did not look with favour. So Cain was very angry, and his face was downcast. Cain said to his brother Abel, ‘Let’s go out to the field.’ While they were in the field, Cain attacked his brother Abel and killed him. </a:t>
            </a:r>
            <a:r>
              <a:rPr lang="nb-NO" dirty="0" smtClean="0"/>
              <a:t>(Genesis 4:2-8)</a:t>
            </a:r>
          </a:p>
          <a:p>
            <a:endParaRPr lang="en-ZA" sz="1200" kern="1200" dirty="0" smtClean="0">
              <a:solidFill>
                <a:schemeClr val="tx1"/>
              </a:solidFill>
              <a:effectLst/>
              <a:latin typeface="+mn-lt"/>
              <a:ea typeface="+mn-ea"/>
              <a:cs typeface="+mn-cs"/>
            </a:endParaRPr>
          </a:p>
          <a:p>
            <a:pPr>
              <a:lnSpc>
                <a:spcPct val="90000"/>
              </a:lnSpc>
              <a:spcAft>
                <a:spcPts val="600"/>
              </a:spcAft>
            </a:pPr>
            <a:r>
              <a:rPr lang="en-US" sz="1200" i="1" kern="1200" dirty="0" smtClean="0">
                <a:solidFill>
                  <a:schemeClr val="tx1"/>
                </a:solidFill>
                <a:latin typeface="+mn-lt"/>
                <a:ea typeface="+mn-ea"/>
                <a:cs typeface="+mn-cs"/>
              </a:rPr>
              <a:t>On reaching Jerusalem, Jesus entered the temple courts and began driving out those who were buying and selling there. He overturned the tables of the money-changers and the benches of those selling doves, and would not allow anyone to carry merchandise through the temple courts. And as he taught them, he said, ‘Is it not written: My house will be called a house of prayer for all nations? But you have made it a den of robbers. </a:t>
            </a:r>
            <a:r>
              <a:rPr lang="en-US" sz="1200" kern="1200" smtClean="0">
                <a:solidFill>
                  <a:schemeClr val="tx1"/>
                </a:solidFill>
                <a:latin typeface="+mn-lt"/>
                <a:ea typeface="+mn-ea"/>
                <a:cs typeface="+mn-cs"/>
              </a:rPr>
              <a:t>(Mark 11:15-17)</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p>
        </p:txBody>
      </p:sp>
      <p:sp>
        <p:nvSpPr>
          <p:cNvPr id="4" name="Slide Number Placeholder 3"/>
          <p:cNvSpPr>
            <a:spLocks noGrp="1"/>
          </p:cNvSpPr>
          <p:nvPr>
            <p:ph type="sldNum" sz="quarter" idx="10"/>
          </p:nvPr>
        </p:nvSpPr>
        <p:spPr/>
        <p:txBody>
          <a:bodyPr/>
          <a:lstStyle/>
          <a:p>
            <a:fld id="{9C6BFFBC-F8B5-4FA0-BD46-5B9FDFB75F3F}" type="slidenum">
              <a:rPr lang="en-ZA" smtClean="0"/>
              <a:t>26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Do You Have Anger Issues? Here are some signs that you may have anger issues: </a:t>
            </a:r>
            <a:r>
              <a:rPr lang="en-ZA" dirty="0" smtClean="0">
                <a:solidFill>
                  <a:schemeClr val="bg1"/>
                </a:solidFill>
                <a:effectLst>
                  <a:glow rad="190500">
                    <a:schemeClr val="tx1">
                      <a:alpha val="84000"/>
                    </a:schemeClr>
                  </a:glow>
                </a:effectLst>
                <a:latin typeface="Noteworthy Bold"/>
                <a:cs typeface="Noteworthy Bold"/>
              </a:rPr>
              <a:t>Verbal abuse; Violent outbursts; Quick reactions; False accusations; Breaking stuff; Regretting actions; Feeling depressed; Feeling Anxious; Low self-esteem and Unable to trust.</a:t>
            </a:r>
          </a:p>
        </p:txBody>
      </p:sp>
      <p:sp>
        <p:nvSpPr>
          <p:cNvPr id="4" name="Slide Number Placeholder 3"/>
          <p:cNvSpPr>
            <a:spLocks noGrp="1"/>
          </p:cNvSpPr>
          <p:nvPr>
            <p:ph type="sldNum" sz="quarter" idx="10"/>
          </p:nvPr>
        </p:nvSpPr>
        <p:spPr/>
        <p:txBody>
          <a:bodyPr/>
          <a:lstStyle/>
          <a:p>
            <a:fld id="{9C6BFFBC-F8B5-4FA0-BD46-5B9FDFB75F3F}" type="slidenum">
              <a:rPr lang="en-ZA" smtClean="0"/>
              <a:t>27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There is an anger test</a:t>
            </a:r>
            <a:r>
              <a:rPr lang="en-ZA" sz="1200" kern="1200" baseline="0" dirty="0" smtClean="0">
                <a:solidFill>
                  <a:schemeClr val="tx1"/>
                </a:solidFill>
                <a:effectLst/>
                <a:latin typeface="+mn-lt"/>
                <a:ea typeface="+mn-ea"/>
                <a:cs typeface="+mn-cs"/>
              </a:rPr>
              <a:t> that I found online. (The </a:t>
            </a:r>
            <a:r>
              <a:rPr lang="en-ZA" sz="1200" kern="1200" dirty="0" smtClean="0">
                <a:solidFill>
                  <a:schemeClr val="tx1"/>
                </a:solidFill>
                <a:effectLst/>
                <a:latin typeface="+mn-lt"/>
                <a:ea typeface="+mn-ea"/>
                <a:cs typeface="+mn-cs"/>
              </a:rPr>
              <a:t>Kennedy sisters have done the assessment and here are their</a:t>
            </a:r>
            <a:r>
              <a:rPr lang="en-ZA" sz="1200" kern="1200" baseline="0" dirty="0" smtClean="0">
                <a:solidFill>
                  <a:schemeClr val="tx1"/>
                </a:solidFill>
                <a:effectLst/>
                <a:latin typeface="+mn-lt"/>
                <a:ea typeface="+mn-ea"/>
                <a:cs typeface="+mn-cs"/>
              </a:rPr>
              <a:t> results)</a:t>
            </a:r>
            <a:r>
              <a:rPr lang="en-ZA" sz="1200" kern="1200" dirty="0" smtClean="0">
                <a:solidFill>
                  <a:schemeClr val="tx1"/>
                </a:solidFill>
                <a:effectLst/>
                <a:latin typeface="+mn-lt"/>
                <a:ea typeface="+mn-ea"/>
                <a:cs typeface="+mn-cs"/>
              </a:rPr>
              <a:t>. You can do the test online at: </a:t>
            </a:r>
          </a:p>
          <a:p>
            <a:r>
              <a:rPr lang="en-ZA" sz="1200" kern="1200" dirty="0" smtClean="0">
                <a:solidFill>
                  <a:schemeClr val="tx1"/>
                </a:solidFill>
                <a:effectLst/>
                <a:latin typeface="+mn-lt"/>
                <a:ea typeface="+mn-ea"/>
                <a:cs typeface="+mn-cs"/>
              </a:rPr>
              <a:t>http://www.5lovelanguages.com/profile/anger/ or your can download a test to print</a:t>
            </a:r>
            <a:r>
              <a:rPr lang="en-ZA" sz="1200" kern="1200" baseline="0" dirty="0" smtClean="0">
                <a:solidFill>
                  <a:schemeClr val="tx1"/>
                </a:solidFill>
                <a:effectLst/>
                <a:latin typeface="+mn-lt"/>
                <a:ea typeface="+mn-ea"/>
                <a:cs typeface="+mn-cs"/>
              </a:rPr>
              <a:t> and score yourself from: </a:t>
            </a:r>
            <a:r>
              <a:rPr lang="en-ZA" sz="1200" kern="1200" dirty="0" smtClean="0">
                <a:solidFill>
                  <a:schemeClr val="tx1"/>
                </a:solidFill>
                <a:effectLst/>
                <a:latin typeface="+mn-lt"/>
                <a:ea typeface="+mn-ea"/>
                <a:cs typeface="+mn-cs"/>
              </a:rPr>
              <a:t>https://s3.amazonaws.com/moody-profiles/uploads/profile/attachment/6/anger-profile.pdf</a:t>
            </a:r>
          </a:p>
        </p:txBody>
      </p:sp>
      <p:sp>
        <p:nvSpPr>
          <p:cNvPr id="4" name="Slide Number Placeholder 3"/>
          <p:cNvSpPr>
            <a:spLocks noGrp="1"/>
          </p:cNvSpPr>
          <p:nvPr>
            <p:ph type="sldNum" sz="quarter" idx="10"/>
          </p:nvPr>
        </p:nvSpPr>
        <p:spPr/>
        <p:txBody>
          <a:bodyPr/>
          <a:lstStyle/>
          <a:p>
            <a:fld id="{9C6BFFBC-F8B5-4FA0-BD46-5B9FDFB75F3F}" type="slidenum">
              <a:rPr lang="en-ZA" smtClean="0"/>
              <a:t>28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do we escape Anger?</a:t>
            </a:r>
          </a:p>
        </p:txBody>
      </p:sp>
      <p:sp>
        <p:nvSpPr>
          <p:cNvPr id="4" name="Slide Number Placeholder 3"/>
          <p:cNvSpPr>
            <a:spLocks noGrp="1"/>
          </p:cNvSpPr>
          <p:nvPr>
            <p:ph type="sldNum" sz="quarter" idx="10"/>
          </p:nvPr>
        </p:nvSpPr>
        <p:spPr/>
        <p:txBody>
          <a:bodyPr/>
          <a:lstStyle/>
          <a:p>
            <a:fld id="{9C6BFFBC-F8B5-4FA0-BD46-5B9FDFB75F3F}" type="slidenum">
              <a:rPr lang="en-ZA" smtClean="0"/>
              <a:t>29</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a:t>
            </a:r>
            <a:r>
              <a:rPr lang="en-US" dirty="0" smtClean="0"/>
              <a:t>we</a:t>
            </a:r>
            <a:r>
              <a:rPr lang="en-US" baseline="0" dirty="0" smtClean="0"/>
              <a:t> </a:t>
            </a:r>
            <a:r>
              <a:rPr lang="en-US" dirty="0" smtClean="0"/>
              <a:t>looked</a:t>
            </a:r>
            <a:r>
              <a:rPr lang="en-US" baseline="0" dirty="0" smtClean="0"/>
              <a:t> at how to breakout from the prison of Fear.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1. Admit Your Problem.</a:t>
            </a:r>
            <a:r>
              <a:rPr lang="en-ZA" sz="1200" b="1"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first step to recovery is to understand and accept that you have a problem. From this you can begin to look at your behaviour and what triggers certain reactions.</a:t>
            </a:r>
          </a:p>
          <a:p>
            <a:pPr marL="0" indent="0">
              <a:buNone/>
            </a:pPr>
            <a:endParaRPr lang="en-Z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sz="1200" b="1" kern="1200" dirty="0" smtClean="0">
                <a:solidFill>
                  <a:schemeClr val="tx1"/>
                </a:solidFill>
                <a:effectLst/>
                <a:latin typeface="+mn-lt"/>
                <a:ea typeface="+mn-ea"/>
                <a:cs typeface="+mn-cs"/>
              </a:rPr>
              <a:t>2. Learn to Relax. </a:t>
            </a:r>
            <a:r>
              <a:rPr lang="en-ZA" sz="1200" b="0" kern="1200" dirty="0" smtClean="0">
                <a:solidFill>
                  <a:schemeClr val="tx1"/>
                </a:solidFill>
                <a:effectLst/>
                <a:latin typeface="+mn-lt"/>
                <a:ea typeface="+mn-ea"/>
                <a:cs typeface="+mn-cs"/>
              </a:rPr>
              <a:t>Use relaxation techniques to calm down angry feelings. Here are some suggestions: (1) Count slowly from 10 to 1. (2) Control your breathing, take deep breathes in through your nose from your diaphragm and slowly breathe out your mouth whilst mentally counting to 10. (3) Take your mind to your happy place. Repeat calming phrases such as: "calm down" or "take it easy". Whilst doing so take your thoughts to a fond memory or to a place that brings forth positive emotions</a:t>
            </a:r>
            <a:r>
              <a:rPr lang="en-ZA" sz="1200" b="1" kern="1200" dirty="0" smtClean="0">
                <a:solidFill>
                  <a:schemeClr val="tx1"/>
                </a:solidFill>
                <a:effectLst/>
                <a:latin typeface="+mn-lt"/>
                <a:ea typeface="+mn-ea"/>
                <a:cs typeface="+mn-cs"/>
              </a:rPr>
              <a:t>.</a:t>
            </a:r>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3. Change your</a:t>
            </a:r>
            <a:r>
              <a:rPr lang="en-ZA" sz="1200" b="1" kern="1200" baseline="0" dirty="0" smtClean="0">
                <a:solidFill>
                  <a:schemeClr val="tx1"/>
                </a:solidFill>
                <a:effectLst/>
                <a:latin typeface="+mn-lt"/>
                <a:ea typeface="+mn-ea"/>
                <a:cs typeface="+mn-cs"/>
              </a:rPr>
              <a:t> Thinking</a:t>
            </a:r>
            <a:r>
              <a:rPr lang="en-ZA" sz="1200" kern="1200" baseline="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 “As a man thinks in his heart, so is he!” (Proverbs 23:7a). ” Your thoughts and words create your world. To get away from anger change the your words and thoughts. Refrain from profanity and negative thoughts. Refrain from using words such "always" and "never" when you are angry. For example: " you never say thank you!" or "you always doing your own thing”. Using these words alienates people who want to come up with solutions. It also makes it seem as though your anger is justify which not always be the case</a:t>
            </a:r>
          </a:p>
        </p:txBody>
      </p:sp>
      <p:sp>
        <p:nvSpPr>
          <p:cNvPr id="4" name="Slide Number Placeholder 3"/>
          <p:cNvSpPr>
            <a:spLocks noGrp="1"/>
          </p:cNvSpPr>
          <p:nvPr>
            <p:ph type="sldNum" sz="quarter" idx="10"/>
          </p:nvPr>
        </p:nvSpPr>
        <p:spPr/>
        <p:txBody>
          <a:bodyPr/>
          <a:lstStyle/>
          <a:p>
            <a:fld id="{9C6BFFBC-F8B5-4FA0-BD46-5B9FDFB75F3F}" type="slidenum">
              <a:rPr lang="en-ZA" smtClean="0"/>
              <a:t>32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4. Get Some Exercise. </a:t>
            </a:r>
            <a:r>
              <a:rPr lang="en-ZA" sz="1200" b="0" kern="1200" dirty="0" smtClean="0">
                <a:solidFill>
                  <a:schemeClr val="tx1"/>
                </a:solidFill>
                <a:effectLst/>
                <a:latin typeface="+mn-lt"/>
                <a:ea typeface="+mn-ea"/>
                <a:cs typeface="+mn-cs"/>
              </a:rPr>
              <a:t>Exercise releases positive hormones in your body. So going for a run will turn your angry mood to a happy mood. Maybe running isn't for you, try boxing or kick boxing it will get the endorphins rushing plus you get to hit something and not someone.</a:t>
            </a:r>
            <a:r>
              <a:rPr lang="en-ZA" sz="1200" b="0" kern="1200" baseline="0" dirty="0" smtClean="0">
                <a:solidFill>
                  <a:schemeClr val="tx1"/>
                </a:solidFill>
                <a:effectLst/>
                <a:latin typeface="+mn-lt"/>
                <a:ea typeface="+mn-ea"/>
                <a:cs typeface="+mn-cs"/>
              </a:rPr>
              <a:t> </a:t>
            </a:r>
            <a:r>
              <a:rPr lang="en-ZA" sz="1200" b="0" kern="1200" dirty="0" smtClean="0">
                <a:solidFill>
                  <a:schemeClr val="tx1"/>
                </a:solidFill>
                <a:effectLst/>
                <a:latin typeface="+mn-lt"/>
                <a:ea typeface="+mn-ea"/>
                <a:cs typeface="+mn-cs"/>
              </a:rPr>
              <a:t>Or try pilates, centering and stretching out the body can be both calming and good for your soul.</a:t>
            </a:r>
          </a:p>
        </p:txBody>
      </p:sp>
      <p:sp>
        <p:nvSpPr>
          <p:cNvPr id="4" name="Slide Number Placeholder 3"/>
          <p:cNvSpPr>
            <a:spLocks noGrp="1"/>
          </p:cNvSpPr>
          <p:nvPr>
            <p:ph type="sldNum" sz="quarter" idx="10"/>
          </p:nvPr>
        </p:nvSpPr>
        <p:spPr/>
        <p:txBody>
          <a:bodyPr/>
          <a:lstStyle/>
          <a:p>
            <a:fld id="{9C6BFFBC-F8B5-4FA0-BD46-5B9FDFB75F3F}" type="slidenum">
              <a:rPr lang="en-ZA" smtClean="0"/>
              <a:t>33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5. Learn to Laugh</a:t>
            </a:r>
            <a:r>
              <a:rPr lang="en-ZA" sz="1200" b="0" kern="1200" dirty="0" smtClean="0">
                <a:solidFill>
                  <a:schemeClr val="tx1"/>
                </a:solidFill>
                <a:effectLst/>
                <a:latin typeface="+mn-lt"/>
                <a:ea typeface="+mn-ea"/>
                <a:cs typeface="+mn-cs"/>
              </a:rPr>
              <a:t> - Try find the funny side to what made you angry. Ask yourself what is funny about this situation and try laughing it out.</a:t>
            </a:r>
          </a:p>
        </p:txBody>
      </p:sp>
      <p:sp>
        <p:nvSpPr>
          <p:cNvPr id="4" name="Slide Number Placeholder 3"/>
          <p:cNvSpPr>
            <a:spLocks noGrp="1"/>
          </p:cNvSpPr>
          <p:nvPr>
            <p:ph type="sldNum" sz="quarter" idx="10"/>
          </p:nvPr>
        </p:nvSpPr>
        <p:spPr/>
        <p:txBody>
          <a:bodyPr/>
          <a:lstStyle/>
          <a:p>
            <a:fld id="{9C6BFFBC-F8B5-4FA0-BD46-5B9FDFB75F3F}" type="slidenum">
              <a:rPr lang="en-ZA" smtClean="0"/>
              <a:t>34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6. Connect With God. </a:t>
            </a:r>
            <a:r>
              <a:rPr lang="en-ZA" sz="1200" kern="1200" dirty="0" smtClean="0">
                <a:solidFill>
                  <a:schemeClr val="tx1"/>
                </a:solidFill>
                <a:effectLst/>
                <a:latin typeface="+mn-lt"/>
                <a:ea typeface="+mn-ea"/>
                <a:cs typeface="+mn-cs"/>
              </a:rPr>
              <a:t>Make God's Word apart of your daily life, so when you find yourself in an angry situation the word of God can come alive in your heart. It's not always easy to read the Bible when you angry.</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Guard your heart above all else, for it determines the course of your life”. (Proverbs 4:23 NLT).. Finally, brothers and sisters, whatever is true, whatever is noble, whatever is right, whatever is pure, whatever is lovely, whatever is admirable—if anything is excellent or praiseworthy—think about such things. (Philippians 4:8 NIV). If you can't come to meditating on God's Word. Sing God's Word. Worship Him and the more you focus on him the more your anger will float away.</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Give all your worries and cares to God, for he cares about you. (1 Peter 5:7 NLT)</a:t>
            </a:r>
          </a:p>
        </p:txBody>
      </p:sp>
      <p:sp>
        <p:nvSpPr>
          <p:cNvPr id="4" name="Slide Number Placeholder 3"/>
          <p:cNvSpPr>
            <a:spLocks noGrp="1"/>
          </p:cNvSpPr>
          <p:nvPr>
            <p:ph type="sldNum" sz="quarter" idx="10"/>
          </p:nvPr>
        </p:nvSpPr>
        <p:spPr/>
        <p:txBody>
          <a:bodyPr/>
          <a:lstStyle/>
          <a:p>
            <a:fld id="{9C6BFFBC-F8B5-4FA0-BD46-5B9FDFB75F3F}" type="slidenum">
              <a:rPr lang="en-ZA" smtClean="0"/>
              <a:t>35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7. See a Counsellor. </a:t>
            </a:r>
            <a:r>
              <a:rPr lang="en-ZA" sz="1200" kern="1200" dirty="0" smtClean="0">
                <a:solidFill>
                  <a:schemeClr val="tx1"/>
                </a:solidFill>
                <a:effectLst/>
                <a:latin typeface="+mn-lt"/>
                <a:ea typeface="+mn-ea"/>
                <a:cs typeface="+mn-cs"/>
              </a:rPr>
              <a:t>Sometimes using humour or doing exercise is just not enough.</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It's time to get counselling. Find an objective friend who you can vent it out to. However if the anger is from a deep seated issue then having structured counselling will be the way to go. You can see a psychologist, the adult leaders, pastor Mark and Debbie or confide in a teacher. But remember it is important to get counselling from someone who will speak positively into your situation. Be careful who you confide in.</a:t>
            </a:r>
          </a:p>
        </p:txBody>
      </p:sp>
      <p:sp>
        <p:nvSpPr>
          <p:cNvPr id="4" name="Slide Number Placeholder 3"/>
          <p:cNvSpPr>
            <a:spLocks noGrp="1"/>
          </p:cNvSpPr>
          <p:nvPr>
            <p:ph type="sldNum" sz="quarter" idx="10"/>
          </p:nvPr>
        </p:nvSpPr>
        <p:spPr/>
        <p:txBody>
          <a:bodyPr/>
          <a:lstStyle/>
          <a:p>
            <a:fld id="{9C6BFFBC-F8B5-4FA0-BD46-5B9FDFB75F3F}" type="slidenum">
              <a:rPr lang="en-ZA" smtClean="0"/>
              <a:t>36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Worship</a:t>
            </a:r>
            <a:r>
              <a:rPr lang="en-US" sz="1200" kern="1200" baseline="0" dirty="0" smtClean="0">
                <a:solidFill>
                  <a:schemeClr val="tx1"/>
                </a:solidFill>
                <a:effectLst/>
                <a:latin typeface="+mn-lt"/>
                <a:ea typeface="+mn-ea"/>
                <a:cs typeface="+mn-cs"/>
              </a:rPr>
              <a:t> - we are going to play a worship song and we invite you to worship God and let go of any negative emotions or anger that you may be carrying! The song we are using has Lyrics by Megan </a:t>
            </a:r>
            <a:r>
              <a:rPr lang="en-US" sz="1200" kern="1200" baseline="0" dirty="0" err="1" smtClean="0">
                <a:solidFill>
                  <a:schemeClr val="tx1"/>
                </a:solidFill>
                <a:effectLst/>
                <a:latin typeface="+mn-lt"/>
                <a:ea typeface="+mn-ea"/>
                <a:cs typeface="+mn-cs"/>
              </a:rPr>
              <a:t>Basson</a:t>
            </a:r>
            <a:r>
              <a:rPr lang="en-US" sz="1200" kern="1200" baseline="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37</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we will look</a:t>
            </a:r>
            <a:r>
              <a:rPr lang="en-US" baseline="0" dirty="0" smtClean="0"/>
              <a:t> at how to breakout from the prison of Doubt.</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3 we looked at how to breakout from the prison of Depression.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Week 4</a:t>
            </a:r>
            <a:r>
              <a:rPr lang="en-US" baseline="0" dirty="0" smtClean="0"/>
              <a:t> we </a:t>
            </a:r>
            <a:r>
              <a:rPr lang="en-US" dirty="0" smtClean="0"/>
              <a:t>looked </a:t>
            </a:r>
            <a:r>
              <a:rPr lang="en-US" baseline="0" dirty="0" smtClean="0"/>
              <a:t>at how to breakout from the prison of Temptation.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week 5 we looked</a:t>
            </a:r>
            <a:r>
              <a:rPr lang="en-US" baseline="0" dirty="0" smtClean="0"/>
              <a:t> at how to breakout from the prison of Heartache.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Week 6 we looked</a:t>
            </a:r>
            <a:r>
              <a:rPr lang="en-US" baseline="0" dirty="0" smtClean="0"/>
              <a:t> at how to breakout from the prison of Greed.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week we are going to look </a:t>
            </a:r>
            <a:r>
              <a:rPr lang="en-US" baseline="0" dirty="0" smtClean="0"/>
              <a:t>at how to breakout from the prison of Anger.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Hulk is a great example of someone with anger issues. Here is a clip from the Avengers movie where Bruce Banner transforms into the Hulk and causes mayhem...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Bruce Banner Transforms</a:t>
            </a:r>
            <a:r>
              <a:rPr lang="en-US" baseline="0" dirty="0" smtClean="0"/>
              <a:t> into </a:t>
            </a:r>
            <a:r>
              <a:rPr lang="en-US" dirty="0" smtClean="0"/>
              <a:t>Hulk from the first Avengers movie.</a:t>
            </a:r>
          </a:p>
          <a:p>
            <a:endParaRPr lang="en-US" dirty="0"/>
          </a:p>
        </p:txBody>
      </p:sp>
      <p:sp>
        <p:nvSpPr>
          <p:cNvPr id="4" name="Slide Number Placeholder 3"/>
          <p:cNvSpPr>
            <a:spLocks noGrp="1"/>
          </p:cNvSpPr>
          <p:nvPr>
            <p:ph type="sldNum" sz="quarter" idx="10"/>
          </p:nvPr>
        </p:nvSpPr>
        <p:spPr/>
        <p:txBody>
          <a:bodyPr/>
          <a:lstStyle/>
          <a:p>
            <a:fld id="{9C6BFFBC-F8B5-4FA0-BD46-5B9FDFB75F3F}" type="slidenum">
              <a:rPr lang="en-ZA" smtClean="0"/>
              <a:t>9</a:t>
            </a:fld>
            <a:endParaRPr lang="en-ZA"/>
          </a:p>
        </p:txBody>
      </p:sp>
    </p:spTree>
    <p:extLst>
      <p:ext uri="{BB962C8B-B14F-4D97-AF65-F5344CB8AC3E}">
        <p14:creationId xmlns:p14="http://schemas.microsoft.com/office/powerpoint/2010/main" val="248307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16/02/27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16/02/27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16/02/27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992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8500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6626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96035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9004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13284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13497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595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1460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48616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6493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543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78547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29523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3646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33382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38664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68862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72754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61682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58494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6681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0611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53377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18311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8972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67128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53529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20879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2613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1357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284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0232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932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299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9248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753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04131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12036</TotalTime>
  <Words>2157</Words>
  <Application>Microsoft Macintosh PowerPoint</Application>
  <PresentationFormat>On-screen Show (4:3)</PresentationFormat>
  <Paragraphs>92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651</cp:revision>
  <dcterms:created xsi:type="dcterms:W3CDTF">2013-10-02T18:06:33Z</dcterms:created>
  <dcterms:modified xsi:type="dcterms:W3CDTF">2016-02-27T06:55:51Z</dcterms:modified>
</cp:coreProperties>
</file>