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5"/>
  </p:notesMasterIdLst>
  <p:sldIdLst>
    <p:sldId id="610" r:id="rId2"/>
    <p:sldId id="537" r:id="rId3"/>
    <p:sldId id="543" r:id="rId4"/>
    <p:sldId id="591" r:id="rId5"/>
    <p:sldId id="592" r:id="rId6"/>
    <p:sldId id="593" r:id="rId7"/>
    <p:sldId id="594" r:id="rId8"/>
    <p:sldId id="595" r:id="rId9"/>
    <p:sldId id="550" r:id="rId10"/>
    <p:sldId id="551" r:id="rId11"/>
    <p:sldId id="652" r:id="rId12"/>
    <p:sldId id="653" r:id="rId13"/>
    <p:sldId id="654" r:id="rId14"/>
    <p:sldId id="655" r:id="rId15"/>
    <p:sldId id="573" r:id="rId16"/>
    <p:sldId id="564" r:id="rId17"/>
    <p:sldId id="629" r:id="rId18"/>
    <p:sldId id="630" r:id="rId19"/>
    <p:sldId id="631" r:id="rId20"/>
    <p:sldId id="632" r:id="rId21"/>
    <p:sldId id="633" r:id="rId22"/>
    <p:sldId id="611" r:id="rId23"/>
    <p:sldId id="634" r:id="rId24"/>
    <p:sldId id="635" r:id="rId25"/>
    <p:sldId id="598" r:id="rId26"/>
    <p:sldId id="637" r:id="rId27"/>
    <p:sldId id="639" r:id="rId28"/>
    <p:sldId id="641" r:id="rId29"/>
    <p:sldId id="643" r:id="rId30"/>
    <p:sldId id="645" r:id="rId31"/>
    <p:sldId id="647" r:id="rId32"/>
    <p:sldId id="649" r:id="rId33"/>
    <p:sldId id="651" r:id="rId34"/>
    <p:sldId id="636" r:id="rId35"/>
    <p:sldId id="638" r:id="rId36"/>
    <p:sldId id="640" r:id="rId37"/>
    <p:sldId id="642" r:id="rId38"/>
    <p:sldId id="644" r:id="rId39"/>
    <p:sldId id="646" r:id="rId40"/>
    <p:sldId id="648" r:id="rId41"/>
    <p:sldId id="650" r:id="rId42"/>
    <p:sldId id="570" r:id="rId43"/>
    <p:sldId id="619" r:id="rId4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66"/>
    <a:srgbClr val="21D0F2"/>
    <a:srgbClr val="66FF66"/>
    <a:srgbClr val="FFFFFF"/>
    <a:srgbClr val="000000"/>
    <a:srgbClr val="FFFF99"/>
    <a:srgbClr val="996600"/>
    <a:srgbClr val="FFCC99"/>
    <a:srgbClr val="CC3333"/>
    <a:srgbClr val="FB2008"/>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163" autoAdjust="0"/>
    <p:restoredTop sz="86874" autoAdjust="0"/>
  </p:normalViewPr>
  <p:slideViewPr>
    <p:cSldViewPr snapToGrid="0" snapToObjects="1" showGuides="1">
      <p:cViewPr varScale="1">
        <p:scale>
          <a:sx n="85" d="100"/>
          <a:sy n="85" d="100"/>
        </p:scale>
        <p:origin x="-584" y="-96"/>
      </p:cViewPr>
      <p:guideLst>
        <p:guide orient="horz"/>
        <p:guide orient="horz" pos="1043"/>
        <p:guide pos="125"/>
        <p:guide pos="2876"/>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46" Type="http://schemas.openxmlformats.org/officeDocument/2006/relationships/printerSettings" Target="printerSettings/printerSettings1.bin"/><Relationship Id="rId47" Type="http://schemas.openxmlformats.org/officeDocument/2006/relationships/presProps" Target="presProps.xml"/><Relationship Id="rId48" Type="http://schemas.openxmlformats.org/officeDocument/2006/relationships/viewProps" Target="viewProps.xml"/><Relationship Id="rId49" Type="http://schemas.openxmlformats.org/officeDocument/2006/relationships/theme" Target="theme/theme1.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50"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F3D2349-956C-E94D-BDF5-9F5F8C952267}" type="datetimeFigureOut">
              <a:rPr lang="en-US" smtClean="0"/>
              <a:t>17/09/06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BB761E8-B556-2442-B9DB-91D007047673}" type="slidenum">
              <a:rPr lang="en-US" smtClean="0"/>
              <a:t>‹#›</a:t>
            </a:fld>
            <a:endParaRPr lang="en-US"/>
          </a:p>
        </p:txBody>
      </p:sp>
    </p:spTree>
    <p:extLst>
      <p:ext uri="{BB962C8B-B14F-4D97-AF65-F5344CB8AC3E}">
        <p14:creationId xmlns:p14="http://schemas.microsoft.com/office/powerpoint/2010/main" val="3125907299"/>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Encounter Youth Disciplemaking Ministry</a:t>
            </a:r>
            <a:r>
              <a:rPr lang="en-US" baseline="0"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ABB761E8-B556-2442-B9DB-91D007047673}" type="slidenum">
              <a:rPr lang="en-US" smtClean="0"/>
              <a:t>1</a:t>
            </a:fld>
            <a:endParaRPr lang="en-US"/>
          </a:p>
        </p:txBody>
      </p:sp>
    </p:spTree>
    <p:extLst>
      <p:ext uri="{BB962C8B-B14F-4D97-AF65-F5344CB8AC3E}">
        <p14:creationId xmlns:p14="http://schemas.microsoft.com/office/powerpoint/2010/main" val="27814517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Here are the </a:t>
            </a:r>
            <a:r>
              <a:rPr lang="en-ZA" sz="1200" kern="1200" dirty="0" smtClean="0">
                <a:solidFill>
                  <a:schemeClr val="tx1"/>
                </a:solidFill>
                <a:effectLst/>
                <a:latin typeface="+mn-lt"/>
                <a:ea typeface="ヒラギノ角ゴ Pro W3" charset="0"/>
                <a:cs typeface="+mn-cs"/>
              </a:rPr>
              <a:t>stages that </a:t>
            </a:r>
            <a:r>
              <a:rPr lang="en-ZA" sz="1200" kern="1200" dirty="0" smtClean="0">
                <a:solidFill>
                  <a:schemeClr val="tx1"/>
                </a:solidFill>
                <a:effectLst/>
                <a:latin typeface="+mn-lt"/>
                <a:ea typeface="ヒラギノ角ゴ Pro W3" charset="0"/>
                <a:cs typeface="+mn-cs"/>
              </a:rPr>
              <a:t>youth</a:t>
            </a:r>
            <a:r>
              <a:rPr lang="en-ZA" sz="1200" kern="1200" baseline="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mn-lt"/>
                <a:ea typeface="ヒラギノ角ゴ Pro W3" charset="0"/>
                <a:cs typeface="+mn-cs"/>
              </a:rPr>
              <a:t>move through in the disciplemaking process: </a:t>
            </a:r>
            <a:r>
              <a:rPr lang="en-ZA" sz="1200" b="1" kern="1200" dirty="0" smtClean="0">
                <a:solidFill>
                  <a:schemeClr val="tx1"/>
                </a:solidFill>
                <a:effectLst/>
                <a:latin typeface="+mn-lt"/>
                <a:ea typeface="ヒラギノ角ゴ Pro W3" charset="0"/>
                <a:cs typeface="+mn-cs"/>
              </a:rPr>
              <a:t>LOST</a:t>
            </a:r>
            <a:r>
              <a:rPr lang="en-ZA" sz="1200"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Wingdings"/>
                <a:ea typeface="ヒラギノ角ゴ Pro W3" charset="0"/>
                <a:cs typeface="+mn-cs"/>
              </a:rPr>
              <a:t>-</a:t>
            </a:r>
            <a:r>
              <a:rPr lang="en-ZA" sz="1200" kern="1200" dirty="0" smtClean="0">
                <a:solidFill>
                  <a:schemeClr val="tx1"/>
                </a:solidFill>
                <a:effectLst/>
                <a:latin typeface="+mn-lt"/>
                <a:ea typeface="ヒラギノ角ゴ Pro W3" charset="0"/>
                <a:cs typeface="+mn-cs"/>
              </a:rPr>
              <a:t> </a:t>
            </a:r>
            <a:r>
              <a:rPr lang="en-ZA" sz="1200" b="1" kern="1200" dirty="0" smtClean="0">
                <a:solidFill>
                  <a:schemeClr val="tx1"/>
                </a:solidFill>
                <a:effectLst/>
                <a:latin typeface="+mn-lt"/>
                <a:ea typeface="ヒラギノ角ゴ Pro W3" charset="0"/>
                <a:cs typeface="+mn-cs"/>
              </a:rPr>
              <a:t>BELIEVER</a:t>
            </a:r>
            <a:r>
              <a:rPr lang="en-ZA" sz="1200"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Wingdings"/>
                <a:ea typeface="ヒラギノ角ゴ Pro W3" charset="0"/>
                <a:cs typeface="+mn-cs"/>
              </a:rPr>
              <a:t>-</a:t>
            </a:r>
            <a:r>
              <a:rPr lang="en-ZA" sz="1200" kern="1200" dirty="0" smtClean="0">
                <a:solidFill>
                  <a:schemeClr val="tx1"/>
                </a:solidFill>
                <a:effectLst/>
                <a:latin typeface="+mn-lt"/>
                <a:ea typeface="ヒラギノ角ゴ Pro W3" charset="0"/>
                <a:cs typeface="+mn-cs"/>
              </a:rPr>
              <a:t> </a:t>
            </a:r>
            <a:r>
              <a:rPr lang="en-ZA" sz="1200" b="1" kern="1200" dirty="0" smtClean="0">
                <a:solidFill>
                  <a:schemeClr val="tx1"/>
                </a:solidFill>
                <a:effectLst/>
                <a:latin typeface="+mn-lt"/>
                <a:ea typeface="ヒラギノ角ゴ Pro W3" charset="0"/>
                <a:cs typeface="+mn-cs"/>
              </a:rPr>
              <a:t>WORKER</a:t>
            </a:r>
            <a:r>
              <a:rPr lang="en-ZA" sz="1200" kern="1200" dirty="0" smtClean="0">
                <a:solidFill>
                  <a:schemeClr val="tx1"/>
                </a:solidFill>
                <a:effectLst/>
                <a:latin typeface="+mn-lt"/>
                <a:ea typeface="ヒラギノ角ゴ Pro W3" charset="0"/>
                <a:cs typeface="+mn-cs"/>
              </a:rPr>
              <a:t> </a:t>
            </a:r>
            <a:r>
              <a:rPr lang="en-ZA" sz="1200" kern="1200" dirty="0" smtClean="0">
                <a:solidFill>
                  <a:schemeClr val="tx1"/>
                </a:solidFill>
                <a:effectLst/>
                <a:latin typeface="Wingdings"/>
                <a:ea typeface="ヒラギノ角ゴ Pro W3" charset="0"/>
                <a:cs typeface="+mn-cs"/>
              </a:rPr>
              <a:t>-</a:t>
            </a:r>
            <a:r>
              <a:rPr lang="en-ZA" sz="1200" kern="1200" dirty="0" smtClean="0">
                <a:solidFill>
                  <a:schemeClr val="tx1"/>
                </a:solidFill>
                <a:effectLst/>
                <a:latin typeface="+mn-lt"/>
                <a:ea typeface="ヒラギノ角ゴ Pro W3" charset="0"/>
                <a:cs typeface="+mn-cs"/>
              </a:rPr>
              <a:t> </a:t>
            </a:r>
            <a:r>
              <a:rPr lang="en-ZA" sz="1200" b="1" kern="1200" dirty="0" smtClean="0">
                <a:solidFill>
                  <a:schemeClr val="tx1"/>
                </a:solidFill>
                <a:effectLst/>
                <a:latin typeface="+mn-lt"/>
                <a:ea typeface="ヒラギノ角ゴ Pro W3" charset="0"/>
                <a:cs typeface="+mn-cs"/>
              </a:rPr>
              <a:t>LEADER</a:t>
            </a:r>
            <a:endParaRPr lang="en-ZA" sz="1200" kern="1200" dirty="0" smtClean="0">
              <a:solidFill>
                <a:schemeClr val="tx1"/>
              </a:solidFill>
              <a:effectLst/>
              <a:latin typeface="+mn-lt"/>
              <a:ea typeface="ヒラギノ角ゴ Pro W3" charset="0"/>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ZA"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10</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Engage the Lost.</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11</a:t>
            </a:fld>
            <a:endParaRPr lang="en-ZA">
              <a:latin typeface="Calibri"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Establish the Believer.</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12</a:t>
            </a:fld>
            <a:endParaRPr lang="en-ZA">
              <a:latin typeface="Calibri"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Equip the Worker.</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13</a:t>
            </a:fld>
            <a:endParaRPr lang="en-ZA">
              <a:latin typeface="Calibri"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ZA" dirty="0" smtClean="0">
                <a:latin typeface="Calibri" charset="0"/>
              </a:rPr>
              <a:t>Empower the Leader.</a:t>
            </a:r>
            <a:endParaRPr lang="en-ZA" dirty="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14</a:t>
            </a:fld>
            <a:endParaRPr lang="en-ZA">
              <a:latin typeface="Calibri"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Our disciplemaking process involves the 4Es: Engage, Establish,</a:t>
            </a:r>
            <a:r>
              <a:rPr lang="en-ZA" sz="1200" kern="1200" baseline="0" dirty="0" smtClean="0">
                <a:solidFill>
                  <a:schemeClr val="tx1"/>
                </a:solidFill>
                <a:effectLst/>
                <a:latin typeface="+mn-lt"/>
                <a:ea typeface="+mn-ea"/>
                <a:cs typeface="+mn-cs"/>
              </a:rPr>
              <a:t> Equip and Empower</a:t>
            </a:r>
            <a:r>
              <a:rPr lang="en-ZA" sz="1200" kern="1200" dirty="0" smtClean="0">
                <a:solidFill>
                  <a:schemeClr val="tx1"/>
                </a:solidFill>
                <a:effectLst/>
                <a:latin typeface="+mn-lt"/>
                <a:ea typeface="+mn-ea"/>
                <a:cs typeface="+mn-cs"/>
              </a:rPr>
              <a:t>.</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15</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Our Disciplemaking Initiatives for each level</a:t>
            </a:r>
            <a:endParaRPr lang="en-ZA" sz="1200" b="1"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16</a:t>
            </a:fld>
            <a:endParaRPr lang="en-ZA">
              <a:latin typeface="Calibri"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r>
              <a:rPr lang="en-US" sz="1100" b="1" kern="1200" dirty="0" smtClean="0">
                <a:solidFill>
                  <a:schemeClr val="tx1"/>
                </a:solidFill>
                <a:effectLst/>
                <a:latin typeface="+mn-lt"/>
                <a:ea typeface="+mn-ea"/>
                <a:cs typeface="+mn-cs"/>
              </a:rPr>
              <a:t>1. ENGAGE: </a:t>
            </a:r>
            <a:r>
              <a:rPr lang="en-US" sz="1100" kern="1200" dirty="0" smtClean="0">
                <a:solidFill>
                  <a:schemeClr val="tx1"/>
                </a:solidFill>
                <a:effectLst/>
                <a:latin typeface="+mn-lt"/>
                <a:ea typeface="+mn-ea"/>
                <a:cs typeface="+mn-cs"/>
              </a:rPr>
              <a:t>The first phase in our disciplemaking strategy is to Engage high schoolers by connecting with them and bringing them to faith in Christ. We have three interventions</a:t>
            </a:r>
            <a:r>
              <a:rPr lang="en-US" sz="1100" kern="1200" baseline="0" dirty="0" smtClean="0">
                <a:solidFill>
                  <a:schemeClr val="tx1"/>
                </a:solidFill>
                <a:effectLst/>
                <a:latin typeface="+mn-lt"/>
                <a:ea typeface="+mn-ea"/>
                <a:cs typeface="+mn-cs"/>
              </a:rPr>
              <a:t> for this phase of our disciplemaking strategy: (1) Engage Friday. (2) Alpha Friday. (3) Engage Book.</a:t>
            </a:r>
            <a:r>
              <a:rPr lang="en-US" sz="1100" kern="1200" dirty="0" smtClean="0">
                <a:solidFill>
                  <a:schemeClr val="tx1"/>
                </a:solidFill>
                <a:effectLst/>
                <a:latin typeface="+mn-lt"/>
                <a:ea typeface="+mn-ea"/>
                <a:cs typeface="+mn-cs"/>
              </a:rPr>
              <a:t> Our Primary Target for this phase of disciplemaking is: Lost Youth.</a:t>
            </a:r>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17</a:t>
            </a:fld>
            <a:endParaRPr lang="en-ZA" sz="1200">
              <a:solidFill>
                <a:prstClr val="black"/>
              </a:solidFill>
              <a:latin typeface="Calibri"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1148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2. ESTABLISH: </a:t>
            </a:r>
            <a:r>
              <a:rPr lang="en-US" sz="1100" kern="1200" dirty="0" smtClean="0">
                <a:solidFill>
                  <a:schemeClr val="tx1"/>
                </a:solidFill>
                <a:effectLst/>
                <a:latin typeface="+mn-lt"/>
                <a:ea typeface="+mn-ea"/>
                <a:cs typeface="+mn-cs"/>
              </a:rPr>
              <a:t>The second phase in our disciplemaking strategy is to Establish high schoolers in the faith.</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We have 3 interventions at this level of our disciplemaking strategy: (1) Establish</a:t>
            </a:r>
            <a:r>
              <a:rPr lang="en-US" sz="1100" kern="1200" baseline="0" dirty="0" smtClean="0">
                <a:solidFill>
                  <a:schemeClr val="tx1"/>
                </a:solidFill>
                <a:effectLst/>
                <a:latin typeface="+mn-lt"/>
                <a:ea typeface="+mn-ea"/>
                <a:cs typeface="+mn-cs"/>
              </a:rPr>
              <a:t> Sunday, (2) Victory Sunday and (3) Establish Book. </a:t>
            </a:r>
            <a:r>
              <a:rPr lang="en-US" sz="1100" kern="1200" dirty="0" smtClean="0">
                <a:solidFill>
                  <a:schemeClr val="tx1"/>
                </a:solidFill>
                <a:effectLst/>
                <a:latin typeface="+mn-lt"/>
                <a:ea typeface="+mn-ea"/>
                <a:cs typeface="+mn-cs"/>
              </a:rPr>
              <a:t>Our Primary Target for this phase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of disciplemaking is: Young Believers.</a:t>
            </a:r>
            <a:endParaRPr lang="en-ZA" sz="1100" kern="1200" dirty="0" smtClean="0">
              <a:solidFill>
                <a:schemeClr val="tx1"/>
              </a:solidFill>
              <a:effectLst/>
              <a:latin typeface="+mn-lt"/>
              <a:ea typeface="+mn-ea"/>
              <a:cs typeface="+mn-cs"/>
            </a:endParaRPr>
          </a:p>
          <a:p>
            <a:pPr marL="0" marR="0" indent="0" algn="l" defTabSz="411480" rtl="0" eaLnBrk="1" fontAlgn="auto" latinLnBrk="0" hangingPunct="1">
              <a:lnSpc>
                <a:spcPct val="100000"/>
              </a:lnSpc>
              <a:spcBef>
                <a:spcPts val="0"/>
              </a:spcBef>
              <a:spcAft>
                <a:spcPts val="0"/>
              </a:spcAft>
              <a:buClrTx/>
              <a:buSzTx/>
              <a:buFontTx/>
              <a:buNone/>
              <a:tabLst/>
              <a:defRPr/>
            </a:pPr>
            <a:endParaRPr lang="en-ZA" sz="1100" kern="1200" dirty="0" smtClean="0">
              <a:solidFill>
                <a:schemeClr val="tx1"/>
              </a:solidFill>
              <a:effectLst/>
              <a:latin typeface="+mn-lt"/>
              <a:ea typeface="+mn-ea"/>
              <a:cs typeface="+mn-cs"/>
            </a:endParaRPr>
          </a:p>
          <a:p>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18</a:t>
            </a:fld>
            <a:endParaRPr lang="en-ZA" sz="1200">
              <a:solidFill>
                <a:prstClr val="black"/>
              </a:solidFill>
              <a:latin typeface="Calibri"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3. EQUIP: </a:t>
            </a:r>
            <a:r>
              <a:rPr lang="en-US" sz="1100" kern="1200" dirty="0" smtClean="0">
                <a:solidFill>
                  <a:schemeClr val="tx1"/>
                </a:solidFill>
                <a:effectLst/>
                <a:latin typeface="+mn-lt"/>
                <a:ea typeface="+mn-ea"/>
                <a:cs typeface="+mn-cs"/>
              </a:rPr>
              <a:t>The third phase in our disciplemaking strategy is to Equip high schoolers for ministry. As youth are being established in their faith we watch for those who are ready to be equipped to minister among their peers and we equip them through the following initiatives: (1) Sunday Series. (2) Lead The Cause. (3) Leaders Meetings. Our Primary Target for this phase</a:t>
            </a:r>
            <a:r>
              <a:rPr lang="en-US" sz="1100" kern="1200" baseline="0" dirty="0" smtClean="0">
                <a:solidFill>
                  <a:schemeClr val="tx1"/>
                </a:solidFill>
                <a:effectLst/>
                <a:latin typeface="+mn-lt"/>
                <a:ea typeface="+mn-ea"/>
                <a:cs typeface="+mn-cs"/>
              </a:rPr>
              <a:t> </a:t>
            </a:r>
            <a:r>
              <a:rPr lang="en-US" sz="1100" kern="1200" dirty="0" smtClean="0">
                <a:solidFill>
                  <a:schemeClr val="tx1"/>
                </a:solidFill>
                <a:effectLst/>
                <a:latin typeface="+mn-lt"/>
                <a:ea typeface="+mn-ea"/>
                <a:cs typeface="+mn-cs"/>
              </a:rPr>
              <a:t>of disciplemaking is: Youth Workers.</a:t>
            </a:r>
            <a:endParaRPr lang="en-ZA" sz="1100" kern="1200" dirty="0" smtClean="0">
              <a:solidFill>
                <a:schemeClr val="tx1"/>
              </a:solidFill>
              <a:effectLst/>
              <a:latin typeface="+mn-lt"/>
              <a:ea typeface="+mn-ea"/>
              <a:cs typeface="+mn-cs"/>
            </a:endParaRPr>
          </a:p>
          <a:p>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19</a:t>
            </a:fld>
            <a:endParaRPr lang="en-ZA" sz="1200">
              <a:solidFill>
                <a:prstClr val="black"/>
              </a:solidFill>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116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smtClean="0">
                <a:solidFill>
                  <a:schemeClr val="tx1"/>
                </a:solidFill>
                <a:effectLst/>
                <a:latin typeface="+mn-lt"/>
                <a:ea typeface="ヒラギノ角ゴ Pro W3" charset="0"/>
                <a:cs typeface="+mn-cs"/>
              </a:rPr>
              <a:t>Our Ministry Purpose: The proposal is that our ministries use the Every Nation statement</a:t>
            </a:r>
            <a:r>
              <a:rPr lang="en-US" sz="1200" kern="1200" baseline="0" dirty="0" smtClean="0">
                <a:solidFill>
                  <a:schemeClr val="tx1"/>
                </a:solidFill>
                <a:effectLst/>
                <a:latin typeface="+mn-lt"/>
                <a:ea typeface="ヒラギノ角ゴ Pro W3" charset="0"/>
                <a:cs typeface="+mn-cs"/>
              </a:rPr>
              <a:t> (</a:t>
            </a:r>
            <a:r>
              <a:rPr lang="en-US" sz="1200" kern="1200" dirty="0" smtClean="0">
                <a:solidFill>
                  <a:schemeClr val="tx1"/>
                </a:solidFill>
                <a:effectLst/>
                <a:latin typeface="+mn-lt"/>
                <a:ea typeface="ヒラギノ角ゴ Pro W3" charset="0"/>
                <a:cs typeface="+mn-cs"/>
              </a:rPr>
              <a:t>We exist to </a:t>
            </a:r>
            <a:r>
              <a:rPr lang="en-US" sz="1200" kern="1200" dirty="0" err="1" smtClean="0">
                <a:solidFill>
                  <a:schemeClr val="tx1"/>
                </a:solidFill>
                <a:effectLst/>
                <a:latin typeface="+mn-lt"/>
                <a:ea typeface="ヒラギノ角ゴ Pro W3" charset="0"/>
                <a:cs typeface="+mn-cs"/>
              </a:rPr>
              <a:t>honour</a:t>
            </a:r>
            <a:r>
              <a:rPr lang="en-US" sz="1200" kern="1200" dirty="0" smtClean="0">
                <a:solidFill>
                  <a:schemeClr val="tx1"/>
                </a:solidFill>
                <a:effectLst/>
                <a:latin typeface="+mn-lt"/>
                <a:ea typeface="ヒラギノ角ゴ Pro W3" charset="0"/>
                <a:cs typeface="+mn-cs"/>
              </a:rPr>
              <a:t> God and make disciples) as our purpose statement</a:t>
            </a:r>
            <a:r>
              <a:rPr lang="en-US" sz="1200" kern="1200" baseline="0" dirty="0" smtClean="0">
                <a:solidFill>
                  <a:schemeClr val="tx1"/>
                </a:solidFill>
                <a:effectLst/>
                <a:latin typeface="+mn-lt"/>
                <a:ea typeface="ヒラギノ角ゴ Pro W3" charset="0"/>
                <a:cs typeface="+mn-cs"/>
              </a:rPr>
              <a:t> a</a:t>
            </a:r>
            <a:r>
              <a:rPr lang="en-US" sz="1200" kern="1200" dirty="0" smtClean="0">
                <a:solidFill>
                  <a:schemeClr val="tx1"/>
                </a:solidFill>
                <a:effectLst/>
                <a:latin typeface="+mn-lt"/>
                <a:ea typeface="ヒラギノ角ゴ Pro W3" charset="0"/>
                <a:cs typeface="+mn-cs"/>
              </a:rPr>
              <a:t>nd that we get our high schoolers to say it in each of our Sunday gatherings. This is not a rejection of the Every Nation Rosebank</a:t>
            </a:r>
            <a:r>
              <a:rPr lang="en-US" sz="1200" kern="1200" baseline="0" dirty="0" smtClean="0">
                <a:solidFill>
                  <a:schemeClr val="tx1"/>
                </a:solidFill>
                <a:effectLst/>
                <a:latin typeface="+mn-lt"/>
                <a:ea typeface="ヒラギノ角ゴ Pro W3" charset="0"/>
                <a:cs typeface="+mn-cs"/>
              </a:rPr>
              <a:t> Mission statement but just a re-alignment with our wider movement and also something that we believe our high schoolers can resonate with and start to live. We will still use the existing vision statement to guide our ministry.</a:t>
            </a:r>
            <a:endParaRPr lang="en-US" sz="1200" kern="1200" dirty="0" smtClean="0">
              <a:solidFill>
                <a:schemeClr val="tx1"/>
              </a:solidFill>
              <a:effectLst/>
              <a:latin typeface="+mn-lt"/>
              <a:ea typeface="ヒラギノ角ゴ Pro W3" charset="0"/>
              <a:cs typeface="+mn-cs"/>
            </a:endParaRPr>
          </a:p>
        </p:txBody>
      </p:sp>
      <p:sp>
        <p:nvSpPr>
          <p:cNvPr id="4100"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A8E86943-632C-D84C-9869-AE02659ECE22}" type="slidenum">
              <a:rPr lang="en-ZA">
                <a:latin typeface="Calibri" charset="0"/>
              </a:rPr>
              <a:pPr eaLnBrk="1" hangingPunct="1"/>
              <a:t>2</a:t>
            </a:fld>
            <a:endParaRPr lang="en-ZA">
              <a:latin typeface="Calibri"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53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100" b="1" kern="1200" dirty="0" smtClean="0">
                <a:solidFill>
                  <a:schemeClr val="tx1"/>
                </a:solidFill>
                <a:effectLst/>
                <a:latin typeface="+mn-lt"/>
                <a:ea typeface="+mn-ea"/>
                <a:cs typeface="+mn-cs"/>
              </a:rPr>
              <a:t>4. EMPOWER: </a:t>
            </a:r>
            <a:r>
              <a:rPr lang="en-US" sz="1100" kern="1200" dirty="0" smtClean="0">
                <a:solidFill>
                  <a:schemeClr val="tx1"/>
                </a:solidFill>
                <a:effectLst/>
                <a:latin typeface="+mn-lt"/>
                <a:ea typeface="+mn-ea"/>
                <a:cs typeface="+mn-cs"/>
              </a:rPr>
              <a:t>The fourth phase in our disciplemaking strategy is to Empower high schoolers to minister. We have three interventions at this level of our disciplemaking strategy: (1) Leadership Team;</a:t>
            </a:r>
            <a:r>
              <a:rPr lang="en-US" sz="1100" kern="1200" baseline="0" dirty="0" smtClean="0">
                <a:solidFill>
                  <a:schemeClr val="tx1"/>
                </a:solidFill>
                <a:effectLst/>
                <a:latin typeface="+mn-lt"/>
                <a:ea typeface="+mn-ea"/>
                <a:cs typeface="+mn-cs"/>
              </a:rPr>
              <a:t> (2) </a:t>
            </a:r>
            <a:r>
              <a:rPr lang="en-US" sz="1100" kern="1200" dirty="0" smtClean="0">
                <a:solidFill>
                  <a:schemeClr val="tx1"/>
                </a:solidFill>
                <a:effectLst/>
                <a:latin typeface="+mn-lt"/>
                <a:ea typeface="+mn-ea"/>
                <a:cs typeface="+mn-cs"/>
              </a:rPr>
              <a:t>Event Leadership, and (3) Connect Leaders. Our Primary Target for this phase of disciplemaking is: Youth</a:t>
            </a:r>
            <a:r>
              <a:rPr lang="en-US" sz="1100" kern="1200" baseline="0" dirty="0" smtClean="0">
                <a:solidFill>
                  <a:schemeClr val="tx1"/>
                </a:solidFill>
                <a:effectLst/>
                <a:latin typeface="+mn-lt"/>
                <a:ea typeface="+mn-ea"/>
                <a:cs typeface="+mn-cs"/>
              </a:rPr>
              <a:t> Leaders</a:t>
            </a:r>
            <a:r>
              <a:rPr lang="en-US" sz="1100" kern="1200" dirty="0" smtClean="0">
                <a:solidFill>
                  <a:schemeClr val="tx1"/>
                </a:solidFill>
                <a:effectLst/>
                <a:latin typeface="+mn-lt"/>
                <a:ea typeface="+mn-ea"/>
                <a:cs typeface="+mn-cs"/>
              </a:rPr>
              <a:t>.</a:t>
            </a:r>
            <a:endParaRPr lang="en-ZA" sz="1100" kern="1200" dirty="0" smtClean="0">
              <a:solidFill>
                <a:schemeClr val="tx1"/>
              </a:solidFill>
              <a:effectLst/>
              <a:latin typeface="+mn-lt"/>
              <a:ea typeface="+mn-ea"/>
              <a:cs typeface="+mn-cs"/>
            </a:endParaRPr>
          </a:p>
          <a:p>
            <a:endParaRPr lang="en-ZA" sz="1100" kern="1200" dirty="0">
              <a:solidFill>
                <a:schemeClr val="tx1"/>
              </a:solidFill>
              <a:effectLst/>
              <a:latin typeface="+mn-lt"/>
              <a:ea typeface="+mn-ea"/>
              <a:cs typeface="+mn-cs"/>
            </a:endParaRPr>
          </a:p>
        </p:txBody>
      </p:sp>
      <p:sp>
        <p:nvSpPr>
          <p:cNvPr id="153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cs typeface="ＭＳ Ｐゴシック" charset="0"/>
              </a:defRPr>
            </a:lvl2pPr>
            <a:lvl3pPr marL="1143000" indent="-228600" eaLnBrk="0" hangingPunct="0">
              <a:defRPr sz="2400">
                <a:solidFill>
                  <a:schemeClr val="tx1"/>
                </a:solidFill>
                <a:latin typeface="Arial" charset="0"/>
                <a:ea typeface="ＭＳ Ｐゴシック" charset="0"/>
                <a:cs typeface="ＭＳ Ｐゴシック" charset="0"/>
              </a:defRPr>
            </a:lvl3pPr>
            <a:lvl4pPr marL="1600200" indent="-228600" eaLnBrk="0" hangingPunct="0">
              <a:defRPr sz="2400">
                <a:solidFill>
                  <a:schemeClr val="tx1"/>
                </a:solidFill>
                <a:latin typeface="Arial" charset="0"/>
                <a:ea typeface="ＭＳ Ｐゴシック" charset="0"/>
                <a:cs typeface="ＭＳ Ｐゴシック" charset="0"/>
              </a:defRPr>
            </a:lvl4pPr>
            <a:lvl5pPr marL="2057400" indent="-228600" eaLnBrk="0" hangingPunct="0">
              <a:defRPr sz="24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cs typeface="ＭＳ Ｐゴシック" charset="0"/>
              </a:defRPr>
            </a:lvl9pPr>
          </a:lstStyle>
          <a:p>
            <a:pPr eaLnBrk="1" hangingPunct="1"/>
            <a:fld id="{C82B6F37-7C9E-154E-9321-BD689A412A87}" type="slidenum">
              <a:rPr lang="en-ZA" sz="1200">
                <a:solidFill>
                  <a:prstClr val="black"/>
                </a:solidFill>
                <a:latin typeface="Calibri" charset="0"/>
              </a:rPr>
              <a:pPr eaLnBrk="1" hangingPunct="1"/>
              <a:t>20</a:t>
            </a:fld>
            <a:endParaRPr lang="en-ZA" sz="1200">
              <a:solidFill>
                <a:prstClr val="black"/>
              </a:solidFill>
              <a:latin typeface="Calibri"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ZA" sz="1200" kern="1200" dirty="0" smtClean="0">
                <a:solidFill>
                  <a:schemeClr val="tx1"/>
                </a:solidFill>
                <a:effectLst/>
                <a:latin typeface="+mn-lt"/>
                <a:ea typeface="ヒラギノ角ゴ Pro W3" charset="0"/>
                <a:cs typeface="+mn-cs"/>
              </a:rPr>
              <a:t>A</a:t>
            </a:r>
            <a:r>
              <a:rPr lang="en-US" sz="1200" kern="1200" dirty="0" smtClean="0">
                <a:solidFill>
                  <a:schemeClr val="tx1"/>
                </a:solidFill>
                <a:effectLst/>
                <a:latin typeface="+mn-lt"/>
                <a:ea typeface="ヒラギノ角ゴ Pro W3" charset="0"/>
                <a:cs typeface="+mn-cs"/>
              </a:rPr>
              <a:t> youth mi</a:t>
            </a:r>
            <a:r>
              <a:rPr lang="en-ZA" sz="1200" kern="1200" dirty="0" smtClean="0">
                <a:solidFill>
                  <a:schemeClr val="tx1"/>
                </a:solidFill>
                <a:effectLst/>
                <a:latin typeface="+mn-lt"/>
                <a:ea typeface="ヒラギノ角ゴ Pro W3" charset="0"/>
                <a:cs typeface="+mn-cs"/>
              </a:rPr>
              <a:t>nistry should use the same disciplemaking process used by the wider church. In Every Nation churches it is the 4Es process: Engage, Establish, Equip and Empower. At Encounter Youth we use the 4E process but have adapted the interventions for each of the levels:</a:t>
            </a:r>
            <a:endParaRPr lang="en-ZA" sz="1200" kern="1200" dirty="0">
              <a:solidFill>
                <a:schemeClr val="tx1"/>
              </a:solidFill>
              <a:effectLst/>
              <a:latin typeface="+mn-lt"/>
              <a:ea typeface="ヒラギノ角ゴ Pro W3" charset="0"/>
              <a:cs typeface="+mn-cs"/>
            </a:endParaRP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21</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r>
              <a:rPr lang="en-ZA" sz="1200" b="1" kern="1200" dirty="0" smtClean="0">
                <a:solidFill>
                  <a:schemeClr val="tx1"/>
                </a:solidFill>
                <a:effectLst/>
                <a:latin typeface="+mn-lt"/>
                <a:ea typeface="ヒラギノ角ゴ Pro W3" charset="0"/>
                <a:cs typeface="+mn-cs"/>
              </a:rPr>
              <a:t>Our Bridges Between Phases</a:t>
            </a:r>
            <a:endParaRPr lang="en-ZA" sz="1200" b="1"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22</a:t>
            </a:fld>
            <a:endParaRPr lang="en-ZA">
              <a:latin typeface="Calibri"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50938" y="692150"/>
            <a:ext cx="4556125" cy="3416300"/>
          </a:xfrm>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mn-ea"/>
                <a:cs typeface="+mn-cs"/>
              </a:rPr>
              <a:t>Here are the Bridges we have created to help youth move through the four phases in our disciplemaking process..</a:t>
            </a:r>
          </a:p>
        </p:txBody>
      </p:sp>
      <p:sp>
        <p:nvSpPr>
          <p:cNvPr id="4" name="Slide Number Placeholder 3"/>
          <p:cNvSpPr>
            <a:spLocks noGrp="1"/>
          </p:cNvSpPr>
          <p:nvPr>
            <p:ph type="sldNum" sz="quarter" idx="10"/>
          </p:nvPr>
        </p:nvSpPr>
        <p:spPr>
          <a:xfrm>
            <a:off x="3884613" y="8685213"/>
            <a:ext cx="2971800" cy="457200"/>
          </a:xfrm>
          <a:prstGeom prst="rect">
            <a:avLst/>
          </a:prstGeom>
        </p:spPr>
        <p:txBody>
          <a:bodyPr/>
          <a:lstStyle/>
          <a:p>
            <a:fld id="{ABB761E8-B556-2442-B9DB-91D007047673}" type="slidenum">
              <a:rPr lang="en-US" smtClean="0"/>
              <a:t>23</a:t>
            </a:fld>
            <a:endParaRPr lang="en-US"/>
          </a:p>
        </p:txBody>
      </p:sp>
    </p:spTree>
    <p:extLst>
      <p:ext uri="{BB962C8B-B14F-4D97-AF65-F5344CB8AC3E}">
        <p14:creationId xmlns:p14="http://schemas.microsoft.com/office/powerpoint/2010/main" val="9697672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Here are</a:t>
            </a:r>
            <a:r>
              <a:rPr lang="en-ZA" sz="1200" kern="1200" baseline="0" dirty="0" smtClean="0">
                <a:solidFill>
                  <a:schemeClr val="tx1"/>
                </a:solidFill>
                <a:effectLst/>
                <a:latin typeface="+mn-lt"/>
                <a:ea typeface="ヒラギノ角ゴ Pro W3" charset="0"/>
                <a:cs typeface="+mn-cs"/>
              </a:rPr>
              <a:t> the initiatives and bridges in our disciplemaking process - showing which events are Small Group or Big Group orientated.</a:t>
            </a:r>
            <a:endParaRPr lang="en-ZA" sz="1200" b="0" kern="1200" dirty="0">
              <a:solidFill>
                <a:schemeClr val="bg1"/>
              </a:solidFill>
              <a:effectLst>
                <a:glow rad="139700">
                  <a:schemeClr val="tx1">
                    <a:alpha val="91000"/>
                  </a:schemeClr>
                </a:glow>
              </a:effectLst>
              <a:latin typeface="Futura Md BT" pitchFamily="34" charset="0"/>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24</a:t>
            </a:fld>
            <a:endParaRPr lang="en-ZA">
              <a:latin typeface="Calibri"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60000"/>
              </a:lnSpc>
              <a:spcAft>
                <a:spcPts val="1800"/>
              </a:spcAft>
            </a:pPr>
            <a:r>
              <a:rPr lang="en-ZA" sz="1200" kern="1200" dirty="0" smtClean="0">
                <a:solidFill>
                  <a:schemeClr val="tx1"/>
                </a:solidFill>
                <a:effectLst/>
                <a:latin typeface="+mn-lt"/>
                <a:ea typeface="ヒラギノ角ゴ Pro W3" charset="0"/>
                <a:cs typeface="+mn-cs"/>
              </a:rPr>
              <a:t>Our Description of a Disciple: Here are the 8 qualities</a:t>
            </a:r>
            <a:r>
              <a:rPr lang="en-ZA" sz="1200" kern="1200" baseline="0" dirty="0" smtClean="0">
                <a:solidFill>
                  <a:schemeClr val="tx1"/>
                </a:solidFill>
                <a:effectLst/>
                <a:latin typeface="+mn-lt"/>
                <a:ea typeface="ヒラギノ角ゴ Pro W3" charset="0"/>
                <a:cs typeface="+mn-cs"/>
              </a:rPr>
              <a:t> of a discipled person that we have identified:</a:t>
            </a:r>
            <a:r>
              <a:rPr lang="en-ZA" sz="1200" b="0" kern="1200" baseline="0" dirty="0" smtClean="0">
                <a:solidFill>
                  <a:schemeClr val="tx1"/>
                </a:solidFill>
                <a:effectLst/>
                <a:latin typeface="+mn-lt"/>
                <a:ea typeface="ヒラギノ角ゴ Pro W3" charset="0"/>
                <a:cs typeface="+mn-cs"/>
              </a:rPr>
              <a:t> (</a:t>
            </a:r>
            <a:r>
              <a:rPr lang="en-US" sz="1200" b="0" dirty="0" smtClean="0">
                <a:solidFill>
                  <a:schemeClr val="bg1"/>
                </a:solidFill>
                <a:effectLst>
                  <a:glow rad="139700">
                    <a:srgbClr val="000000"/>
                  </a:glow>
                </a:effectLst>
                <a:latin typeface="Continuum Medium" pitchFamily="2" charset="0"/>
              </a:rPr>
              <a:t>1) Word-based. (2) Prayer-filled. (3) Christ-centered. (4) Spirit-empowered. (5)</a:t>
            </a:r>
            <a:r>
              <a:rPr lang="en-US" sz="1200" b="0" baseline="0" dirty="0" smtClean="0">
                <a:solidFill>
                  <a:schemeClr val="bg1"/>
                </a:solidFill>
                <a:effectLst>
                  <a:glow rad="139700">
                    <a:srgbClr val="000000"/>
                  </a:glow>
                </a:effectLst>
                <a:latin typeface="Continuum Medium" pitchFamily="2" charset="0"/>
              </a:rPr>
              <a:t> </a:t>
            </a:r>
            <a:r>
              <a:rPr lang="en-US" sz="1200" b="0" dirty="0" smtClean="0">
                <a:solidFill>
                  <a:schemeClr val="bg1"/>
                </a:solidFill>
                <a:effectLst>
                  <a:glow rad="139700">
                    <a:srgbClr val="000000"/>
                  </a:glow>
                </a:effectLst>
                <a:latin typeface="Continuum Medium" pitchFamily="2" charset="0"/>
              </a:rPr>
              <a:t>Socially-responsible.</a:t>
            </a:r>
            <a:r>
              <a:rPr lang="en-US" sz="1200" b="0" baseline="0" dirty="0" smtClean="0">
                <a:solidFill>
                  <a:schemeClr val="bg1"/>
                </a:solidFill>
                <a:effectLst>
                  <a:glow rad="139700">
                    <a:srgbClr val="000000"/>
                  </a:glow>
                </a:effectLst>
                <a:latin typeface="Continuum Medium" pitchFamily="2" charset="0"/>
              </a:rPr>
              <a:t> (6) </a:t>
            </a:r>
            <a:r>
              <a:rPr lang="en-US" sz="1200" b="0" dirty="0" smtClean="0">
                <a:solidFill>
                  <a:schemeClr val="bg1"/>
                </a:solidFill>
                <a:effectLst>
                  <a:glow rad="139700">
                    <a:srgbClr val="000000"/>
                  </a:glow>
                </a:effectLst>
                <a:latin typeface="Continuum Medium" pitchFamily="2" charset="0"/>
              </a:rPr>
              <a:t>Mission-minded. (7) Leadership-empowered.</a:t>
            </a:r>
            <a:r>
              <a:rPr lang="en-US" sz="1200" b="0" baseline="0" dirty="0" smtClean="0">
                <a:solidFill>
                  <a:schemeClr val="bg1"/>
                </a:solidFill>
                <a:effectLst>
                  <a:glow rad="139700">
                    <a:srgbClr val="000000"/>
                  </a:glow>
                </a:effectLst>
                <a:latin typeface="Continuum Medium" pitchFamily="2" charset="0"/>
              </a:rPr>
              <a:t> (8) </a:t>
            </a:r>
            <a:r>
              <a:rPr lang="en-US" sz="1200" b="0" dirty="0" smtClean="0">
                <a:solidFill>
                  <a:schemeClr val="bg1"/>
                </a:solidFill>
                <a:effectLst>
                  <a:glow rad="139700">
                    <a:srgbClr val="000000"/>
                  </a:glow>
                </a:effectLst>
                <a:latin typeface="Continuum Medium" pitchFamily="2" charset="0"/>
              </a:rPr>
              <a:t>Church-connected. </a:t>
            </a:r>
            <a:r>
              <a:rPr lang="en-ZA" sz="1200" kern="1200" baseline="0" dirty="0" smtClean="0">
                <a:solidFill>
                  <a:schemeClr val="tx1"/>
                </a:solidFill>
                <a:effectLst/>
                <a:latin typeface="+mn-lt"/>
                <a:ea typeface="ヒラギノ角ゴ Pro W3" charset="0"/>
                <a:cs typeface="+mn-cs"/>
              </a:rPr>
              <a:t>The following slides will describe each one in detail.</a:t>
            </a:r>
            <a:endParaRPr lang="en-ZA" sz="1200" kern="1200" dirty="0" smtClean="0">
              <a:solidFill>
                <a:schemeClr val="tx1"/>
              </a:solidFill>
              <a:effectLst/>
              <a:latin typeface="+mn-lt"/>
              <a:ea typeface="ヒラギノ角ゴ Pro W3" charset="0"/>
              <a:cs typeface="+mn-cs"/>
            </a:endParaRPr>
          </a:p>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25</a:t>
            </a:fld>
            <a:endParaRPr lang="en-ZA">
              <a:latin typeface="Calibri"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ヒラギノ角ゴ Pro W3" charset="0"/>
                <a:cs typeface="+mn-cs"/>
              </a:rPr>
              <a:t>The next 8 slides are a shortened version of each quality.</a:t>
            </a:r>
          </a:p>
          <a:p>
            <a:endParaRPr lang="en-ZA" sz="1200" kern="1200" dirty="0" smtClean="0">
              <a:solidFill>
                <a:schemeClr val="tx1"/>
              </a:solidFill>
              <a:effectLst/>
              <a:latin typeface="+mn-lt"/>
              <a:ea typeface="ヒラギノ角ゴ Pro W3" charset="0"/>
              <a:cs typeface="+mn-cs"/>
            </a:endParaRPr>
          </a:p>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26</a:t>
            </a:fld>
            <a:endParaRPr lang="en-ZA">
              <a:latin typeface="Calibri"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27</a:t>
            </a:fld>
            <a:endParaRPr lang="en-ZA">
              <a:latin typeface="Calibri"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28</a:t>
            </a:fld>
            <a:endParaRPr lang="en-ZA">
              <a:latin typeface="Calibri"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29</a:t>
            </a:fld>
            <a:endParaRPr lang="en-ZA">
              <a:latin typeface="Calibri"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lnSpc>
                <a:spcPct val="110000"/>
              </a:lnSpc>
            </a:pPr>
            <a:r>
              <a:rPr lang="en-ZA" dirty="0" smtClean="0">
                <a:latin typeface="Calibri" charset="0"/>
              </a:rPr>
              <a:t>Here are the Key Result</a:t>
            </a:r>
            <a:r>
              <a:rPr lang="en-ZA" baseline="0" dirty="0" smtClean="0">
                <a:latin typeface="Calibri" charset="0"/>
              </a:rPr>
              <a:t> Areas we have identified: </a:t>
            </a:r>
            <a:r>
              <a:rPr lang="en-US" sz="1200" b="0" dirty="0" smtClean="0">
                <a:solidFill>
                  <a:schemeClr val="bg1"/>
                </a:solidFill>
                <a:effectLst>
                  <a:glow rad="139700">
                    <a:srgbClr val="000000"/>
                  </a:glow>
                </a:effectLst>
                <a:latin typeface="Continuum Medium" pitchFamily="2" charset="0"/>
              </a:rPr>
              <a:t>(1)</a:t>
            </a:r>
            <a:r>
              <a:rPr lang="en-US" sz="1200" b="0" baseline="0" dirty="0" smtClean="0">
                <a:solidFill>
                  <a:schemeClr val="bg1"/>
                </a:solidFill>
                <a:effectLst>
                  <a:glow rad="139700">
                    <a:srgbClr val="000000"/>
                  </a:glow>
                </a:effectLst>
                <a:latin typeface="Continuum Medium" pitchFamily="2" charset="0"/>
              </a:rPr>
              <a:t> </a:t>
            </a:r>
            <a:r>
              <a:rPr lang="en-US" sz="1200" b="0" dirty="0" err="1" smtClean="0">
                <a:solidFill>
                  <a:schemeClr val="bg1"/>
                </a:solidFill>
                <a:effectLst>
                  <a:glow rad="139700">
                    <a:srgbClr val="000000"/>
                  </a:glow>
                </a:effectLst>
                <a:latin typeface="Continuum Medium" pitchFamily="2" charset="0"/>
              </a:rPr>
              <a:t>Honouring</a:t>
            </a:r>
            <a:r>
              <a:rPr lang="en-US" sz="1200" b="0" dirty="0" smtClean="0">
                <a:solidFill>
                  <a:schemeClr val="bg1"/>
                </a:solidFill>
                <a:effectLst>
                  <a:glow rad="139700">
                    <a:srgbClr val="000000"/>
                  </a:glow>
                </a:effectLst>
                <a:latin typeface="Continuum Medium" pitchFamily="2" charset="0"/>
              </a:rPr>
              <a:t> God. (2) Building Relationships. (3) Making Disciples. (5) Developing Leaders. (6) Doing Missions.</a:t>
            </a:r>
            <a:r>
              <a:rPr lang="en-ZA" baseline="0" dirty="0" smtClean="0">
                <a:latin typeface="Calibri" charset="0"/>
              </a:rPr>
              <a:t> The following slides describe each of our KRAs in details.</a:t>
            </a:r>
            <a:endParaRPr lang="en-ZA" dirty="0" smtClean="0">
              <a:latin typeface="Calibri" charset="0"/>
            </a:endParaRPr>
          </a:p>
          <a:p>
            <a:pPr marL="0" marR="0" indent="0" algn="l" defTabSz="914400" rtl="0" eaLnBrk="1" fontAlgn="base" latinLnBrk="0" hangingPunct="1">
              <a:lnSpc>
                <a:spcPct val="100000"/>
              </a:lnSpc>
              <a:spcBef>
                <a:spcPct val="0"/>
              </a:spcBef>
              <a:spcAft>
                <a:spcPct val="0"/>
              </a:spcAft>
              <a:buClrTx/>
              <a:buSzTx/>
              <a:buFontTx/>
              <a:buNone/>
              <a:tabLst/>
              <a:defRPr/>
            </a:pPr>
            <a:endParaRPr lang="en-ZA" dirty="0" smtClean="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3</a:t>
            </a:fld>
            <a:endParaRPr lang="en-ZA">
              <a:latin typeface="Calibri"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30</a:t>
            </a:fld>
            <a:endParaRPr lang="en-ZA">
              <a:latin typeface="Calibri"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31</a:t>
            </a:fld>
            <a:endParaRPr lang="en-ZA">
              <a:latin typeface="Calibri"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32</a:t>
            </a:fld>
            <a:endParaRPr lang="en-ZA">
              <a:latin typeface="Calibri"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33</a:t>
            </a:fld>
            <a:endParaRPr lang="en-ZA">
              <a:latin typeface="Calibri"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ZA" sz="1200" kern="1200" dirty="0" smtClean="0">
                <a:solidFill>
                  <a:schemeClr val="tx1"/>
                </a:solidFill>
                <a:effectLst/>
                <a:latin typeface="+mn-lt"/>
                <a:ea typeface="ヒラギノ角ゴ Pro W3" charset="0"/>
                <a:cs typeface="+mn-cs"/>
              </a:rPr>
              <a:t>The next 8 slides are the longer version of each quality. </a:t>
            </a:r>
          </a:p>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34</a:t>
            </a:fld>
            <a:endParaRPr lang="en-ZA">
              <a:latin typeface="Calibri"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35</a:t>
            </a:fld>
            <a:endParaRPr lang="en-ZA">
              <a:latin typeface="Calibri"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36</a:t>
            </a:fld>
            <a:endParaRPr lang="en-ZA">
              <a:latin typeface="Calibri"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37</a:t>
            </a:fld>
            <a:endParaRPr lang="en-ZA">
              <a:latin typeface="Calibri"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38</a:t>
            </a:fld>
            <a:endParaRPr lang="en-ZA">
              <a:latin typeface="Calibri"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39</a:t>
            </a:fld>
            <a:endParaRPr lang="en-ZA">
              <a:latin typeface="Calibri"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ZA" sz="1200" b="1" kern="1200" dirty="0" smtClean="0">
                <a:solidFill>
                  <a:schemeClr val="tx1"/>
                </a:solidFill>
                <a:effectLst/>
                <a:latin typeface="+mn-lt"/>
                <a:ea typeface="+mn-ea"/>
                <a:cs typeface="+mn-cs"/>
              </a:rPr>
              <a:t>Key Result Area #1: HONOURING GOD. </a:t>
            </a:r>
            <a:r>
              <a:rPr lang="en-ZA" sz="1200" kern="1200" dirty="0" smtClean="0">
                <a:solidFill>
                  <a:schemeClr val="tx1"/>
                </a:solidFill>
                <a:effectLst/>
                <a:latin typeface="+mn-lt"/>
                <a:ea typeface="+mn-ea"/>
                <a:cs typeface="+mn-cs"/>
              </a:rPr>
              <a:t>Leaders and youth are honouring God</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through prayer, the Word and obedience. Our Work Goals are: (1) Get our leaders to model praying</a:t>
            </a:r>
            <a:r>
              <a:rPr lang="en-ZA" sz="1200" kern="1200" baseline="0" dirty="0" smtClean="0">
                <a:solidFill>
                  <a:schemeClr val="tx1"/>
                </a:solidFill>
                <a:effectLst/>
                <a:latin typeface="+mn-lt"/>
                <a:ea typeface="+mn-ea"/>
                <a:cs typeface="+mn-cs"/>
              </a:rPr>
              <a:t> </a:t>
            </a:r>
            <a:r>
              <a:rPr lang="en-ZA" sz="1200" kern="1200" dirty="0" smtClean="0">
                <a:solidFill>
                  <a:schemeClr val="tx1"/>
                </a:solidFill>
                <a:effectLst/>
                <a:latin typeface="+mn-lt"/>
                <a:ea typeface="+mn-ea"/>
                <a:cs typeface="+mn-cs"/>
              </a:rPr>
              <a:t>and living by the Word. (2) Train youth how to live under the lordship of Christ. (3) Teach youth to model and equip their peers to pray</a:t>
            </a:r>
            <a:r>
              <a:rPr lang="en-ZA" sz="1200" kern="1200" baseline="0" dirty="0" smtClean="0">
                <a:solidFill>
                  <a:schemeClr val="tx1"/>
                </a:solidFill>
                <a:effectLst/>
                <a:latin typeface="+mn-lt"/>
                <a:ea typeface="+mn-ea"/>
                <a:cs typeface="+mn-cs"/>
              </a:rPr>
              <a:t> a</a:t>
            </a:r>
            <a:r>
              <a:rPr lang="en-ZA" sz="1200" kern="1200" dirty="0" smtClean="0">
                <a:solidFill>
                  <a:schemeClr val="tx1"/>
                </a:solidFill>
                <a:effectLst/>
                <a:latin typeface="+mn-lt"/>
                <a:ea typeface="+mn-ea"/>
                <a:cs typeface="+mn-cs"/>
              </a:rPr>
              <a:t>nd live by the Word.</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4</a:t>
            </a:fld>
            <a:endParaRPr lang="en-ZA">
              <a:latin typeface="Calibri"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40</a:t>
            </a:fld>
            <a:endParaRPr lang="en-ZA">
              <a:latin typeface="Calibri"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1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181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6700DD18-AABA-1943-9E9B-BC70E2ADBB28}" type="slidenum">
              <a:rPr lang="en-ZA">
                <a:latin typeface="Calibri" charset="0"/>
              </a:rPr>
              <a:pPr eaLnBrk="1" hangingPunct="1"/>
              <a:t>41</a:t>
            </a:fld>
            <a:endParaRPr lang="en-ZA">
              <a:latin typeface="Calibri"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r>
              <a:rPr lang="en-ZA" sz="1200" kern="1200" dirty="0" smtClean="0">
                <a:solidFill>
                  <a:schemeClr val="tx1"/>
                </a:solidFill>
                <a:effectLst/>
                <a:latin typeface="+mn-lt"/>
                <a:ea typeface="ヒラギノ角ゴ Pro W3" charset="0"/>
                <a:cs typeface="+mn-cs"/>
              </a:rPr>
              <a:t>Our Youth Commitment Levels</a:t>
            </a:r>
            <a:endParaRPr lang="en-ZA" sz="1200" kern="1200" dirty="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42</a:t>
            </a:fld>
            <a:endParaRPr lang="en-ZA">
              <a:latin typeface="Calibri"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kern="1200" dirty="0" smtClean="0">
                <a:solidFill>
                  <a:schemeClr val="tx1"/>
                </a:solidFill>
                <a:effectLst/>
                <a:latin typeface="+mn-lt"/>
                <a:ea typeface="ヒラギノ角ゴ Pro W3" charset="0"/>
                <a:cs typeface="+mn-cs"/>
              </a:rPr>
              <a:t>Our Communication Plan: Here is how we will communicate our vision for disciplemaking with</a:t>
            </a:r>
            <a:r>
              <a:rPr lang="en-ZA" sz="1200" kern="1200" baseline="0" dirty="0" smtClean="0">
                <a:solidFill>
                  <a:schemeClr val="tx1"/>
                </a:solidFill>
                <a:effectLst/>
                <a:latin typeface="+mn-lt"/>
                <a:ea typeface="ヒラギノ角ゴ Pro W3" charset="0"/>
                <a:cs typeface="+mn-cs"/>
              </a:rPr>
              <a:t> key people</a:t>
            </a:r>
            <a:r>
              <a:rPr lang="en-ZA" sz="1200" kern="1200" dirty="0" smtClean="0">
                <a:solidFill>
                  <a:schemeClr val="tx1"/>
                </a:solidFill>
                <a:effectLst/>
                <a:latin typeface="+mn-lt"/>
                <a:ea typeface="ヒラギノ角ゴ Pro W3" charset="0"/>
                <a:cs typeface="+mn-cs"/>
              </a:rPr>
              <a:t>.</a:t>
            </a:r>
          </a:p>
          <a:p>
            <a:pPr marL="0" marR="0" indent="0" algn="l" defTabSz="914400" rtl="0" eaLnBrk="1" fontAlgn="base" latinLnBrk="0" hangingPunct="1">
              <a:lnSpc>
                <a:spcPct val="100000"/>
              </a:lnSpc>
              <a:spcBef>
                <a:spcPct val="0"/>
              </a:spcBef>
              <a:spcAft>
                <a:spcPct val="0"/>
              </a:spcAft>
              <a:buClrTx/>
              <a:buSzTx/>
              <a:buFontTx/>
              <a:buNone/>
              <a:tabLst/>
              <a:defRPr/>
            </a:pPr>
            <a:endParaRPr lang="en-ZA" sz="1200" kern="1200" dirty="0" smtClean="0">
              <a:solidFill>
                <a:schemeClr val="tx1"/>
              </a:solidFill>
              <a:effectLst/>
              <a:latin typeface="+mn-lt"/>
              <a:ea typeface="ヒラギノ角ゴ Pro W3" charset="0"/>
              <a:cs typeface="+mn-cs"/>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43</a:t>
            </a:fld>
            <a:endParaRPr lang="en-ZA">
              <a:latin typeface="Calibri"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#2: BUILDING RELATIONSHIPS. </a:t>
            </a:r>
            <a:r>
              <a:rPr lang="en-ZA" sz="1200" b="0" kern="1200" dirty="0" smtClean="0">
                <a:solidFill>
                  <a:schemeClr val="tx1"/>
                </a:solidFill>
                <a:effectLst/>
                <a:latin typeface="+mn-lt"/>
                <a:ea typeface="+mn-ea"/>
                <a:cs typeface="+mn-cs"/>
              </a:rPr>
              <a:t>Leaders and youth are engaged in deep and intimate relationships. Our Work Goals are: (1) Get leaders to share their lives. (2) Get leaders to identify a few youth to relate to. (3) Get core youth to identify a few youth to relate to. (4) Youth meet together, eat together and share lives outside youth events. </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5</a:t>
            </a:fld>
            <a:endParaRPr lang="en-ZA">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#3: MAKING DISCIPLES.</a:t>
            </a:r>
            <a:r>
              <a:rPr lang="en-ZA" sz="1200" b="0" kern="1200" baseline="0" dirty="0" smtClean="0">
                <a:solidFill>
                  <a:schemeClr val="tx1"/>
                </a:solidFill>
                <a:effectLst/>
                <a:latin typeface="+mn-lt"/>
                <a:ea typeface="+mn-ea"/>
                <a:cs typeface="+mn-cs"/>
              </a:rPr>
              <a:t> </a:t>
            </a:r>
            <a:r>
              <a:rPr lang="en-US" sz="1200" b="0" dirty="0" smtClean="0">
                <a:solidFill>
                  <a:srgbClr val="FFFF00"/>
                </a:solidFill>
                <a:effectLst>
                  <a:glow rad="139700">
                    <a:srgbClr val="000000"/>
                  </a:glow>
                </a:effectLst>
                <a:latin typeface="Continuum Medium" pitchFamily="2" charset="0"/>
              </a:rPr>
              <a:t>Leaders and youth are passionate about engaging their lost friends and equipped to make disciples. Our Work Goals</a:t>
            </a:r>
            <a:r>
              <a:rPr lang="en-US" sz="1200" b="0" baseline="0" dirty="0" smtClean="0">
                <a:solidFill>
                  <a:srgbClr val="FFFF00"/>
                </a:solidFill>
                <a:effectLst>
                  <a:glow rad="139700">
                    <a:srgbClr val="000000"/>
                  </a:glow>
                </a:effectLst>
                <a:latin typeface="Continuum Medium" pitchFamily="2" charset="0"/>
              </a:rPr>
              <a:t> are: (1) </a:t>
            </a:r>
            <a:r>
              <a:rPr lang="en-US" sz="1200" b="0" dirty="0" smtClean="0">
                <a:solidFill>
                  <a:srgbClr val="FFFF00"/>
                </a:solidFill>
                <a:effectLst>
                  <a:glow rad="139700">
                    <a:srgbClr val="000000"/>
                  </a:glow>
                </a:effectLst>
                <a:latin typeface="Continuum Medium" pitchFamily="2" charset="0"/>
              </a:rPr>
              <a:t>Train every leader to make disciples. (2) Raise funds for youth to attend Lead</a:t>
            </a:r>
            <a:r>
              <a:rPr lang="en-US" sz="1200" b="0" baseline="0" dirty="0" smtClean="0">
                <a:solidFill>
                  <a:srgbClr val="FFFF00"/>
                </a:solidFill>
                <a:effectLst>
                  <a:glow rad="139700">
                    <a:srgbClr val="000000"/>
                  </a:glow>
                </a:effectLst>
                <a:latin typeface="Continuum Medium" pitchFamily="2" charset="0"/>
              </a:rPr>
              <a:t> the Cause</a:t>
            </a:r>
            <a:r>
              <a:rPr lang="en-US" sz="1200" b="0" dirty="0" smtClean="0">
                <a:solidFill>
                  <a:srgbClr val="FFFF00"/>
                </a:solidFill>
                <a:effectLst>
                  <a:glow rad="139700">
                    <a:srgbClr val="000000"/>
                  </a:glow>
                </a:effectLst>
                <a:latin typeface="Continuum Medium" pitchFamily="2" charset="0"/>
              </a:rPr>
              <a:t>. (3) Create a strategy to help youth be identified as Christ-followers at school.</a:t>
            </a:r>
            <a:endParaRPr lang="en-ZA" dirty="0" smtClean="0">
              <a:latin typeface="Calibri" charset="0"/>
            </a:endParaRP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6</a:t>
            </a:fld>
            <a:endParaRPr lang="en-ZA">
              <a:latin typeface="Calibri"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#4:</a:t>
            </a:r>
            <a:r>
              <a:rPr lang="en-ZA" sz="1200" b="1" kern="1200" baseline="0" dirty="0" smtClean="0">
                <a:solidFill>
                  <a:schemeClr val="tx1"/>
                </a:solidFill>
                <a:effectLst/>
                <a:latin typeface="+mn-lt"/>
                <a:ea typeface="+mn-ea"/>
                <a:cs typeface="+mn-cs"/>
              </a:rPr>
              <a:t> </a:t>
            </a:r>
            <a:r>
              <a:rPr lang="en-ZA" sz="1200" b="0" kern="1200" baseline="0" dirty="0" smtClean="0">
                <a:solidFill>
                  <a:schemeClr val="tx1"/>
                </a:solidFill>
                <a:effectLst/>
                <a:latin typeface="+mn-lt"/>
                <a:ea typeface="+mn-ea"/>
                <a:cs typeface="+mn-cs"/>
              </a:rPr>
              <a:t>Leaders and youth are equipped and empowered to lead at Youth and in their schools or work places. Our Work Goals are: (1) Create a leadership development track based on the 4i’s (Identify, Instruct, Impart and Intern). (2) Train people to understand what it means to be a leader at Youth.</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7</a:t>
            </a:fld>
            <a:endParaRPr lang="en-ZA">
              <a:latin typeface="Calibri"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r>
              <a:rPr lang="en-ZA" sz="1200" b="1" kern="1200" dirty="0" smtClean="0">
                <a:solidFill>
                  <a:schemeClr val="tx1"/>
                </a:solidFill>
                <a:effectLst/>
                <a:latin typeface="+mn-lt"/>
                <a:ea typeface="+mn-ea"/>
                <a:cs typeface="+mn-cs"/>
              </a:rPr>
              <a:t>Key Result Area #5: DOING MISSIONS.</a:t>
            </a:r>
            <a:r>
              <a:rPr lang="en-ZA" sz="1200" b="0" kern="1200" dirty="0" smtClean="0">
                <a:solidFill>
                  <a:schemeClr val="tx1"/>
                </a:solidFill>
                <a:effectLst/>
                <a:latin typeface="+mn-lt"/>
                <a:ea typeface="+mn-ea"/>
                <a:cs typeface="+mn-cs"/>
              </a:rPr>
              <a:t> Leaders and youth are outward-focused and go on mission trips. Our Work Goals are: (1) Raise funds for</a:t>
            </a:r>
            <a:r>
              <a:rPr lang="en-ZA" sz="1200" b="0" kern="1200" baseline="0" dirty="0" smtClean="0">
                <a:solidFill>
                  <a:schemeClr val="tx1"/>
                </a:solidFill>
                <a:effectLst/>
                <a:latin typeface="+mn-lt"/>
                <a:ea typeface="+mn-ea"/>
                <a:cs typeface="+mn-cs"/>
              </a:rPr>
              <a:t> </a:t>
            </a:r>
            <a:r>
              <a:rPr lang="en-ZA" sz="1200" b="0" kern="1200" dirty="0" smtClean="0">
                <a:solidFill>
                  <a:schemeClr val="tx1"/>
                </a:solidFill>
                <a:effectLst/>
                <a:latin typeface="+mn-lt"/>
                <a:ea typeface="+mn-ea"/>
                <a:cs typeface="+mn-cs"/>
              </a:rPr>
              <a:t>mission trips. (2) Facilitate a mission to Botswana in 2018. (3) Facilitate a mission in South Africa in 2018.</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888CC469-1A60-C64D-A012-3DFCD888AE11}" type="slidenum">
              <a:rPr lang="en-ZA">
                <a:latin typeface="Calibri" charset="0"/>
              </a:rPr>
              <a:pPr eaLnBrk="1" hangingPunct="1"/>
              <a:t>8</a:t>
            </a:fld>
            <a:endParaRPr lang="en-ZA">
              <a:latin typeface="Calibri"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val="1"/>
            </a:ext>
          </a:extLst>
        </p:spPr>
      </p:sp>
      <p:sp>
        <p:nvSpPr>
          <p:cNvPr id="71683" name="Notes Placeholder 2"/>
          <p:cNvSpPr>
            <a:spLocks noGrp="1"/>
          </p:cNvSpPr>
          <p:nvPr>
            <p:ph type="body" idx="1"/>
          </p:nvPr>
        </p:nvSpPr>
        <p:spPr bwMode="auto"/>
        <p:txBody>
          <a:bodyPr wrap="square" numCol="1" anchor="t" anchorCtr="0" compatLnSpc="1">
            <a:prstTxWarp prst="textNoShape">
              <a:avLst/>
            </a:prstTxWarp>
          </a:bodyPr>
          <a:lstStyle/>
          <a:p>
            <a:pPr>
              <a:lnSpc>
                <a:spcPct val="100000"/>
              </a:lnSpc>
              <a:spcBef>
                <a:spcPct val="50000"/>
              </a:spcBef>
            </a:pPr>
            <a:r>
              <a:rPr lang="en-ZA" sz="1200" b="1" kern="1200" dirty="0" smtClean="0">
                <a:solidFill>
                  <a:schemeClr val="tx1"/>
                </a:solidFill>
                <a:effectLst/>
                <a:latin typeface="+mn-lt"/>
                <a:ea typeface="ヒラギノ角ゴ Pro W3" charset="0"/>
                <a:cs typeface="+mn-cs"/>
              </a:rPr>
              <a:t>Our Disciplemaking Process</a:t>
            </a:r>
          </a:p>
        </p:txBody>
      </p:sp>
      <p:sp>
        <p:nvSpPr>
          <p:cNvPr id="7172" name="Slide Number Placeholder 3"/>
          <p:cNvSpPr>
            <a:spLocks noGrp="1"/>
          </p:cNvSpPr>
          <p:nvPr>
            <p:ph type="sldNum" sz="quarter" idx="5"/>
          </p:nvPr>
        </p:nvSpPr>
        <p:spPr bwMode="auto">
          <a:ln>
            <a:miter lim="800000"/>
            <a:headEnd/>
            <a:tailEnd/>
          </a:ln>
        </p:spPr>
        <p:txBody>
          <a:bodyPr/>
          <a:lstStyle>
            <a:lvl1pPr eaLnBrk="0" hangingPunct="0">
              <a:defRPr>
                <a:solidFill>
                  <a:schemeClr val="tx1"/>
                </a:solidFill>
                <a:latin typeface="Arial" charset="0"/>
                <a:ea typeface="ヒラギノ角ゴ Pro W3" charset="0"/>
                <a:cs typeface="Arial" charset="0"/>
              </a:defRPr>
            </a:lvl1pPr>
            <a:lvl2pPr marL="742950" indent="-285750" eaLnBrk="0" hangingPunct="0">
              <a:defRPr>
                <a:solidFill>
                  <a:schemeClr val="tx1"/>
                </a:solidFill>
                <a:latin typeface="Arial" charset="0"/>
                <a:ea typeface="Arial" charset="0"/>
                <a:cs typeface="Arial" charset="0"/>
              </a:defRPr>
            </a:lvl2pPr>
            <a:lvl3pPr marL="1143000" indent="-228600" eaLnBrk="0" hangingPunct="0">
              <a:defRPr>
                <a:solidFill>
                  <a:schemeClr val="tx1"/>
                </a:solidFill>
                <a:latin typeface="Arial" charset="0"/>
                <a:ea typeface="Arial" charset="0"/>
                <a:cs typeface="Arial" charset="0"/>
              </a:defRPr>
            </a:lvl3pPr>
            <a:lvl4pPr marL="1600200" indent="-228600" eaLnBrk="0" hangingPunct="0">
              <a:defRPr>
                <a:solidFill>
                  <a:schemeClr val="tx1"/>
                </a:solidFill>
                <a:latin typeface="Arial" charset="0"/>
                <a:ea typeface="Arial" charset="0"/>
                <a:cs typeface="Arial" charset="0"/>
              </a:defRPr>
            </a:lvl4pPr>
            <a:lvl5pPr marL="2057400" indent="-228600" eaLnBrk="0" hangingPunct="0">
              <a:defRPr>
                <a:solidFill>
                  <a:schemeClr val="tx1"/>
                </a:solidFill>
                <a:latin typeface="Arial" charset="0"/>
                <a:ea typeface="Arial" charset="0"/>
                <a:cs typeface="Arial" charset="0"/>
              </a:defRPr>
            </a:lvl5pPr>
            <a:lvl6pPr marL="2514600" indent="-228600" eaLnBrk="0" fontAlgn="base" hangingPunct="0">
              <a:spcBef>
                <a:spcPct val="0"/>
              </a:spcBef>
              <a:spcAft>
                <a:spcPct val="0"/>
              </a:spcAft>
              <a:defRPr>
                <a:solidFill>
                  <a:schemeClr val="tx1"/>
                </a:solidFill>
                <a:latin typeface="Arial" charset="0"/>
                <a:ea typeface="Arial" charset="0"/>
                <a:cs typeface="Arial" charset="0"/>
              </a:defRPr>
            </a:lvl6pPr>
            <a:lvl7pPr marL="2971800" indent="-228600" eaLnBrk="0" fontAlgn="base" hangingPunct="0">
              <a:spcBef>
                <a:spcPct val="0"/>
              </a:spcBef>
              <a:spcAft>
                <a:spcPct val="0"/>
              </a:spcAft>
              <a:defRPr>
                <a:solidFill>
                  <a:schemeClr val="tx1"/>
                </a:solidFill>
                <a:latin typeface="Arial" charset="0"/>
                <a:ea typeface="Arial" charset="0"/>
                <a:cs typeface="Arial" charset="0"/>
              </a:defRPr>
            </a:lvl7pPr>
            <a:lvl8pPr marL="3429000" indent="-228600" eaLnBrk="0" fontAlgn="base" hangingPunct="0">
              <a:spcBef>
                <a:spcPct val="0"/>
              </a:spcBef>
              <a:spcAft>
                <a:spcPct val="0"/>
              </a:spcAft>
              <a:defRPr>
                <a:solidFill>
                  <a:schemeClr val="tx1"/>
                </a:solidFill>
                <a:latin typeface="Arial" charset="0"/>
                <a:ea typeface="Arial" charset="0"/>
                <a:cs typeface="Arial" charset="0"/>
              </a:defRPr>
            </a:lvl8pPr>
            <a:lvl9pPr marL="3886200" indent="-228600" eaLnBrk="0" fontAlgn="base" hangingPunct="0">
              <a:spcBef>
                <a:spcPct val="0"/>
              </a:spcBef>
              <a:spcAft>
                <a:spcPct val="0"/>
              </a:spcAft>
              <a:defRPr>
                <a:solidFill>
                  <a:schemeClr val="tx1"/>
                </a:solidFill>
                <a:latin typeface="Arial" charset="0"/>
                <a:ea typeface="Arial" charset="0"/>
                <a:cs typeface="Arial" charset="0"/>
              </a:defRPr>
            </a:lvl9pPr>
          </a:lstStyle>
          <a:p>
            <a:pPr eaLnBrk="1" hangingPunct="1"/>
            <a:fld id="{41A83544-8E1C-8647-B89C-6D017A5EC1D7}" type="slidenum">
              <a:rPr lang="en-ZA">
                <a:latin typeface="Calibri" charset="0"/>
              </a:rPr>
              <a:pPr eaLnBrk="1" hangingPunct="1"/>
              <a:t>9</a:t>
            </a:fld>
            <a:endParaRPr lang="en-ZA">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5707022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5480416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182055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509281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F1C3725-5453-3542-A19C-130A3E12A89D}" type="datetimeFigureOut">
              <a:rPr lang="en-US" smtClean="0"/>
              <a:t>17/09/06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977499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F1C3725-5453-3542-A19C-130A3E12A89D}" type="datetimeFigureOut">
              <a:rPr lang="en-US" smtClean="0"/>
              <a:t>17/09/06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7809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F1C3725-5453-3542-A19C-130A3E12A89D}" type="datetimeFigureOut">
              <a:rPr lang="en-US" smtClean="0"/>
              <a:t>17/09/06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982785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F1C3725-5453-3542-A19C-130A3E12A89D}" type="datetimeFigureOut">
              <a:rPr lang="en-US" smtClean="0"/>
              <a:t>17/09/06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41272983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F1C3725-5453-3542-A19C-130A3E12A89D}" type="datetimeFigureOut">
              <a:rPr lang="en-US" smtClean="0"/>
              <a:t>17/09/06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284072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3679492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F1C3725-5453-3542-A19C-130A3E12A89D}" type="datetimeFigureOut">
              <a:rPr lang="en-US" smtClean="0"/>
              <a:t>17/09/06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577164D-674C-2F41-B1F2-272353E1E02B}" type="slidenum">
              <a:rPr lang="en-US" smtClean="0"/>
              <a:t>‹#›</a:t>
            </a:fld>
            <a:endParaRPr lang="en-US"/>
          </a:p>
        </p:txBody>
      </p:sp>
    </p:spTree>
    <p:extLst>
      <p:ext uri="{BB962C8B-B14F-4D97-AF65-F5344CB8AC3E}">
        <p14:creationId xmlns:p14="http://schemas.microsoft.com/office/powerpoint/2010/main" val="190211707"/>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F1C3725-5453-3542-A19C-130A3E12A89D}" type="datetimeFigureOut">
              <a:rPr lang="en-US" smtClean="0"/>
              <a:t>17/09/06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77164D-674C-2F41-B1F2-272353E1E02B}" type="slidenum">
              <a:rPr lang="en-US" smtClean="0"/>
              <a:t>‹#›</a:t>
            </a:fld>
            <a:endParaRPr lang="en-US"/>
          </a:p>
        </p:txBody>
      </p:sp>
    </p:spTree>
    <p:extLst>
      <p:ext uri="{BB962C8B-B14F-4D97-AF65-F5344CB8AC3E}">
        <p14:creationId xmlns:p14="http://schemas.microsoft.com/office/powerpoint/2010/main" val="42823105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1.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3.jp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14.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15.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6.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1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 Id="rId3" Type="http://schemas.openxmlformats.org/officeDocument/2006/relationships/image" Target="../media/image18.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1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 Id="rId3" Type="http://schemas.openxmlformats.org/officeDocument/2006/relationships/image" Target="../media/image20.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 Id="rId3" Type="http://schemas.openxmlformats.org/officeDocument/2006/relationships/image" Target="../media/image2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2.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 Id="rId3" Type="http://schemas.openxmlformats.org/officeDocument/2006/relationships/image" Target="../media/image23.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image" Target="../media/image2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 Id="rId3" Type="http://schemas.openxmlformats.org/officeDocument/2006/relationships/image" Target="../media/image25.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26.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27.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8.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3.jp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30.jp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31.jp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32.jp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33.jp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34.jp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35.jp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36.jp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 Id="rId3" Type="http://schemas.openxmlformats.org/officeDocument/2006/relationships/image" Target="../media/image37.jp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8.xml"/><Relationship Id="rId3" Type="http://schemas.openxmlformats.org/officeDocument/2006/relationships/image" Target="../media/image38.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9.xml"/><Relationship Id="rId3" Type="http://schemas.openxmlformats.org/officeDocument/2006/relationships/image" Target="../media/image39.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0.xml"/><Relationship Id="rId3" Type="http://schemas.openxmlformats.org/officeDocument/2006/relationships/image" Target="../media/image40.jp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1.xml"/><Relationship Id="rId3" Type="http://schemas.openxmlformats.org/officeDocument/2006/relationships/image" Target="../media/image41.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2.xml"/><Relationship Id="rId3" Type="http://schemas.openxmlformats.org/officeDocument/2006/relationships/image" Target="../media/image42.jp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3.xml"/><Relationship Id="rId3" Type="http://schemas.openxmlformats.org/officeDocument/2006/relationships/image" Target="../media/image43.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6.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7.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8.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791418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_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1769146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3996652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3475341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3980257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1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9704115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Slide1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8004766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8227154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5312813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9918770"/>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1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55756022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0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89006580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9923684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88711247"/>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9630589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19" descr="Slide2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0979438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092399067"/>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3584783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10118152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77460003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005777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2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2336703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99706308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25551700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6706653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986862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907559772"/>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20841213"/>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410529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396580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0003176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35528600"/>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3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6297016"/>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4.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749872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0.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29268076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4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54576779"/>
      </p:ext>
    </p:extLst>
  </p:cSld>
  <p:clrMapOvr>
    <a:masterClrMapping/>
  </p:clrMapOvr>
  <mc:AlternateContent xmlns:mc="http://schemas.openxmlformats.org/markup-compatibility/2006">
    <mc:Choice xmlns:p14="http://schemas.microsoft.com/office/powerpoint/2010/main" Requires="p14">
      <p:transition spd="slow" p14:dur="2000"/>
    </mc:Choice>
    <mc:Fallback>
      <p:transition xmlns:p14="http://schemas.microsoft.com/office/powerpoint/2010/main" spd="slow"/>
    </mc:Fallback>
  </mc:AlternateContent>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_42.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7285954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lide43.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52730713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5.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278774292"/>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6.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2473699375"/>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7.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635500443"/>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3896581481"/>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lide09.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47465969"/>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4382</TotalTime>
  <Words>1123</Words>
  <Application>Microsoft Macintosh PowerPoint</Application>
  <PresentationFormat>On-screen Show (4:3)</PresentationFormat>
  <Paragraphs>72</Paragraphs>
  <Slides>43</Slides>
  <Notes>43</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mark@hispeoplejoburg.org</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Tittley</dc:creator>
  <cp:lastModifiedBy>Mark Tittley</cp:lastModifiedBy>
  <cp:revision>279</cp:revision>
  <dcterms:created xsi:type="dcterms:W3CDTF">2013-10-02T18:06:33Z</dcterms:created>
  <dcterms:modified xsi:type="dcterms:W3CDTF">2017-09-06T15:16:33Z</dcterms:modified>
</cp:coreProperties>
</file>