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7" r:id="rId2"/>
    <p:sldId id="305" r:id="rId3"/>
    <p:sldId id="29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98" r:id="rId16"/>
    <p:sldId id="269" r:id="rId17"/>
    <p:sldId id="270" r:id="rId18"/>
    <p:sldId id="271" r:id="rId19"/>
    <p:sldId id="272" r:id="rId20"/>
    <p:sldId id="299" r:id="rId21"/>
    <p:sldId id="301" r:id="rId22"/>
    <p:sldId id="300" r:id="rId23"/>
    <p:sldId id="302" r:id="rId24"/>
    <p:sldId id="303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96" r:id="rId39"/>
    <p:sldId id="304" r:id="rId40"/>
    <p:sldId id="289" r:id="rId41"/>
    <p:sldId id="290" r:id="rId42"/>
    <p:sldId id="291" r:id="rId43"/>
    <p:sldId id="292" r:id="rId44"/>
    <p:sldId id="293" r:id="rId45"/>
    <p:sldId id="295" r:id="rId46"/>
    <p:sldId id="294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AC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-1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C55B3-DF0C-9249-91F2-A3CA756580E9}" type="datetimeFigureOut">
              <a:rPr lang="en-US" smtClean="0"/>
              <a:t>15/07/26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A9F25B-9156-7643-A8FA-A3E575B41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802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dirty="0" smtClean="0">
                <a:latin typeface="Calibri" charset="0"/>
              </a:rPr>
              <a:t>Welcome to the Call to Victory series!</a:t>
            </a:r>
            <a:endParaRPr lang="en-ZA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395B51F-04FD-7A40-B656-919F212494D9}" type="slidenum">
              <a:rPr lang="en-ZA" sz="1200">
                <a:latin typeface="Calibri" charset="0"/>
              </a:rPr>
              <a:pPr eaLnBrk="1" hangingPunct="1"/>
              <a:t>1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4AF874B-0AE7-144D-BE95-AD36750332B9}" type="slidenum">
              <a:rPr lang="en-US" sz="1200">
                <a:latin typeface="Calibri" charset="0"/>
              </a:rPr>
              <a:pPr eaLnBrk="1" hangingPunct="1"/>
              <a:t>10</a:t>
            </a:fld>
            <a:endParaRPr lang="en-US" sz="1200">
              <a:latin typeface="Calibri" charset="0"/>
            </a:endParaRPr>
          </a:p>
        </p:txBody>
      </p:sp>
      <p:sp>
        <p:nvSpPr>
          <p:cNvPr id="29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70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r>
              <a:rPr lang="en-ZA" b="0" dirty="0" smtClean="0">
                <a:latin typeface="Calibri" charset="0"/>
              </a:rPr>
              <a:t>In week 7 we will look at the third of five big issues in our lives: Spiritual Errors.</a:t>
            </a:r>
            <a:endParaRPr lang="en-US" b="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18671C0-2054-6C4A-8736-6188B17D1F7B}" type="slidenum">
              <a:rPr lang="en-US" sz="1200">
                <a:latin typeface="Calibri" charset="0"/>
              </a:rPr>
              <a:pPr eaLnBrk="1" hangingPunct="1"/>
              <a:t>11</a:t>
            </a:fld>
            <a:endParaRPr lang="en-US" sz="1200">
              <a:latin typeface="Calibri" charset="0"/>
            </a:endParaRPr>
          </a:p>
        </p:txBody>
      </p:sp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r>
              <a:rPr lang="en-ZA" b="0" dirty="0" smtClean="0">
                <a:latin typeface="Calibri" charset="0"/>
              </a:rPr>
              <a:t>In week 8 we will look at the fourth of five big issues in our lives: Sexual Sins</a:t>
            </a:r>
            <a:r>
              <a:rPr lang="en-US" dirty="0" smtClean="0">
                <a:latin typeface="Calibri" charset="0"/>
              </a:rPr>
              <a:t>.</a:t>
            </a:r>
            <a:endParaRPr lang="en-US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26C69FC-3E6C-DF48-88EF-2798CE4AAFED}" type="slidenum">
              <a:rPr lang="en-US" sz="1200">
                <a:latin typeface="Calibri" charset="0"/>
              </a:rPr>
              <a:pPr eaLnBrk="1" hangingPunct="1"/>
              <a:t>12</a:t>
            </a:fld>
            <a:endParaRPr lang="en-US" sz="1200">
              <a:latin typeface="Calibri" charset="0"/>
            </a:endParaRPr>
          </a:p>
        </p:txBody>
      </p:sp>
      <p:sp>
        <p:nvSpPr>
          <p:cNvPr id="337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r>
              <a:rPr lang="en-ZA" b="0" dirty="0" smtClean="0">
                <a:latin typeface="Calibri" charset="0"/>
              </a:rPr>
              <a:t>In week 9 we will look at the fifth of five big issues in our lives: </a:t>
            </a:r>
            <a:r>
              <a:rPr lang="en-US" b="0" dirty="0" smtClean="0">
                <a:latin typeface="Calibri" charset="0"/>
              </a:rPr>
              <a:t>Addictions.</a:t>
            </a:r>
            <a:endParaRPr lang="en-US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5505BBA-9404-034F-AD05-EE221AA9DC5C}" type="slidenum">
              <a:rPr lang="en-US" sz="1200">
                <a:latin typeface="Calibri" charset="0"/>
              </a:rPr>
              <a:pPr eaLnBrk="1" hangingPunct="1"/>
              <a:t>13</a:t>
            </a:fld>
            <a:endParaRPr lang="en-US" sz="1200">
              <a:latin typeface="Calibri" charset="0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r>
              <a:rPr lang="en-US" b="0" dirty="0" smtClean="0">
                <a:latin typeface="Calibri" charset="0"/>
              </a:rPr>
              <a:t>In week 10 we will end with how to</a:t>
            </a:r>
            <a:r>
              <a:rPr lang="en-US" b="0" baseline="0" dirty="0" smtClean="0">
                <a:latin typeface="Calibri" charset="0"/>
              </a:rPr>
              <a:t> Live in Victory!</a:t>
            </a:r>
            <a:endParaRPr lang="en-US" b="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dirty="0" smtClean="0">
                <a:latin typeface="Calibri" charset="0"/>
              </a:rPr>
              <a:t>So, once again, welcome to Victory Sunday!</a:t>
            </a: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EC7B8B6-FB42-DC47-AA63-EA12DB488D70}" type="slidenum">
              <a:rPr lang="en-ZA" sz="1200">
                <a:latin typeface="Calibri" charset="0"/>
              </a:rPr>
              <a:pPr eaLnBrk="1" hangingPunct="1"/>
              <a:t>14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9B0CBF1-6501-B34E-AB3C-EAC03B046C33}" type="slidenum">
              <a:rPr lang="en-US" sz="1200">
                <a:latin typeface="Calibri" charset="0"/>
              </a:rPr>
              <a:pPr eaLnBrk="1" hangingPunct="1"/>
              <a:t>15</a:t>
            </a:fld>
            <a:endParaRPr lang="en-US" sz="1200">
              <a:latin typeface="Calibri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r>
              <a:rPr lang="en-US" b="0" dirty="0" smtClean="0">
                <a:latin typeface="Calibri" charset="0"/>
              </a:rPr>
              <a:t>Today is all about</a:t>
            </a:r>
            <a:r>
              <a:rPr lang="en-US" b="0" baseline="0" dirty="0" smtClean="0">
                <a:latin typeface="Calibri" charset="0"/>
              </a:rPr>
              <a:t> preparing for Victory.</a:t>
            </a:r>
            <a:endParaRPr lang="en-US" b="0" dirty="0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Video: A clip from The Matrix movie where Neo does not give up but rises to walk in victory!</a:t>
            </a: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0086B40-4A47-DC47-A1DF-EEFD0E404C5F}" type="slidenum">
              <a:rPr lang="en-ZA" sz="1200">
                <a:latin typeface="Calibri" charset="0"/>
              </a:rPr>
              <a:pPr eaLnBrk="1" hangingPunct="1"/>
              <a:t>16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The Bible teaches that we can and should live victorious lives. </a:t>
            </a:r>
            <a:endParaRPr lang="en-ZA" dirty="0">
              <a:latin typeface="Calibri" charset="0"/>
            </a:endParaRP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E869CB-D109-B049-9182-6C98D8E58DE2}" type="slidenum">
              <a:rPr lang="en-ZA" sz="1200">
                <a:latin typeface="Calibri" charset="0"/>
              </a:rPr>
              <a:pPr eaLnBrk="1" hangingPunct="1"/>
              <a:t>17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</a:rPr>
              <a:t>This</a:t>
            </a:r>
            <a:r>
              <a:rPr lang="en-US" baseline="0" dirty="0" smtClean="0">
                <a:latin typeface="Calibri" charset="0"/>
              </a:rPr>
              <a:t> series will help you understand that you can </a:t>
            </a:r>
            <a:r>
              <a:rPr lang="en-US" dirty="0" smtClean="0">
                <a:latin typeface="Calibri" charset="0"/>
              </a:rPr>
              <a:t>walk in the </a:t>
            </a:r>
            <a:r>
              <a:rPr lang="en-US" dirty="0">
                <a:latin typeface="Calibri" charset="0"/>
              </a:rPr>
              <a:t>victory that Christ bought on the </a:t>
            </a:r>
            <a:r>
              <a:rPr lang="en-US" dirty="0" smtClean="0">
                <a:latin typeface="Calibri" charset="0"/>
              </a:rPr>
              <a:t>Cross for you.</a:t>
            </a:r>
            <a:endParaRPr lang="en-ZA" dirty="0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endParaRPr lang="en-ZA" dirty="0">
              <a:latin typeface="Calibri" charset="0"/>
            </a:endParaRP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E869CB-D109-B049-9182-6C98D8E58DE2}" type="slidenum">
              <a:rPr lang="en-ZA" sz="1200">
                <a:latin typeface="Calibri" charset="0"/>
              </a:rPr>
              <a:pPr eaLnBrk="1" hangingPunct="1"/>
              <a:t>18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dirty="0" smtClean="0">
                <a:latin typeface="Calibri" charset="0"/>
              </a:rPr>
              <a:t>Living in victory</a:t>
            </a:r>
            <a:r>
              <a:rPr lang="en-ZA" baseline="0" dirty="0" smtClean="0">
                <a:latin typeface="Calibri" charset="0"/>
              </a:rPr>
              <a:t> is a life-long process – not an event!</a:t>
            </a:r>
            <a:endParaRPr lang="en-ZA" dirty="0">
              <a:latin typeface="Calibri" charset="0"/>
            </a:endParaRP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2967772-B01C-574F-9E69-3403EDCD90FD}" type="slidenum">
              <a:rPr lang="en-ZA" sz="1200">
                <a:latin typeface="Calibri" charset="0"/>
              </a:rPr>
              <a:pPr eaLnBrk="1" hangingPunct="1"/>
              <a:t>19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dirty="0" smtClean="0">
                <a:latin typeface="Calibri" charset="0"/>
              </a:rPr>
              <a:t>Video: An edited version of Official Call of Duty Advanced Warfare - Campaign Story Trailer. Get it on YouTube at: https://www.youtube.com/watch?v=pUysNWHffWg</a:t>
            </a:r>
            <a:endParaRPr lang="en-ZA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395B51F-04FD-7A40-B656-919F212494D9}" type="slidenum">
              <a:rPr lang="en-ZA" sz="1200">
                <a:latin typeface="Calibri" charset="0"/>
              </a:rPr>
              <a:pPr eaLnBrk="1" hangingPunct="1"/>
              <a:t>2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dirty="0" smtClean="0">
                <a:latin typeface="Calibri" charset="0"/>
              </a:rPr>
              <a:t>Victory Sunday will be a launch pad into victory!</a:t>
            </a:r>
            <a:endParaRPr lang="en-ZA" dirty="0">
              <a:latin typeface="Calibri" charset="0"/>
            </a:endParaRP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28E5E38-D9E9-FE4B-A386-3DFDAF55BB6B}" type="slidenum">
              <a:rPr lang="en-ZA" sz="1200">
                <a:latin typeface="Calibri" charset="0"/>
              </a:rPr>
              <a:pPr eaLnBrk="1" hangingPunct="1"/>
              <a:t>20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ZA" sz="1200" kern="1200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ＭＳ Ｐゴシック" charset="0"/>
                <a:cs typeface="Arial" charset="0"/>
              </a:rPr>
              <a:t>As a soldier, before</a:t>
            </a:r>
            <a:r>
              <a:rPr lang="en-ZA" sz="1200" kern="1200" baseline="0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ＭＳ Ｐゴシック" charset="0"/>
                <a:cs typeface="Arial" charset="0"/>
              </a:rPr>
              <a:t> we went on patrol we had a mission </a:t>
            </a:r>
            <a:r>
              <a:rPr lang="en-ZA" sz="1200" kern="1200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ＭＳ Ｐゴシック" charset="0"/>
                <a:cs typeface="Arial" charset="0"/>
              </a:rPr>
              <a:t>briefing. Here is your mission briefing: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2967772-B01C-574F-9E69-3403EDCD90FD}" type="slidenum">
              <a:rPr lang="en-ZA" sz="1200">
                <a:latin typeface="Calibri" charset="0"/>
              </a:rPr>
              <a:pPr eaLnBrk="1" hangingPunct="1"/>
              <a:t>21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ZA" sz="1200" kern="1200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ＭＳ Ｐゴシック" charset="0"/>
                <a:cs typeface="Arial" charset="0"/>
              </a:rPr>
              <a:t>(1) Sundays will lay a foundation for walking in victory (</a:t>
            </a:r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it is not intense inner healing. It is effective in laying foundations as part of the process of growing in God. It is not a quick-fix, but will bring significant breakthrough to launch out into the process of walking in victory)</a:t>
            </a:r>
            <a:r>
              <a:rPr lang="en-ZA" sz="1200" kern="1200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ＭＳ Ｐゴシック" charset="0"/>
                <a:cs typeface="Arial" charset="0"/>
              </a:rPr>
              <a:t>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2967772-B01C-574F-9E69-3403EDCD90FD}" type="slidenum">
              <a:rPr lang="en-ZA" sz="1200">
                <a:latin typeface="Calibri" charset="0"/>
              </a:rPr>
              <a:pPr eaLnBrk="1" hangingPunct="1"/>
              <a:t>22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ZA" sz="1200" kern="1200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ＭＳ Ｐゴシック" charset="0"/>
                <a:cs typeface="Arial" charset="0"/>
              </a:rPr>
              <a:t>(2) You must believe that God will bring healing and victory - w</a:t>
            </a:r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e must come with</a:t>
            </a:r>
            <a:r>
              <a:rPr lang="en-ZA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expectation and faith for a supernatural work of healing and freedom – we believe that the same anointing of the Holy Spirit that rested on Jesus (Luke 4:17-21; Isaiah 61) is present with us this term to set us free.</a:t>
            </a:r>
            <a:r>
              <a:rPr lang="en-ZA" sz="1200" kern="1200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ＭＳ Ｐゴシック" charset="0"/>
                <a:cs typeface="Arial" charset="0"/>
              </a:rPr>
              <a:t>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2967772-B01C-574F-9E69-3403EDCD90FD}" type="slidenum">
              <a:rPr lang="en-ZA" sz="1200">
                <a:latin typeface="Calibri" charset="0"/>
              </a:rPr>
              <a:pPr eaLnBrk="1" hangingPunct="1"/>
              <a:t>23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ZA" sz="1200" kern="1200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ＭＳ Ｐゴシック" charset="0"/>
                <a:cs typeface="Arial" charset="0"/>
              </a:rPr>
              <a:t>(3) The Holy Spirit will bring things to the surface in his time</a:t>
            </a:r>
            <a:r>
              <a:rPr lang="en-ZA" sz="1200" kern="1200" baseline="0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ＭＳ Ｐゴシック" charset="0"/>
                <a:cs typeface="Arial" charset="0"/>
              </a:rPr>
              <a:t> - n</a:t>
            </a:r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ot everything will be dealt with during this time but you will receive tools and principles for dealing with things as they arise later in your Christian walk.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2967772-B01C-574F-9E69-3403EDCD90FD}" type="slidenum">
              <a:rPr lang="en-ZA" sz="1200">
                <a:latin typeface="Calibri" charset="0"/>
              </a:rPr>
              <a:pPr eaLnBrk="1" hangingPunct="1"/>
              <a:t>24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ZA" dirty="0" smtClean="0">
                <a:latin typeface="Calibri" charset="0"/>
              </a:rPr>
              <a:t>There are three reasons to attend Victory Sunday:</a:t>
            </a:r>
            <a:endParaRPr lang="en-ZA" dirty="0">
              <a:latin typeface="Calibri" charset="0"/>
            </a:endParaRP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B86047-36E9-A14E-BD7C-D38C6E9049E5}" type="slidenum">
              <a:rPr lang="en-ZA" sz="1200">
                <a:latin typeface="Calibri" charset="0"/>
              </a:rPr>
              <a:pPr eaLnBrk="1" hangingPunct="1"/>
              <a:t>25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ZA" dirty="0" smtClean="0">
                <a:latin typeface="Calibri" charset="0"/>
              </a:rPr>
              <a:t>1. Build Foundations 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The first goal of the Victory series is to ensure that our foundations are strong and biblical. </a:t>
            </a:r>
            <a:endParaRPr lang="en-ZA" dirty="0">
              <a:latin typeface="Calibri" charset="0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2D1D661-396F-6F4D-A90A-9D72A0E552AF}" type="slidenum">
              <a:rPr lang="en-ZA" sz="1200">
                <a:latin typeface="Calibri" charset="0"/>
              </a:rPr>
              <a:pPr eaLnBrk="1" hangingPunct="1"/>
              <a:t>26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i="1" dirty="0" smtClean="0">
                <a:latin typeface="Calibri" charset="0"/>
              </a:rPr>
              <a:t>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e who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comes to me and hears my words and puts them into practice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is like a man building a house, who dug down deep and laid the foundation on rock. When a flood came, the torrent struck that house but could not shake it, because it was well built.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(Luke 6:47-48)</a:t>
            </a: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95FCC9-F980-0F40-934C-2B506BA7725E}" type="slidenum">
              <a:rPr lang="en-ZA" sz="1200">
                <a:latin typeface="Calibri" charset="0"/>
              </a:rPr>
              <a:pPr eaLnBrk="1" hangingPunct="1"/>
              <a:t>27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famous building (The Leaning Tower of Pisa) in Italy is collapsing because it’s foundations were not strong enough!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BCE48DB-0EB8-3048-94AC-08758F8DF7FC}" type="slidenum">
              <a:rPr lang="en-ZA" sz="1200">
                <a:latin typeface="Calibri" charset="0"/>
              </a:rPr>
              <a:pPr eaLnBrk="1" hangingPunct="1"/>
              <a:t>28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</a:rPr>
              <a:t>There are five </a:t>
            </a:r>
            <a:r>
              <a:rPr lang="en-US" dirty="0">
                <a:latin typeface="Calibri" charset="0"/>
              </a:rPr>
              <a:t>essential foundations for a victorious life </a:t>
            </a:r>
            <a:r>
              <a:rPr lang="en-US" dirty="0" smtClean="0">
                <a:latin typeface="Calibri" charset="0"/>
              </a:rPr>
              <a:t>in Acts 2:36-40:</a:t>
            </a:r>
            <a:endParaRPr lang="en-ZA" dirty="0">
              <a:latin typeface="Calibri" charset="0"/>
            </a:endParaRPr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FF43A98-D87B-0742-8C65-C8EB29E9655A}" type="slidenum">
              <a:rPr lang="en-ZA" sz="1200">
                <a:latin typeface="Calibri" charset="0"/>
              </a:rPr>
              <a:pPr eaLnBrk="1" hangingPunct="1"/>
              <a:t>29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dirty="0" smtClean="0">
                <a:latin typeface="Calibri" charset="0"/>
              </a:rPr>
              <a:t>This is A 10-Week Journey to enable you to Walk</a:t>
            </a:r>
            <a:r>
              <a:rPr lang="en-ZA" baseline="0" dirty="0" smtClean="0">
                <a:latin typeface="Calibri" charset="0"/>
              </a:rPr>
              <a:t> </a:t>
            </a:r>
            <a:r>
              <a:rPr lang="en-ZA" dirty="0" smtClean="0">
                <a:latin typeface="Calibri" charset="0"/>
              </a:rPr>
              <a:t>in Victory</a:t>
            </a:r>
            <a:r>
              <a:rPr lang="en-ZA" dirty="0">
                <a:latin typeface="Calibri" charset="0"/>
              </a:rPr>
              <a:t>!</a:t>
            </a:r>
            <a:endParaRPr lang="en-ZA" dirty="0" smtClean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395B51F-04FD-7A40-B656-919F212494D9}" type="slidenum">
              <a:rPr lang="en-ZA" sz="1200">
                <a:latin typeface="Calibri" charset="0"/>
              </a:rPr>
              <a:pPr eaLnBrk="1" hangingPunct="1"/>
              <a:t>3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#1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Lordship -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Therefore let all Israel be assured of this: God has made this Jesus, whom you crucified, both 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Lord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and Christ.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(Acts 2:36)</a:t>
            </a: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3AB97E8-AE33-3B4B-84E1-D494F9F97074}" type="slidenum">
              <a:rPr lang="en-ZA" sz="1200">
                <a:latin typeface="Calibri" charset="0"/>
              </a:rPr>
              <a:pPr eaLnBrk="1" hangingPunct="1"/>
              <a:t>30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#2 Repentance -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When the people heard this, they were cut to the heart and said to Peter and the other apostles, "Brothers, what shall we do?" Peter replied, "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Repent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and be baptized, every one of you, in the name of Jesus Christ for the forgiveness of your sins."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(Acts 2:37,38a)</a:t>
            </a: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3AB97E8-AE33-3B4B-84E1-D494F9F97074}" type="slidenum">
              <a:rPr lang="en-ZA" sz="1200">
                <a:latin typeface="Calibri" charset="0"/>
              </a:rPr>
              <a:pPr eaLnBrk="1" hangingPunct="1"/>
              <a:t>31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#3 Baptism -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Peter replied, "Repent and 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be baptized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, every one of you, in the name of Jesus Christ for the forgiveness of your sins."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(Acts 2:38a)</a:t>
            </a:r>
            <a:endParaRPr lang="en-ZA" dirty="0">
              <a:latin typeface="Calibri" charset="0"/>
            </a:endParaRP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3AB97E8-AE33-3B4B-84E1-D494F9F97074}" type="slidenum">
              <a:rPr lang="en-ZA" sz="1200">
                <a:latin typeface="Calibri" charset="0"/>
              </a:rPr>
              <a:pPr eaLnBrk="1" hangingPunct="1"/>
              <a:t>32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#4 Holy Spirit -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And you will receive the gift of the 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Holy Spirit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.  The promise is for you and your children and for all who are far off-for all whom the Lord our God will call.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(Acts 2:38b-39)</a:t>
            </a: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3AB97E8-AE33-3B4B-84E1-D494F9F97074}" type="slidenum">
              <a:rPr lang="en-ZA" sz="1200">
                <a:latin typeface="Calibri" charset="0"/>
              </a:rPr>
              <a:pPr eaLnBrk="1" hangingPunct="1"/>
              <a:t>33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#5 Church -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Those who accepted his message were baptized, and about three thousand were 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added to their number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that day.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(Acts 2:41)</a:t>
            </a: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3AB97E8-AE33-3B4B-84E1-D494F9F97074}" type="slidenum">
              <a:rPr lang="en-ZA" sz="1200">
                <a:latin typeface="Calibri" charset="0"/>
              </a:rPr>
              <a:pPr eaLnBrk="1" hangingPunct="1"/>
              <a:t>34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ZA" dirty="0" smtClean="0">
                <a:latin typeface="Calibri" charset="0"/>
              </a:rPr>
              <a:t>2. Discover Freedom - the</a:t>
            </a:r>
            <a:r>
              <a:rPr lang="en-ZA" baseline="0" dirty="0" smtClean="0">
                <a:latin typeface="Calibri" charset="0"/>
              </a:rPr>
              <a:t> second reason you should be a part of this series is that you will discover how to walk in freedom.</a:t>
            </a:r>
            <a:endParaRPr lang="en-ZA" dirty="0">
              <a:latin typeface="Calibri" charset="0"/>
            </a:endParaRPr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CD3231-E320-D444-817D-4EC4D64FCEB9}" type="slidenum">
              <a:rPr lang="en-ZA" sz="1200">
                <a:latin typeface="Calibri" charset="0"/>
              </a:rPr>
              <a:pPr eaLnBrk="1" hangingPunct="1"/>
              <a:t>35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en-US" sz="1200" b="0" dirty="0" smtClean="0">
                <a:solidFill>
                  <a:schemeClr val="bg1"/>
                </a:solidFill>
                <a:effectLst>
                  <a:glow rad="101600">
                    <a:srgbClr val="000000"/>
                  </a:glow>
                </a:effectLst>
                <a:latin typeface="Futura Condensed"/>
                <a:ea typeface="+mn-ea"/>
                <a:cs typeface="Futura Condensed"/>
              </a:rPr>
              <a:t>Freedom is the power to do what is right, not the right to do what we want!</a:t>
            </a:r>
          </a:p>
          <a:p>
            <a:pPr algn="l" eaLnBrk="1" hangingPunct="1">
              <a:spcBef>
                <a:spcPct val="0"/>
              </a:spcBef>
            </a:pPr>
            <a:endParaRPr lang="en-ZA" b="0" dirty="0">
              <a:latin typeface="Calibri" charset="0"/>
            </a:endParaRP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A6F0CB-0565-C048-BD2D-08AC87F2CB50}" type="slidenum">
              <a:rPr lang="en-ZA" sz="1200">
                <a:latin typeface="Calibri" charset="0"/>
              </a:rPr>
              <a:pPr eaLnBrk="1" hangingPunct="1"/>
              <a:t>36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dirty="0" smtClean="0">
                <a:latin typeface="Calibri" charset="0"/>
              </a:rPr>
              <a:t>Often we want to do right, but we are in bondage to what is wrong. </a:t>
            </a:r>
          </a:p>
          <a:p>
            <a:pPr eaLnBrk="1" hangingPunct="1">
              <a:spcBef>
                <a:spcPct val="0"/>
              </a:spcBef>
            </a:pPr>
            <a:endParaRPr lang="en-ZA" dirty="0">
              <a:latin typeface="Calibri" charset="0"/>
            </a:endParaRPr>
          </a:p>
        </p:txBody>
      </p:sp>
      <p:sp>
        <p:nvSpPr>
          <p:cNvPr id="870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0694F74-1AC2-6E49-A9EB-7A542B598EEC}" type="slidenum">
              <a:rPr lang="en-ZA" sz="1200">
                <a:latin typeface="Calibri" charset="0"/>
              </a:rPr>
              <a:pPr eaLnBrk="1" hangingPunct="1"/>
              <a:t>37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dirty="0" smtClean="0">
                <a:latin typeface="Calibri" charset="0"/>
              </a:rPr>
              <a:t>Jesus promised spiritual freedom: “Then you will know the truth, and the truth will set you free.” (Luke 6:47-48)</a:t>
            </a:r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5B59EE4-161C-5842-A295-7138F85D10D6}" type="slidenum">
              <a:rPr lang="en-ZA" sz="1200">
                <a:latin typeface="Calibri" charset="0"/>
              </a:rPr>
              <a:pPr eaLnBrk="1" hangingPunct="1"/>
              <a:t>38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dirty="0" smtClean="0">
                <a:latin typeface="Calibri" charset="0"/>
              </a:rPr>
              <a:t>So</a:t>
            </a:r>
            <a:r>
              <a:rPr lang="en-ZA" baseline="0" dirty="0" smtClean="0">
                <a:latin typeface="Calibri" charset="0"/>
              </a:rPr>
              <a:t> why are you still in prison, when Jesus has broken you out?</a:t>
            </a:r>
            <a:endParaRPr lang="en-ZA" dirty="0" smtClean="0">
              <a:latin typeface="Calibri" charset="0"/>
            </a:endParaRPr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5B59EE4-161C-5842-A295-7138F85D10D6}" type="slidenum">
              <a:rPr lang="en-ZA" sz="1200">
                <a:latin typeface="Calibri" charset="0"/>
              </a:rPr>
              <a:pPr eaLnBrk="1" hangingPunct="1"/>
              <a:t>39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9B0CBF1-6501-B34E-AB3C-EAC03B046C33}" type="slidenum">
              <a:rPr lang="en-US" sz="1200">
                <a:latin typeface="Calibri" charset="0"/>
              </a:rPr>
              <a:pPr eaLnBrk="1" hangingPunct="1"/>
              <a:t>4</a:t>
            </a:fld>
            <a:endParaRPr lang="en-US" sz="1200">
              <a:latin typeface="Calibri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r>
              <a:rPr lang="en-ZA" b="0" dirty="0" smtClean="0">
                <a:latin typeface="Calibri" charset="0"/>
              </a:rPr>
              <a:t>In week 1 we will be Preparing for Victory</a:t>
            </a:r>
            <a:r>
              <a:rPr lang="en-US" b="0" dirty="0" smtClean="0">
                <a:latin typeface="Calibri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dirty="0" smtClean="0">
                <a:latin typeface="Calibri" charset="0"/>
              </a:rPr>
              <a:t>You will gain freedom from the big five areas that we have</a:t>
            </a:r>
            <a:r>
              <a:rPr lang="en-ZA" baseline="0" dirty="0" smtClean="0">
                <a:latin typeface="Calibri" charset="0"/>
              </a:rPr>
              <a:t> identified:</a:t>
            </a:r>
            <a:r>
              <a:rPr lang="en-ZA" dirty="0" smtClean="0">
                <a:latin typeface="Calibri" charset="0"/>
              </a:rPr>
              <a:t> Generational curses, Relational issues, Spiritual errors, Sexual sins</a:t>
            </a:r>
            <a:r>
              <a:rPr lang="en-ZA" baseline="0" dirty="0" smtClean="0">
                <a:latin typeface="Calibri" charset="0"/>
              </a:rPr>
              <a:t> and Addiction.</a:t>
            </a:r>
            <a:endParaRPr lang="en-ZA" dirty="0">
              <a:latin typeface="Calibri" charset="0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AB4856F-07BB-3A45-80B7-1D7223654AAF}" type="slidenum">
              <a:rPr lang="en-ZA" sz="1200">
                <a:latin typeface="Calibri" charset="0"/>
              </a:rPr>
              <a:pPr eaLnBrk="1" hangingPunct="1"/>
              <a:t>40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1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ZA" dirty="0" smtClean="0">
                <a:latin typeface="Calibri" charset="0"/>
              </a:rPr>
              <a:t>3. Become Fruitful. The third reason to be a part of this series is to become fruitful as a follower</a:t>
            </a:r>
            <a:r>
              <a:rPr lang="en-ZA" baseline="0" dirty="0" smtClean="0">
                <a:latin typeface="Calibri" charset="0"/>
              </a:rPr>
              <a:t> of Jesus</a:t>
            </a:r>
            <a:r>
              <a:rPr lang="en-ZA" dirty="0" smtClean="0">
                <a:latin typeface="Calibri" charset="0"/>
              </a:rPr>
              <a:t>!</a:t>
            </a:r>
            <a:endParaRPr lang="en-ZA" dirty="0">
              <a:latin typeface="Calibri" charset="0"/>
            </a:endParaRPr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B634D6E-FF98-8D45-ABB6-009E733369AB}" type="slidenum">
              <a:rPr lang="en-ZA" sz="1200">
                <a:latin typeface="Calibri" charset="0"/>
              </a:rPr>
              <a:pPr eaLnBrk="1" hangingPunct="1"/>
              <a:t>41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2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dirty="0" smtClean="0">
                <a:latin typeface="Calibri" charset="0"/>
              </a:rPr>
              <a:t>Jesus said: </a:t>
            </a:r>
            <a:r>
              <a:rPr lang="en-ZA" i="1" dirty="0" smtClean="0">
                <a:latin typeface="Calibri" charset="0"/>
              </a:rPr>
              <a:t>This is to my father’s glory</a:t>
            </a:r>
            <a:r>
              <a:rPr lang="en-ZA" i="1" baseline="0" dirty="0" smtClean="0">
                <a:latin typeface="Calibri" charset="0"/>
              </a:rPr>
              <a:t> – that you bear much fruit, showing yourselves to be my disciples.</a:t>
            </a:r>
            <a:r>
              <a:rPr lang="en-ZA" baseline="0" dirty="0" smtClean="0">
                <a:latin typeface="Calibri" charset="0"/>
              </a:rPr>
              <a:t> (John 15:8)</a:t>
            </a:r>
            <a:endParaRPr lang="en-ZA" dirty="0">
              <a:latin typeface="Calibri" charset="0"/>
            </a:endParaRPr>
          </a:p>
        </p:txBody>
      </p:sp>
      <p:sp>
        <p:nvSpPr>
          <p:cNvPr id="952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0349854-E4AF-1D42-9C10-820E8BC17759}" type="slidenum">
              <a:rPr lang="en-ZA" sz="1200">
                <a:latin typeface="Calibri" charset="0"/>
              </a:rPr>
              <a:pPr eaLnBrk="1" hangingPunct="1"/>
              <a:t>42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dirty="0" smtClean="0">
                <a:latin typeface="Calibri" charset="0"/>
              </a:rPr>
              <a:t>Jesus said: "Come, follow me, and I will make you fishers of men.” (Matthew 4:19) - When followers become fishermen they fulfill their destiny!</a:t>
            </a:r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809C606-08C1-994A-8B57-B019720543D8}" type="slidenum">
              <a:rPr lang="en-ZA" sz="1200">
                <a:latin typeface="Calibri" charset="0"/>
              </a:rPr>
              <a:pPr eaLnBrk="1" hangingPunct="1"/>
              <a:t>43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ZA" dirty="0" smtClean="0">
                <a:latin typeface="Calibri" charset="0"/>
              </a:rPr>
              <a:t>What’s next? Work through the Preparing</a:t>
            </a:r>
            <a:r>
              <a:rPr lang="en-ZA" baseline="0" dirty="0" smtClean="0">
                <a:latin typeface="Calibri" charset="0"/>
              </a:rPr>
              <a:t> for Victory Booklet this week – from Monday to Thursday – there is a page for each day!</a:t>
            </a:r>
            <a:endParaRPr lang="en-ZA" dirty="0">
              <a:latin typeface="Calibri" charset="0"/>
            </a:endParaRPr>
          </a:p>
        </p:txBody>
      </p:sp>
      <p:sp>
        <p:nvSpPr>
          <p:cNvPr id="1013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D8A867B-D4B9-CF41-B973-6BC96437C79D}" type="slidenum">
              <a:rPr lang="en-ZA" sz="1200">
                <a:latin typeface="Calibri" charset="0"/>
              </a:rPr>
              <a:pPr eaLnBrk="1" hangingPunct="1"/>
              <a:t>44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10DDDFC-ACAE-7243-BAC2-FE78B4F0CC95}" type="slidenum">
              <a:rPr lang="en-US" sz="1200">
                <a:latin typeface="Calibri" charset="0"/>
              </a:rPr>
              <a:pPr eaLnBrk="1" hangingPunct="1"/>
              <a:t>45</a:t>
            </a:fld>
            <a:endParaRPr lang="en-US" sz="1200">
              <a:latin typeface="Calibri" charset="0"/>
            </a:endParaRPr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r>
              <a:rPr lang="en-US" b="0" dirty="0" smtClean="0">
                <a:latin typeface="Calibri" charset="0"/>
              </a:rPr>
              <a:t>Let’s pray!</a:t>
            </a:r>
            <a:endParaRPr lang="en-US" b="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10DDDFC-ACAE-7243-BAC2-FE78B4F0CC95}" type="slidenum">
              <a:rPr lang="en-US" sz="1200">
                <a:latin typeface="Calibri" charset="0"/>
              </a:rPr>
              <a:pPr eaLnBrk="1" hangingPunct="1"/>
              <a:t>46</a:t>
            </a:fld>
            <a:endParaRPr lang="en-US" sz="1200">
              <a:latin typeface="Calibri" charset="0"/>
            </a:endParaRPr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r>
              <a:rPr lang="en-ZA" b="0" dirty="0" smtClean="0">
                <a:latin typeface="Calibri" charset="0"/>
              </a:rPr>
              <a:t>Next week we will look at how transformation happens in our </a:t>
            </a:r>
            <a:r>
              <a:rPr lang="en-ZA" b="0" smtClean="0">
                <a:latin typeface="Calibri" charset="0"/>
              </a:rPr>
              <a:t>lives</a:t>
            </a:r>
            <a:r>
              <a:rPr lang="en-ZA" b="0" smtClean="0">
                <a:latin typeface="Calibri" charset="0"/>
              </a:rPr>
              <a:t>.</a:t>
            </a:r>
            <a:endParaRPr lang="en-US" b="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10DDDFC-ACAE-7243-BAC2-FE78B4F0CC95}" type="slidenum">
              <a:rPr lang="en-US" sz="1200">
                <a:latin typeface="Calibri" charset="0"/>
              </a:rPr>
              <a:pPr eaLnBrk="1" hangingPunct="1"/>
              <a:t>5</a:t>
            </a:fld>
            <a:endParaRPr lang="en-US" sz="1200">
              <a:latin typeface="Calibri" charset="0"/>
            </a:endParaRPr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r>
              <a:rPr lang="en-ZA" b="0" dirty="0" smtClean="0">
                <a:latin typeface="Calibri" charset="0"/>
              </a:rPr>
              <a:t>In week 2 we will be taking at look at how Transformation happens.</a:t>
            </a:r>
            <a:endParaRPr lang="en-US" b="0" dirty="0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0ECA808-E344-C442-8219-166E840D414B}" type="slidenum">
              <a:rPr lang="en-US" sz="1200">
                <a:latin typeface="Calibri" charset="0"/>
              </a:rPr>
              <a:pPr eaLnBrk="1" hangingPunct="1"/>
              <a:t>6</a:t>
            </a:fld>
            <a:endParaRPr lang="en-US" sz="1200">
              <a:latin typeface="Calibri" charset="0"/>
            </a:endParaRPr>
          </a:p>
        </p:txBody>
      </p:sp>
      <p:sp>
        <p:nvSpPr>
          <p:cNvPr id="21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r>
              <a:rPr lang="en-US" b="0" dirty="0" smtClean="0">
                <a:latin typeface="Calibri" charset="0"/>
              </a:rPr>
              <a:t>In week 3 we will be looking</a:t>
            </a:r>
            <a:r>
              <a:rPr lang="en-US" b="0" baseline="0" dirty="0" smtClean="0">
                <a:latin typeface="Calibri" charset="0"/>
              </a:rPr>
              <a:t> at what the Cross has to do with victory in our lives.</a:t>
            </a:r>
            <a:endParaRPr lang="en-US" b="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7C05B2A-F6FC-514F-AE2F-21E8508C978A}" type="slidenum">
              <a:rPr lang="en-US" sz="1200">
                <a:latin typeface="Calibri" charset="0"/>
              </a:rPr>
              <a:pPr eaLnBrk="1" hangingPunct="1"/>
              <a:t>7</a:t>
            </a:fld>
            <a:endParaRPr lang="en-US" sz="1200">
              <a:latin typeface="Calibri" charset="0"/>
            </a:endParaRPr>
          </a:p>
        </p:txBody>
      </p:sp>
      <p:sp>
        <p:nvSpPr>
          <p:cNvPr id="235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r>
              <a:rPr lang="en-US" b="0" dirty="0" smtClean="0">
                <a:latin typeface="Calibri" charset="0"/>
              </a:rPr>
              <a:t>In week 4 we will be looking</a:t>
            </a:r>
            <a:r>
              <a:rPr lang="en-US" b="0" baseline="0" dirty="0" smtClean="0">
                <a:latin typeface="Calibri" charset="0"/>
              </a:rPr>
              <a:t> at how our identity affects our victory.</a:t>
            </a:r>
            <a:endParaRPr lang="en-US" b="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C38F90B-CFFF-914C-A219-073BB4EE9119}" type="slidenum">
              <a:rPr lang="en-US" sz="1200">
                <a:latin typeface="Calibri" charset="0"/>
              </a:rPr>
              <a:pPr eaLnBrk="1" hangingPunct="1"/>
              <a:t>8</a:t>
            </a:fld>
            <a:endParaRPr lang="en-US" sz="1200">
              <a:latin typeface="Calibri" charset="0"/>
            </a:endParaRPr>
          </a:p>
        </p:txBody>
      </p:sp>
      <p:sp>
        <p:nvSpPr>
          <p:cNvPr id="256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4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r>
              <a:rPr lang="en-ZA" b="0" dirty="0" smtClean="0">
                <a:latin typeface="Calibri" charset="0"/>
              </a:rPr>
              <a:t>In week 5 we will look at the first of five big issues in our lives:</a:t>
            </a:r>
            <a:r>
              <a:rPr lang="en-ZA" b="0" baseline="0" dirty="0" smtClean="0">
                <a:latin typeface="Calibri" charset="0"/>
              </a:rPr>
              <a:t> </a:t>
            </a:r>
            <a:r>
              <a:rPr lang="en-ZA" b="0" dirty="0" smtClean="0">
                <a:latin typeface="Calibri" charset="0"/>
              </a:rPr>
              <a:t>Generational Curses</a:t>
            </a:r>
            <a:r>
              <a:rPr lang="en-US" b="0" dirty="0" smtClean="0">
                <a:latin typeface="Calibri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565025-7B70-C94F-AC77-1C3A5D92D36B}" type="slidenum">
              <a:rPr lang="en-US" sz="1200">
                <a:latin typeface="Calibri" charset="0"/>
              </a:rPr>
              <a:pPr eaLnBrk="1" hangingPunct="1"/>
              <a:t>9</a:t>
            </a:fld>
            <a:endParaRPr lang="en-US" sz="1200">
              <a:latin typeface="Calibri" charset="0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r>
              <a:rPr lang="en-ZA" b="0" dirty="0" smtClean="0">
                <a:latin typeface="Calibri" charset="0"/>
              </a:rPr>
              <a:t>In week 6 we will look at the second of five big issues in our lives: Relational Issues.</a:t>
            </a:r>
            <a:endParaRPr lang="en-US" b="0" dirty="0" smtClean="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483F3-1960-DB4E-B93A-983973F41CD9}" type="datetimeFigureOut">
              <a:rPr lang="en-US" smtClean="0"/>
              <a:t>15/07/26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FF90-09CB-214E-89E3-06D307DB4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782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483F3-1960-DB4E-B93A-983973F41CD9}" type="datetimeFigureOut">
              <a:rPr lang="en-US" smtClean="0"/>
              <a:t>15/07/26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FF90-09CB-214E-89E3-06D307DB4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62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483F3-1960-DB4E-B93A-983973F41CD9}" type="datetimeFigureOut">
              <a:rPr lang="en-US" smtClean="0"/>
              <a:t>15/07/26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FF90-09CB-214E-89E3-06D307DB4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42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483F3-1960-DB4E-B93A-983973F41CD9}" type="datetimeFigureOut">
              <a:rPr lang="en-US" smtClean="0"/>
              <a:t>15/07/26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FF90-09CB-214E-89E3-06D307DB4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069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483F3-1960-DB4E-B93A-983973F41CD9}" type="datetimeFigureOut">
              <a:rPr lang="en-US" smtClean="0"/>
              <a:t>15/07/26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FF90-09CB-214E-89E3-06D307DB4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15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483F3-1960-DB4E-B93A-983973F41CD9}" type="datetimeFigureOut">
              <a:rPr lang="en-US" smtClean="0"/>
              <a:t>15/07/26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FF90-09CB-214E-89E3-06D307DB4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18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483F3-1960-DB4E-B93A-983973F41CD9}" type="datetimeFigureOut">
              <a:rPr lang="en-US" smtClean="0"/>
              <a:t>15/07/26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FF90-09CB-214E-89E3-06D307DB4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24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483F3-1960-DB4E-B93A-983973F41CD9}" type="datetimeFigureOut">
              <a:rPr lang="en-US" smtClean="0"/>
              <a:t>15/07/26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FF90-09CB-214E-89E3-06D307DB4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808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483F3-1960-DB4E-B93A-983973F41CD9}" type="datetimeFigureOut">
              <a:rPr lang="en-US" smtClean="0"/>
              <a:t>15/07/26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FF90-09CB-214E-89E3-06D307DB4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040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483F3-1960-DB4E-B93A-983973F41CD9}" type="datetimeFigureOut">
              <a:rPr lang="en-US" smtClean="0"/>
              <a:t>15/07/26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FF90-09CB-214E-89E3-06D307DB4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84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483F3-1960-DB4E-B93A-983973F41CD9}" type="datetimeFigureOut">
              <a:rPr lang="en-US" smtClean="0"/>
              <a:t>15/07/26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FF90-09CB-214E-89E3-06D307DB4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95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483F3-1960-DB4E-B93A-983973F41CD9}" type="datetimeFigureOut">
              <a:rPr lang="en-US" smtClean="0"/>
              <a:t>15/07/26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AFF90-09CB-214E-89E3-06D307DB4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857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1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2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3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4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5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6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7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9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0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1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2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3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4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ide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508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16173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331385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12958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27932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0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71620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93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35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70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94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41710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2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991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08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19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898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09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88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35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9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932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867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06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92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42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92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790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71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5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08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09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16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23020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40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4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03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48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36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469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44736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07647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1792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71736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402711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9521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785441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1185</Words>
  <Application>Microsoft Macintosh PowerPoint</Application>
  <PresentationFormat>On-screen Show (4:3)</PresentationFormat>
  <Paragraphs>92</Paragraphs>
  <Slides>46</Slides>
  <Notes>46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</dc:title>
  <dc:creator>Mark Tittley</dc:creator>
  <cp:lastModifiedBy>Mark Tittley</cp:lastModifiedBy>
  <cp:revision>42</cp:revision>
  <dcterms:created xsi:type="dcterms:W3CDTF">2013-07-16T16:53:59Z</dcterms:created>
  <dcterms:modified xsi:type="dcterms:W3CDTF">2015-07-26T13:52:46Z</dcterms:modified>
</cp:coreProperties>
</file>