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68" r:id="rId2"/>
    <p:sldId id="407" r:id="rId3"/>
    <p:sldId id="258" r:id="rId4"/>
    <p:sldId id="270" r:id="rId5"/>
    <p:sldId id="273" r:id="rId6"/>
    <p:sldId id="275" r:id="rId7"/>
    <p:sldId id="293" r:id="rId8"/>
    <p:sldId id="332" r:id="rId9"/>
    <p:sldId id="368" r:id="rId10"/>
    <p:sldId id="351" r:id="rId11"/>
    <p:sldId id="350" r:id="rId12"/>
    <p:sldId id="355" r:id="rId13"/>
    <p:sldId id="359" r:id="rId14"/>
    <p:sldId id="385" r:id="rId15"/>
    <p:sldId id="352" r:id="rId16"/>
    <p:sldId id="366" r:id="rId17"/>
    <p:sldId id="363" r:id="rId18"/>
    <p:sldId id="356" r:id="rId19"/>
    <p:sldId id="364" r:id="rId20"/>
    <p:sldId id="367" r:id="rId21"/>
    <p:sldId id="396" r:id="rId22"/>
    <p:sldId id="408" r:id="rId23"/>
    <p:sldId id="406" r:id="rId24"/>
    <p:sldId id="397" r:id="rId25"/>
    <p:sldId id="398" r:id="rId26"/>
    <p:sldId id="409" r:id="rId27"/>
    <p:sldId id="399" r:id="rId28"/>
    <p:sldId id="412" r:id="rId29"/>
    <p:sldId id="411" r:id="rId30"/>
    <p:sldId id="410" r:id="rId31"/>
    <p:sldId id="405" r:id="rId32"/>
    <p:sldId id="370" r:id="rId33"/>
    <p:sldId id="381" r:id="rId34"/>
    <p:sldId id="371" r:id="rId35"/>
    <p:sldId id="380" r:id="rId36"/>
    <p:sldId id="303" r:id="rId37"/>
    <p:sldId id="304" r:id="rId38"/>
    <p:sldId id="305" r:id="rId39"/>
    <p:sldId id="414" r:id="rId40"/>
    <p:sldId id="307" r:id="rId41"/>
    <p:sldId id="308" r:id="rId42"/>
    <p:sldId id="309" r:id="rId43"/>
    <p:sldId id="338" r:id="rId44"/>
    <p:sldId id="33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4" d="100"/>
          <a:sy n="64" d="100"/>
        </p:scale>
        <p:origin x="-2048" y="-104"/>
      </p:cViewPr>
      <p:guideLst>
        <p:guide orient="horz" pos="1752"/>
        <p:guide pos="512"/>
        <p:guide pos="5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C55B3-DF0C-9249-91F2-A3CA756580E9}" type="datetimeFigureOut">
              <a:rPr lang="en-US" smtClean="0"/>
              <a:t>15/08/04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9F25B-9156-7643-A8FA-A3E575B41274}" type="slidenum">
              <a:rPr lang="en-US" smtClean="0"/>
              <a:t>‹#›</a:t>
            </a:fld>
            <a:endParaRPr lang="en-US"/>
          </a:p>
        </p:txBody>
      </p:sp>
    </p:spTree>
    <p:extLst>
      <p:ext uri="{BB962C8B-B14F-4D97-AF65-F5344CB8AC3E}">
        <p14:creationId xmlns:p14="http://schemas.microsoft.com/office/powerpoint/2010/main" val="28148028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Welcome to Victory Sunday!</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In my life I too experienced</a:t>
            </a:r>
            <a:r>
              <a:rPr lang="en-ZA" baseline="0" dirty="0" smtClean="0">
                <a:latin typeface="Calibri" charset="0"/>
              </a:rPr>
              <a:t> something of the transformation that takes place when an ordinary person leaves home, joins the army and becomes a soldier.</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10</a:t>
            </a:fld>
            <a:endParaRPr lang="en-ZA">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Sure there were fun moments, like catching bats </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11</a:t>
            </a:fld>
            <a:endParaRPr lang="en-ZA">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Looking after a monkey</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12</a:t>
            </a:fld>
            <a:endParaRPr lang="en-ZA">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Riding on a donkey</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13</a:t>
            </a:fld>
            <a:endParaRPr lang="en-ZA">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But basic training was hard work</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14</a:t>
            </a:fld>
            <a:endParaRPr lang="en-ZA">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Learning to shoot various weapons, like this rocket propelled</a:t>
            </a:r>
            <a:r>
              <a:rPr lang="en-ZA" baseline="0" dirty="0" smtClean="0">
                <a:latin typeface="Calibri" charset="0"/>
              </a:rPr>
              <a:t> granade launcher – RP5</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15</a:t>
            </a:fld>
            <a:endParaRPr lang="en-ZA">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Or this Light</a:t>
            </a:r>
            <a:r>
              <a:rPr lang="en-ZA" baseline="0" dirty="0" smtClean="0">
                <a:latin typeface="Calibri" charset="0"/>
              </a:rPr>
              <a:t> Machine Gun (LMG) – not very light actually</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16</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I even got to shoot a river.</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17</a:t>
            </a:fld>
            <a:endParaRPr lang="en-ZA">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As section leader</a:t>
            </a:r>
            <a:r>
              <a:rPr lang="en-ZA" baseline="0" dirty="0" smtClean="0">
                <a:latin typeface="Calibri" charset="0"/>
              </a:rPr>
              <a:t> I was responsible for the lives of other young men</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18</a:t>
            </a:fld>
            <a:endParaRPr lang="en-ZA">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While we walked on patrol looking for the enemy</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19</a:t>
            </a:fld>
            <a:endParaRPr lang="en-ZA">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Video: An edited version of Official Call of Duty: Advanced Warfare Live Action Trailer - "Discover Your Power”. Get it on YouTube at: 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GccGbdLqTmQ</a:t>
            </a:r>
            <a:endParaRPr lang="en-ZA" dirty="0" smtClean="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I think that the little boy who left home at age 18 became a man on the battle</a:t>
            </a:r>
            <a:r>
              <a:rPr lang="en-ZA" baseline="0" dirty="0" smtClean="0">
                <a:latin typeface="Calibri" charset="0"/>
              </a:rPr>
              <a:t> field.</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9883183-3E85-B443-B14B-778338124564}" type="slidenum">
              <a:rPr lang="en-ZA">
                <a:latin typeface="Calibri" charset="0"/>
              </a:rPr>
              <a:pPr eaLnBrk="1" hangingPunct="1"/>
              <a:t>20</a:t>
            </a:fld>
            <a:endParaRPr lang="en-ZA">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video about</a:t>
            </a:r>
            <a:r>
              <a:rPr lang="en-US" baseline="0" dirty="0" smtClean="0"/>
              <a:t> basic training in the US Army.</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21</a:t>
            </a:fld>
            <a:endParaRPr lang="en-US"/>
          </a:p>
        </p:txBody>
      </p:sp>
    </p:spTree>
    <p:extLst>
      <p:ext uri="{BB962C8B-B14F-4D97-AF65-F5344CB8AC3E}">
        <p14:creationId xmlns:p14="http://schemas.microsoft.com/office/powerpoint/2010/main" val="3881530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Basic training in the US Army – from Civilian to Soldier – an edited version of a clip on YouTube: http://</a:t>
            </a:r>
            <a:r>
              <a:rPr lang="en-US" baseline="0" dirty="0" err="1" smtClean="0"/>
              <a:t>www.youtube.com</a:t>
            </a:r>
            <a:r>
              <a:rPr lang="en-US" baseline="0" dirty="0" smtClean="0"/>
              <a:t>/</a:t>
            </a:r>
            <a:r>
              <a:rPr lang="en-US" baseline="0" dirty="0" err="1" smtClean="0"/>
              <a:t>watch?v</a:t>
            </a:r>
            <a:r>
              <a:rPr lang="en-US" baseline="0" dirty="0" smtClean="0"/>
              <a:t>=88IxOAOWre0</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22</a:t>
            </a:fld>
            <a:endParaRPr lang="en-US"/>
          </a:p>
        </p:txBody>
      </p:sp>
    </p:spTree>
    <p:extLst>
      <p:ext uri="{BB962C8B-B14F-4D97-AF65-F5344CB8AC3E}">
        <p14:creationId xmlns:p14="http://schemas.microsoft.com/office/powerpoint/2010/main" val="3881530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Bible has</a:t>
            </a:r>
            <a:r>
              <a:rPr lang="en-US" baseline="0" dirty="0" smtClean="0"/>
              <a:t> some deep insight into the importance of training or discipline: “No discipline seems pleasant at the time, but painful. Later on, however, it produces a harvest of righteousness and peace for those who have been trained by it.” (Hebrews 12:11)</a:t>
            </a:r>
          </a:p>
          <a:p>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23</a:t>
            </a:fld>
            <a:endParaRPr lang="en-US"/>
          </a:p>
        </p:txBody>
      </p:sp>
    </p:spTree>
    <p:extLst>
      <p:ext uri="{BB962C8B-B14F-4D97-AF65-F5344CB8AC3E}">
        <p14:creationId xmlns:p14="http://schemas.microsoft.com/office/powerpoint/2010/main" val="3881530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for sure, no one enjoyed basic training – but you know that it is important!</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24</a:t>
            </a:fld>
            <a:endParaRPr lang="en-US"/>
          </a:p>
        </p:txBody>
      </p:sp>
    </p:spTree>
    <p:extLst>
      <p:ext uri="{BB962C8B-B14F-4D97-AF65-F5344CB8AC3E}">
        <p14:creationId xmlns:p14="http://schemas.microsoft.com/office/powerpoint/2010/main" val="2088184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in a war – a spiritual war</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25</a:t>
            </a:fld>
            <a:endParaRPr lang="en-US"/>
          </a:p>
        </p:txBody>
      </p:sp>
    </p:spTree>
    <p:extLst>
      <p:ext uri="{BB962C8B-B14F-4D97-AF65-F5344CB8AC3E}">
        <p14:creationId xmlns:p14="http://schemas.microsoft.com/office/powerpoint/2010/main" val="776254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angels and demons all around us engaged</a:t>
            </a:r>
            <a:r>
              <a:rPr lang="en-US" baseline="0" dirty="0" smtClean="0"/>
              <a:t> in battle</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26</a:t>
            </a:fld>
            <a:endParaRPr lang="en-US"/>
          </a:p>
        </p:txBody>
      </p:sp>
    </p:spTree>
    <p:extLst>
      <p:ext uri="{BB962C8B-B14F-4D97-AF65-F5344CB8AC3E}">
        <p14:creationId xmlns:p14="http://schemas.microsoft.com/office/powerpoint/2010/main" val="2413797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enemies all around us trying to take us down!</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27</a:t>
            </a:fld>
            <a:endParaRPr lang="en-US"/>
          </a:p>
        </p:txBody>
      </p:sp>
    </p:spTree>
    <p:extLst>
      <p:ext uri="{BB962C8B-B14F-4D97-AF65-F5344CB8AC3E}">
        <p14:creationId xmlns:p14="http://schemas.microsoft.com/office/powerpoint/2010/main" val="3192948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you ready for battle?</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28</a:t>
            </a:fld>
            <a:endParaRPr lang="en-US"/>
          </a:p>
        </p:txBody>
      </p:sp>
    </p:spTree>
    <p:extLst>
      <p:ext uri="{BB962C8B-B14F-4D97-AF65-F5344CB8AC3E}">
        <p14:creationId xmlns:p14="http://schemas.microsoft.com/office/powerpoint/2010/main" val="1887991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urged to put on the full </a:t>
            </a:r>
            <a:r>
              <a:rPr lang="en-US" dirty="0" err="1" smtClean="0"/>
              <a:t>armour</a:t>
            </a:r>
            <a:r>
              <a:rPr lang="en-US" baseline="0" dirty="0" smtClean="0"/>
              <a:t> of God! “</a:t>
            </a:r>
            <a:r>
              <a:rPr lang="en-US" dirty="0" smtClean="0"/>
              <a:t>Therefore put on the full armor of God, so that when the day of evil comes, you may be able to stand your ground.” (Ephesians 6:13)</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29</a:t>
            </a:fld>
            <a:endParaRPr lang="en-US"/>
          </a:p>
        </p:txBody>
      </p:sp>
    </p:spTree>
    <p:extLst>
      <p:ext uri="{BB962C8B-B14F-4D97-AF65-F5344CB8AC3E}">
        <p14:creationId xmlns:p14="http://schemas.microsoft.com/office/powerpoint/2010/main" val="60491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In week 1 we explored Preparing for Victory</a:t>
            </a:r>
            <a:r>
              <a:rPr lang="en-US" b="0" dirty="0" smtClean="0">
                <a:latin typeface="Calibri" charset="0"/>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weapons of our warfare are not carnal (fleshly) but mighty through God to the pulling down of strong holds. (2 Corinthians 10:4)</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30</a:t>
            </a:fld>
            <a:endParaRPr lang="en-US"/>
          </a:p>
        </p:txBody>
      </p:sp>
    </p:spTree>
    <p:extLst>
      <p:ext uri="{BB962C8B-B14F-4D97-AF65-F5344CB8AC3E}">
        <p14:creationId xmlns:p14="http://schemas.microsoft.com/office/powerpoint/2010/main" val="3565574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in active duty – solders on a faith ops! We need to be changed!!!</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31</a:t>
            </a:fld>
            <a:endParaRPr lang="en-US"/>
          </a:p>
        </p:txBody>
      </p:sp>
    </p:spTree>
    <p:extLst>
      <p:ext uri="{BB962C8B-B14F-4D97-AF65-F5344CB8AC3E}">
        <p14:creationId xmlns:p14="http://schemas.microsoft.com/office/powerpoint/2010/main" val="1214217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There are three types of change: The Greek definition of conform, transform, and reform will help us understand their meanings.</a:t>
            </a: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E9C8A43-C201-0244-A7EF-484D4F8DA089}" type="slidenum">
              <a:rPr lang="en-ZA">
                <a:latin typeface="Calibri" charset="0"/>
              </a:rPr>
              <a:pPr eaLnBrk="1" hangingPunct="1"/>
              <a:t>32</a:t>
            </a:fld>
            <a:endParaRPr lang="en-ZA">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indent="0" eaLnBrk="1" hangingPunct="1">
              <a:spcBef>
                <a:spcPct val="0"/>
              </a:spcBef>
              <a:buNone/>
            </a:pPr>
            <a:r>
              <a:rPr lang="en-ZA" dirty="0" smtClean="0">
                <a:latin typeface="Calibri" charset="0"/>
              </a:rPr>
              <a:t>(1)</a:t>
            </a:r>
            <a:r>
              <a:rPr lang="en-ZA" baseline="0" dirty="0" smtClean="0">
                <a:latin typeface="Calibri" charset="0"/>
              </a:rPr>
              <a:t> </a:t>
            </a:r>
            <a:r>
              <a:rPr lang="en-ZA" dirty="0" smtClean="0">
                <a:latin typeface="Calibri" charset="0"/>
              </a:rPr>
              <a:t>Conform: (Gr. Suschematizo) to fashion or shape one thing to be like another (Rom.12: 2).</a:t>
            </a:r>
            <a:r>
              <a:rPr lang="en-ZA" baseline="0" dirty="0" smtClean="0">
                <a:latin typeface="Calibri" charset="0"/>
              </a:rPr>
              <a:t> It i</a:t>
            </a:r>
            <a:r>
              <a:rPr lang="en-ZA" dirty="0" smtClean="0">
                <a:latin typeface="Calibri" charset="0"/>
              </a:rPr>
              <a:t>s choosing to live by the system of worldly thinking.</a:t>
            </a:r>
          </a:p>
          <a:p>
            <a:pPr marL="228600" indent="-228600" eaLnBrk="1" hangingPunct="1">
              <a:spcBef>
                <a:spcPct val="0"/>
              </a:spcBef>
              <a:buAutoNum type="arabicParenBoth"/>
            </a:pPr>
            <a:endParaRPr lang="en-ZA" dirty="0" smtClean="0">
              <a:latin typeface="Calibri" charset="0"/>
            </a:endParaRP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E9C8A43-C201-0244-A7EF-484D4F8DA089}" type="slidenum">
              <a:rPr lang="en-ZA">
                <a:latin typeface="Calibri" charset="0"/>
              </a:rPr>
              <a:pPr eaLnBrk="1" hangingPunct="1"/>
              <a:t>33</a:t>
            </a:fld>
            <a:endParaRPr lang="en-ZA">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(2)</a:t>
            </a:r>
            <a:r>
              <a:rPr lang="en-ZA" baseline="0" dirty="0" smtClean="0">
                <a:latin typeface="Calibri" charset="0"/>
              </a:rPr>
              <a:t> </a:t>
            </a:r>
            <a:r>
              <a:rPr lang="en-ZA" dirty="0" smtClean="0">
                <a:latin typeface="Calibri" charset="0"/>
              </a:rPr>
              <a:t>Reform: (Gr. diorthosis) to make straight, to correct a previous bad behavior. (Hebrews 9:10; Acts 24:2). It is choosing to live by a set of cultural accepted norms and standards.</a:t>
            </a:r>
          </a:p>
          <a:p>
            <a:pPr marL="0" marR="0" indent="0" algn="l" defTabSz="457200" rtl="0" eaLnBrk="1" fontAlgn="auto" latinLnBrk="0" hangingPunct="1">
              <a:lnSpc>
                <a:spcPct val="100000"/>
              </a:lnSpc>
              <a:spcBef>
                <a:spcPct val="0"/>
              </a:spcBef>
              <a:spcAft>
                <a:spcPts val="0"/>
              </a:spcAft>
              <a:buClrTx/>
              <a:buSzTx/>
              <a:buFontTx/>
              <a:buNone/>
              <a:tabLst/>
              <a:defRPr/>
            </a:pPr>
            <a:endParaRPr lang="en-ZA" dirty="0" smtClean="0">
              <a:latin typeface="Calibri" charset="0"/>
            </a:endParaRPr>
          </a:p>
          <a:p>
            <a:pPr eaLnBrk="1" hangingPunct="1">
              <a:spcBef>
                <a:spcPct val="0"/>
              </a:spcBef>
            </a:pPr>
            <a:endParaRPr lang="en-ZA" dirty="0">
              <a:latin typeface="Calibri" charset="0"/>
            </a:endParaRP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E9C8A43-C201-0244-A7EF-484D4F8DA089}" type="slidenum">
              <a:rPr lang="en-ZA">
                <a:latin typeface="Calibri" charset="0"/>
              </a:rPr>
              <a:pPr eaLnBrk="1" hangingPunct="1"/>
              <a:t>34</a:t>
            </a:fld>
            <a:endParaRPr lang="en-ZA">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(3) Transform - (Gr. Metamorphoo) to change into another form; to be transformed into something different</a:t>
            </a:r>
            <a:r>
              <a:rPr lang="en-ZA" baseline="0" dirty="0" smtClean="0">
                <a:latin typeface="Calibri" charset="0"/>
              </a:rPr>
              <a:t>. </a:t>
            </a:r>
            <a:r>
              <a:rPr lang="en-ZA" dirty="0" smtClean="0">
                <a:latin typeface="Calibri" charset="0"/>
              </a:rPr>
              <a:t>(Rom.12: 2; 2 Cor.3: 18). It </a:t>
            </a:r>
            <a:r>
              <a:rPr lang="en-US" sz="1200" b="0" i="0" u="none" strike="noStrike" kern="1200" baseline="0" dirty="0" smtClean="0">
                <a:solidFill>
                  <a:schemeClr val="tx1"/>
                </a:solidFill>
                <a:latin typeface="+mn-lt"/>
                <a:ea typeface="+mn-ea"/>
                <a:cs typeface="+mn-cs"/>
              </a:rPr>
              <a:t>is choosing to live by sound Bible doctrine - the word of God (Genesis 45:1-15; Titus 1:9).</a:t>
            </a:r>
            <a:endParaRPr lang="en-ZA" dirty="0" smtClean="0">
              <a:latin typeface="Calibri" charset="0"/>
            </a:endParaRPr>
          </a:p>
          <a:p>
            <a:pPr eaLnBrk="1" hangingPunct="1">
              <a:spcBef>
                <a:spcPct val="0"/>
              </a:spcBef>
            </a:pPr>
            <a:endParaRPr lang="en-ZA" dirty="0" smtClean="0">
              <a:latin typeface="Calibri" charset="0"/>
            </a:endParaRPr>
          </a:p>
          <a:p>
            <a:pPr eaLnBrk="1" hangingPunct="1">
              <a:spcBef>
                <a:spcPct val="0"/>
              </a:spcBef>
            </a:pPr>
            <a:endParaRPr lang="en-ZA" dirty="0">
              <a:latin typeface="Calibri" charset="0"/>
            </a:endParaRP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E9C8A43-C201-0244-A7EF-484D4F8DA089}" type="slidenum">
              <a:rPr lang="en-ZA">
                <a:latin typeface="Calibri" charset="0"/>
              </a:rPr>
              <a:pPr eaLnBrk="1" hangingPunct="1"/>
              <a:t>35</a:t>
            </a:fld>
            <a:endParaRPr lang="en-ZA">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Reformation and conformation are primarily external and dependent on human effort while transformation is a complete change, internal and external, and is not the result of human effort. Reformation and conformity is what we do to change while transformation is what God does to change us.</a:t>
            </a:r>
          </a:p>
          <a:p>
            <a:pPr eaLnBrk="1" hangingPunct="1">
              <a:spcBef>
                <a:spcPct val="0"/>
              </a:spcBef>
            </a:pP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8A08387-429C-D441-A830-7BF7913A31E5}" type="slidenum">
              <a:rPr lang="en-ZA">
                <a:latin typeface="Calibri" charset="0"/>
              </a:rPr>
              <a:pPr eaLnBrk="1" hangingPunct="1"/>
              <a:t>36</a:t>
            </a:fld>
            <a:endParaRPr lang="en-ZA">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b="1" dirty="0" smtClean="0"/>
              <a:t>Change is a Partnership: </a:t>
            </a:r>
            <a:r>
              <a:rPr lang="en-US" dirty="0" smtClean="0"/>
              <a:t>Philippians 2:12-13 says: "Work out your salvation with fear and trembling - it is God who produces in you the desire and power to please him."</a:t>
            </a:r>
            <a:endParaRPr lang="en-ZA" dirty="0">
              <a:latin typeface="Calibri" charset="0"/>
            </a:endParaRPr>
          </a:p>
        </p:txBody>
      </p:sp>
      <p:sp>
        <p:nvSpPr>
          <p:cNvPr id="225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20B3383-0DE1-8643-AD4C-94B8FC3D3781}" type="slidenum">
              <a:rPr lang="en-ZA">
                <a:latin typeface="Calibri" charset="0"/>
              </a:rPr>
              <a:pPr eaLnBrk="1" hangingPunct="1"/>
              <a:t>37</a:t>
            </a:fld>
            <a:endParaRPr lang="en-ZA">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b="1" dirty="0" smtClean="0"/>
              <a:t>How Does God Change Us: </a:t>
            </a:r>
            <a:r>
              <a:rPr lang="en-US" dirty="0" smtClean="0"/>
              <a:t>The Bible reveals three agents that God uses to change us:</a:t>
            </a:r>
            <a:endParaRPr lang="en-ZA" dirty="0">
              <a:latin typeface="Calibri"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1FCC36-9F68-1D44-893D-09AD907EC13A}" type="slidenum">
              <a:rPr lang="en-ZA">
                <a:latin typeface="Calibri" charset="0"/>
              </a:rPr>
              <a:pPr eaLnBrk="1" hangingPunct="1"/>
              <a:t>38</a:t>
            </a:fld>
            <a:endParaRPr lang="en-ZA">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 Truth</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Hearing, holding to, and knowing truth brings freedom. As we hear, understand, and respond to God's written word, we will experience freedom and lasting change.</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the Jews who had believed him, Jesus said, "If you hold to my teaching, you are really my disciples. Then you will know the truth, and the truth will set you free."</a:t>
            </a:r>
            <a:r>
              <a:rPr lang="en-US" sz="1200" kern="1200" dirty="0" smtClean="0">
                <a:solidFill>
                  <a:schemeClr val="tx1"/>
                </a:solidFill>
                <a:effectLst/>
                <a:latin typeface="+mn-lt"/>
                <a:ea typeface="+mn-ea"/>
                <a:cs typeface="+mn-cs"/>
              </a:rPr>
              <a:t> (John 8:31-32).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Truth we are ignorant of does not change us. We must first know the truth, then be set free.</a:t>
            </a:r>
          </a:p>
          <a:p>
            <a:pPr eaLnBrk="1" hangingPunct="1">
              <a:spcBef>
                <a:spcPct val="0"/>
              </a:spcBef>
            </a:pPr>
            <a:endParaRPr lang="en-ZA" dirty="0">
              <a:latin typeface="Calibri"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5FEADDB-4714-DB44-8380-9FDAEE3A8883}" type="slidenum">
              <a:rPr lang="en-ZA">
                <a:latin typeface="Calibri" charset="0"/>
              </a:rPr>
              <a:pPr eaLnBrk="1" hangingPunct="1"/>
              <a:t>39</a:t>
            </a:fld>
            <a:endParaRPr lang="en-ZA">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The Bible teaches that we can and should live victorious lives. </a:t>
            </a:r>
            <a:endParaRPr lang="en-ZA" dirty="0">
              <a:latin typeface="Calibri" charset="0"/>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E869CB-D109-B049-9182-6C98D8E58DE2}" type="slidenum">
              <a:rPr lang="en-ZA" sz="1200">
                <a:latin typeface="Calibri" charset="0"/>
              </a:rPr>
              <a:pPr eaLnBrk="1" hangingPunct="1"/>
              <a:t>4</a:t>
            </a:fld>
            <a:endParaRPr lang="en-ZA"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2. The Holy Spirit </a:t>
            </a:r>
            <a:r>
              <a:rPr lang="en-ZA" dirty="0" smtClean="0">
                <a:latin typeface="Calibri" charset="0"/>
              </a:rPr>
              <a:t>- Sin produces bondage but the Spirit of God brings freedom. As we experience the presence and power of the Holy Spirit, we will be set free, changed, and transformed into God's likeness. Now the Lord is the Spirit, and where the Spirit of the Lord is, there is freedom. And we, who with unveiled faces all reflect the Lords glory, are being transformed into his likeness with ever-increasing glory, which comes from the Lord, who is the Spirit. (2 Corinthians 3:17-18). The more we expect and experience the presence of the Holy Spirit, the more we will be changed into his likeness.</a:t>
            </a:r>
          </a:p>
          <a:p>
            <a:pPr eaLnBrk="1" hangingPunct="1">
              <a:spcBef>
                <a:spcPct val="0"/>
              </a:spcBef>
            </a:pPr>
            <a:endParaRPr lang="en-ZA" dirty="0">
              <a:latin typeface="Calibri" charset="0"/>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06E6030-FB23-8148-8B12-0DD3A6DE9ADE}" type="slidenum">
              <a:rPr lang="en-ZA">
                <a:latin typeface="Calibri" charset="0"/>
              </a:rPr>
              <a:pPr eaLnBrk="1" hangingPunct="1"/>
              <a:t>40</a:t>
            </a:fld>
            <a:endParaRPr lang="en-ZA">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3. A</a:t>
            </a:r>
            <a:r>
              <a:rPr lang="en-ZA" b="1" baseline="0" dirty="0" smtClean="0">
                <a:latin typeface="Calibri" charset="0"/>
              </a:rPr>
              <a:t> </a:t>
            </a:r>
            <a:r>
              <a:rPr lang="en-ZA" b="1" dirty="0" smtClean="0">
                <a:latin typeface="Calibri" charset="0"/>
              </a:rPr>
              <a:t>Renewed Mind </a:t>
            </a:r>
            <a:r>
              <a:rPr lang="en-ZA" dirty="0" smtClean="0">
                <a:latin typeface="Calibri" charset="0"/>
              </a:rPr>
              <a:t>- Lasting change starts internally in the mind and eventually transforms external action. As we read, study and meditate on God's word, our minds will be renewed and we will be transformed.</a:t>
            </a:r>
            <a:r>
              <a:rPr lang="en-ZA" baseline="0" dirty="0" smtClean="0">
                <a:latin typeface="Calibri" charset="0"/>
              </a:rPr>
              <a:t> </a:t>
            </a:r>
            <a:r>
              <a:rPr lang="en-ZA" dirty="0" smtClean="0">
                <a:latin typeface="Calibri" charset="0"/>
              </a:rPr>
              <a:t>Do not conform any longer to the pattern of this world but be transformed by the renewing of your mind. Then you will be able to test and approve what Gods will is-his good, pleasing and perfect will. (Romans 12:2).</a:t>
            </a:r>
            <a:r>
              <a:rPr lang="en-ZA" baseline="0" dirty="0" smtClean="0">
                <a:latin typeface="Calibri" charset="0"/>
              </a:rPr>
              <a:t> </a:t>
            </a:r>
            <a:r>
              <a:rPr lang="en-ZA" dirty="0" smtClean="0">
                <a:latin typeface="Calibri" charset="0"/>
              </a:rPr>
              <a:t>There is no middle ground. Either we are conforming to the world or we are renewing our minds.</a:t>
            </a:r>
          </a:p>
          <a:p>
            <a:pPr eaLnBrk="1" hangingPunct="1">
              <a:spcBef>
                <a:spcPct val="0"/>
              </a:spcBef>
            </a:pPr>
            <a:endParaRPr lang="en-ZA" dirty="0">
              <a:latin typeface="Calibri" charset="0"/>
            </a:endParaRPr>
          </a:p>
        </p:txBody>
      </p:sp>
      <p:sp>
        <p:nvSpPr>
          <p:cNvPr id="256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4079AE3-450C-4D4E-B208-26D443272887}" type="slidenum">
              <a:rPr lang="en-ZA">
                <a:latin typeface="Calibri" charset="0"/>
              </a:rPr>
              <a:pPr eaLnBrk="1" hangingPunct="1"/>
              <a:t>41</a:t>
            </a:fld>
            <a:endParaRPr lang="en-ZA">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Personal Application: </a:t>
            </a:r>
            <a:r>
              <a:rPr lang="en-US" sz="1200" b="0" kern="1200" dirty="0" smtClean="0">
                <a:solidFill>
                  <a:schemeClr val="tx1"/>
                </a:solidFill>
                <a:effectLst/>
                <a:latin typeface="+mn-lt"/>
                <a:ea typeface="+mn-ea"/>
                <a:cs typeface="+mn-cs"/>
              </a:rPr>
              <a:t>Find someone that you will be willing to walk in accountability for the rest of this series and answer these questions</a:t>
            </a:r>
            <a:r>
              <a:rPr lang="en-US" sz="1200" b="0" kern="1200" baseline="0" dirty="0" smtClean="0">
                <a:solidFill>
                  <a:schemeClr val="tx1"/>
                </a:solidFill>
                <a:effectLst/>
                <a:latin typeface="+mn-lt"/>
                <a:ea typeface="+mn-ea"/>
                <a:cs typeface="+mn-cs"/>
              </a:rPr>
              <a:t>:</a:t>
            </a:r>
            <a:r>
              <a:rPr lang="en-US" sz="1200" b="1" kern="1200" baseline="0" dirty="0" smtClean="0">
                <a:solidFill>
                  <a:schemeClr val="tx1"/>
                </a:solidFill>
                <a:effectLst/>
                <a:latin typeface="+mn-lt"/>
                <a:ea typeface="+mn-ea"/>
                <a:cs typeface="+mn-cs"/>
              </a:rPr>
              <a:t> (1) </a:t>
            </a:r>
            <a:r>
              <a:rPr lang="en-US" sz="1200" kern="1200" dirty="0" smtClean="0">
                <a:solidFill>
                  <a:schemeClr val="tx1"/>
                </a:solidFill>
                <a:effectLst/>
                <a:latin typeface="+mn-lt"/>
                <a:ea typeface="+mn-ea"/>
                <a:cs typeface="+mn-cs"/>
              </a:rPr>
              <a:t>Do you need transformation? (2) What attitudes must change? (3) What habits must change? (4) What relationships must change?</a:t>
            </a:r>
          </a:p>
          <a:p>
            <a:pPr eaLnBrk="1" hangingPunct="1"/>
            <a:endParaRPr lang="en-ZA"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C73DC3F-B66C-984E-8974-154F28A4DAFB}" type="slidenum">
              <a:rPr lang="en-ZA">
                <a:latin typeface="Calibri" charset="0"/>
              </a:rPr>
              <a:pPr eaLnBrk="1" hangingPunct="1"/>
              <a:t>42</a:t>
            </a:fld>
            <a:endParaRPr lang="en-ZA">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43</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Let’s pray!</a:t>
            </a:r>
            <a:endParaRPr lang="en-US" b="0" dirty="0">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ECA808-E344-C442-8219-166E840D414B}" type="slidenum">
              <a:rPr lang="en-US" sz="1200">
                <a:latin typeface="Calibri" charset="0"/>
              </a:rPr>
              <a:pPr eaLnBrk="1" hangingPunct="1"/>
              <a:t>44</a:t>
            </a:fld>
            <a:endParaRPr lang="en-US" sz="1200">
              <a:latin typeface="Calibri" charset="0"/>
            </a:endParaRPr>
          </a:p>
        </p:txBody>
      </p:sp>
      <p:sp>
        <p:nvSpPr>
          <p:cNvPr id="2150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Next </a:t>
            </a:r>
            <a:r>
              <a:rPr lang="en-US" b="0" smtClean="0">
                <a:latin typeface="Calibri" charset="0"/>
              </a:rPr>
              <a:t>Week:</a:t>
            </a:r>
            <a:r>
              <a:rPr lang="en-US" b="0" baseline="0" smtClean="0">
                <a:latin typeface="Calibri" charset="0"/>
              </a:rPr>
              <a:t> </a:t>
            </a:r>
            <a:r>
              <a:rPr lang="en-US" b="0" smtClean="0">
                <a:latin typeface="Calibri" charset="0"/>
              </a:rPr>
              <a:t>In </a:t>
            </a:r>
            <a:r>
              <a:rPr lang="en-US" b="0" dirty="0" smtClean="0">
                <a:latin typeface="Calibri" charset="0"/>
              </a:rPr>
              <a:t>week 3 we will be looking</a:t>
            </a:r>
            <a:r>
              <a:rPr lang="en-US" b="0" baseline="0" dirty="0" smtClean="0">
                <a:latin typeface="Calibri" charset="0"/>
              </a:rPr>
              <a:t> at what the Cross has to do with victory in our lives.</a:t>
            </a:r>
            <a:endParaRPr lang="en-US" b="0"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Victory Sunday will be a launch pad into victory!</a:t>
            </a:r>
            <a:endParaRPr lang="en-ZA"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8E5E38-D9E9-FE4B-A386-3DFDAF55BB6B}" type="slidenum">
              <a:rPr lang="en-ZA" sz="1200">
                <a:latin typeface="Calibri" charset="0"/>
              </a:rPr>
              <a:pPr eaLnBrk="1" hangingPunct="1"/>
              <a:t>5</a:t>
            </a:fld>
            <a:endParaRPr lang="en-ZA"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dirty="0" smtClean="0">
                <a:latin typeface="Calibri" charset="0"/>
              </a:rPr>
              <a:t>There are three reasons to attend Victory Sunday:</a:t>
            </a:r>
            <a:endParaRPr lang="en-ZA" dirty="0">
              <a:latin typeface="Calibri"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B86047-36E9-A14E-BD7C-D38C6E9049E5}" type="slidenum">
              <a:rPr lang="en-ZA" sz="1200">
                <a:latin typeface="Calibri" charset="0"/>
              </a:rPr>
              <a:pPr eaLnBrk="1" hangingPunct="1"/>
              <a:t>6</a:t>
            </a:fld>
            <a:endParaRPr lang="en-ZA"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dirty="0" smtClean="0">
                <a:latin typeface="Calibri" charset="0"/>
              </a:rPr>
              <a:t>How many of you were able to complete the Preparing</a:t>
            </a:r>
            <a:r>
              <a:rPr lang="en-ZA" baseline="0" dirty="0" smtClean="0">
                <a:latin typeface="Calibri" charset="0"/>
              </a:rPr>
              <a:t> for Victory Booklet? Those of you who were missed last Sunday - here is a copy for you to work through this coming week.</a:t>
            </a:r>
            <a:endParaRPr lang="en-ZA" dirty="0">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8A867B-D4B9-CF41-B973-6BC96437C79D}" type="slidenum">
              <a:rPr lang="en-ZA" sz="1200">
                <a:latin typeface="Calibri" charset="0"/>
              </a:rPr>
              <a:pPr eaLnBrk="1" hangingPunct="1"/>
              <a:t>7</a:t>
            </a:fld>
            <a:endParaRPr lang="en-ZA"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8</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In week 2 we will be taking at look at how Transformation happens.</a:t>
            </a:r>
            <a:endParaRPr lang="en-US" b="0" dirty="0" smtClean="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ECA808-E344-C442-8219-166E840D414B}" type="slidenum">
              <a:rPr lang="en-US" sz="1200">
                <a:latin typeface="Calibri" charset="0"/>
              </a:rPr>
              <a:pPr eaLnBrk="1" hangingPunct="1"/>
              <a:t>9</a:t>
            </a:fld>
            <a:endParaRPr lang="en-US" sz="1200">
              <a:latin typeface="Calibri" charset="0"/>
            </a:endParaRPr>
          </a:p>
        </p:txBody>
      </p:sp>
      <p:sp>
        <p:nvSpPr>
          <p:cNvPr id="2150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This image shows something of the transformation from a civilian to a battle-hardened soldier!</a:t>
            </a:r>
            <a:endParaRPr lang="en-US" b="0"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897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3666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744542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944069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t>15/08/04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458715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t>15/08/04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103181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t>15/08/04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98824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t>15/08/04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84180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t>15/08/04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40290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15/08/04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8939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15/08/04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5801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483F3-1960-DB4E-B93A-983973F41CD9}" type="datetimeFigureOut">
              <a:rPr lang="en-US" smtClean="0"/>
              <a:t>15/08/04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AFF90-09CB-214E-89E3-06D307DB4E23}" type="slidenum">
              <a:rPr lang="en-US" smtClean="0"/>
              <a:t>‹#›</a:t>
            </a:fld>
            <a:endParaRPr lang="en-US"/>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2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78783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73895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21399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51390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0660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2912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69146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74172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18034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86349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779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35305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211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2023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79354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44649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83501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823874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015639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36746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36527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872302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4430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76868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04326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24206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24626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67235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5120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37355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127709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367001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6219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16090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54695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779748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736448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544</TotalTime>
  <Words>1263</Words>
  <Application>Microsoft Macintosh PowerPoint</Application>
  <PresentationFormat>On-screen Show (4:3)</PresentationFormat>
  <Paragraphs>88</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Mark Tittley</dc:creator>
  <cp:lastModifiedBy>Mark Tittley</cp:lastModifiedBy>
  <cp:revision>64</cp:revision>
  <dcterms:created xsi:type="dcterms:W3CDTF">2013-07-16T16:53:59Z</dcterms:created>
  <dcterms:modified xsi:type="dcterms:W3CDTF">2015-08-04T06:50:05Z</dcterms:modified>
</cp:coreProperties>
</file>