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8" r:id="rId2"/>
    <p:sldId id="445" r:id="rId3"/>
    <p:sldId id="258" r:id="rId4"/>
    <p:sldId id="332" r:id="rId5"/>
    <p:sldId id="368" r:id="rId6"/>
    <p:sldId id="438" r:id="rId7"/>
    <p:sldId id="306" r:id="rId8"/>
    <p:sldId id="330" r:id="rId9"/>
    <p:sldId id="414" r:id="rId10"/>
    <p:sldId id="446" r:id="rId11"/>
    <p:sldId id="447" r:id="rId12"/>
    <p:sldId id="433" r:id="rId13"/>
    <p:sldId id="430" r:id="rId14"/>
    <p:sldId id="441" r:id="rId15"/>
    <p:sldId id="313" r:id="rId16"/>
    <p:sldId id="449" r:id="rId17"/>
    <p:sldId id="442" r:id="rId18"/>
    <p:sldId id="315" r:id="rId19"/>
    <p:sldId id="317" r:id="rId20"/>
    <p:sldId id="319" r:id="rId21"/>
    <p:sldId id="443" r:id="rId22"/>
    <p:sldId id="320" r:id="rId23"/>
    <p:sldId id="321" r:id="rId24"/>
    <p:sldId id="448" r:id="rId25"/>
    <p:sldId id="435" r:id="rId26"/>
    <p:sldId id="444" r:id="rId27"/>
    <p:sldId id="393" r:id="rId28"/>
    <p:sldId id="440" r:id="rId29"/>
    <p:sldId id="394" r:id="rId30"/>
    <p:sldId id="437" r:id="rId31"/>
    <p:sldId id="45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72727" autoAdjust="0"/>
  </p:normalViewPr>
  <p:slideViewPr>
    <p:cSldViewPr snapToGrid="0" snapToObjects="1">
      <p:cViewPr varScale="1">
        <p:scale>
          <a:sx n="68" d="100"/>
          <a:sy n="68" d="100"/>
        </p:scale>
        <p:origin x="-496" y="-120"/>
      </p:cViewPr>
      <p:guideLst>
        <p:guide orient="horz" pos="355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55B3-DF0C-9249-91F2-A3CA756580E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9F25B-9156-7643-A8FA-A3E575B4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latin typeface="Calibri" charset="0"/>
              </a:rPr>
              <a:t>Welcome to Victory Sunday - today is week 3 of our</a:t>
            </a:r>
            <a:r>
              <a:rPr lang="en-ZA" baseline="0" dirty="0" smtClean="0">
                <a:latin typeface="Calibri" charset="0"/>
              </a:rPr>
              <a:t> series</a:t>
            </a:r>
            <a:r>
              <a:rPr lang="en-ZA" dirty="0" smtClean="0">
                <a:latin typeface="Calibri" charset="0"/>
              </a:rPr>
              <a:t>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C7B8B6-FB42-DC47-AA63-EA12DB488D70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Have any of you seen the movie:</a:t>
            </a:r>
            <a:r>
              <a:rPr lang="en-US" b="0" baseline="0" dirty="0" smtClean="0">
                <a:latin typeface="Calibri" charset="0"/>
              </a:rPr>
              <a:t> Saving private Ryan? Here is the trailer that tells the story…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Video:</a:t>
            </a:r>
            <a:r>
              <a:rPr lang="en-US" b="0" baseline="0" dirty="0" smtClean="0">
                <a:latin typeface="Calibri" charset="0"/>
              </a:rPr>
              <a:t> Saving Private Ryan Official Trailer. Get it on YouTube at: https://</a:t>
            </a:r>
            <a:r>
              <a:rPr lang="en-US" b="0" baseline="0" dirty="0" err="1" smtClean="0">
                <a:latin typeface="Calibri" charset="0"/>
              </a:rPr>
              <a:t>www.youtube.com</a:t>
            </a:r>
            <a:r>
              <a:rPr lang="en-US" b="0" baseline="0" dirty="0" smtClean="0">
                <a:latin typeface="Calibri" charset="0"/>
              </a:rPr>
              <a:t>/</a:t>
            </a:r>
            <a:r>
              <a:rPr lang="en-US" b="0" baseline="0" dirty="0" err="1" smtClean="0">
                <a:latin typeface="Calibri" charset="0"/>
              </a:rPr>
              <a:t>watch?v</a:t>
            </a:r>
            <a:r>
              <a:rPr lang="en-US" b="0" baseline="0" dirty="0" smtClean="0">
                <a:latin typeface="Calibri" charset="0"/>
              </a:rPr>
              <a:t>=2BJU8RcARVI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small group of soldiers who were sent behind enemy lines under the leadership of Captain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Miller (played by Tom Hanks)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rescue Private Ryan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3 of his brothers had just been killed in action and the army did not want his Mother to lose another son!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men, including Captain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Miller,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sacrifice their lives trying to save him but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end the mission is successful because Private Ryan is saved!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fix our eyes on Jesus, the author 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perfecter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faith, who for the joy set before him endured the cross, scorning its shame, and sat down at the right hand of the throne of God.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(Hebrews 12:2). What was the joy set before Jesus? It was bringing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 back into a relationship with Father God! Restoring lost sons and daughters into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kingdom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Like Captain Miller who set out to save private Ryan – Jesus set out with a mission to save us through his death on the cross.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1DDF12-5FFD-D642-84D4-D0AD427AD653}" type="slidenum">
              <a:rPr lang="en-ZA">
                <a:latin typeface="Calibri" charset="0"/>
              </a:rPr>
              <a:pPr eaLnBrk="1" hangingPunct="1"/>
              <a:t>14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cross was the central message of the New Testament apostles. To understand and experience the cross of Christ, we must understand the three things that happened on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first here is a video from the movie, Son of God.</a:t>
            </a:r>
            <a:endParaRPr lang="en-ZA" dirty="0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9561F3-6141-D645-A765-7F256D90A845}" type="slidenum">
              <a:rPr lang="en-ZA">
                <a:latin typeface="Calibri" charset="0"/>
              </a:rPr>
              <a:pPr eaLnBrk="1" hangingPunct="1"/>
              <a:t>15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dirty="0" smtClean="0">
                <a:latin typeface="Calibri" charset="0"/>
              </a:rPr>
              <a:t>Video:</a:t>
            </a:r>
            <a:r>
              <a:rPr lang="en-ZA" baseline="0" dirty="0" smtClean="0">
                <a:latin typeface="Calibri" charset="0"/>
              </a:rPr>
              <a:t> Edited version of “Son of God: Cross”. Get it on YouTube at: </a:t>
            </a:r>
            <a:r>
              <a:rPr lang="en-ZA" dirty="0" smtClean="0">
                <a:latin typeface="Calibri" charset="0"/>
              </a:rPr>
              <a:t>https://www.youtube.com/watch?v=h9UN7IpxrNM</a:t>
            </a:r>
            <a:endParaRPr lang="en-ZA" dirty="0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9561F3-6141-D645-A765-7F256D90A845}" type="slidenum">
              <a:rPr lang="en-ZA">
                <a:latin typeface="Calibri" charset="0"/>
              </a:rPr>
              <a:pPr eaLnBrk="1" hangingPunct="1"/>
              <a:t>16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Suffering.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suffered the pain of the cross because of my sins.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wounded for our rebellious acts. He was crushed for our sins. He was punished so that we could have peace, and we received healing from his wounds.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(Isaiah 53:5)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9561F3-6141-D645-A765-7F256D90A845}" type="slidenum">
              <a:rPr lang="en-ZA">
                <a:latin typeface="Calibri" charset="0"/>
              </a:rPr>
              <a:pPr eaLnBrk="1" hangingPunct="1"/>
              <a:t>17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Substitution.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took our place on the cross, becoming our sin and suffering our punishment, so we could receive his righteousness.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made him who had no sin to be sin for us, so that in him we might become the righteousness of God.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Corinthians 5:21)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BE8D2F-3A52-4742-B335-7B5AA5277DAD}" type="slidenum">
              <a:rPr lang="en-ZA">
                <a:latin typeface="Calibri" charset="0"/>
              </a:rPr>
              <a:pPr eaLnBrk="1" hangingPunct="1"/>
              <a:t>18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Salvation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came to seek and save the Lost – to save sinners from the wrath of God.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 Jesus came into the world to save sinners.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Timothy 1:15).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we have now been justified by his blood, how much more shall we be saved from God's wrath through him!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5:9)</a:t>
            </a:r>
          </a:p>
          <a:p>
            <a:pPr eaLnBrk="1" hangingPunct="1">
              <a:spcBef>
                <a:spcPct val="0"/>
              </a:spcBef>
            </a:pPr>
            <a:endParaRPr lang="en-ZA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2346D1-AB56-9842-B1B7-1E1BEA3C15F4}" type="slidenum">
              <a:rPr lang="en-ZA">
                <a:latin typeface="Calibri" charset="0"/>
              </a:rPr>
              <a:pPr eaLnBrk="1" hangingPunct="1"/>
              <a:t>19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Video: Official Call of Duty® Black Ops III Reveal Trailer. Get it on YouTube at: https://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=58Pspqx0XGs</a:t>
            </a:r>
            <a:endParaRPr lang="en-ZA" dirty="0" smtClean="0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C7B8B6-FB42-DC47-AA63-EA12DB488D70}" type="slidenum">
              <a:rPr lang="en-ZA" sz="1200">
                <a:latin typeface="Calibri" charset="0"/>
              </a:rPr>
              <a:pPr eaLnBrk="1" hangingPunct="1"/>
              <a:t>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Should We Respond to What Jesus Did on the Cross?</a:t>
            </a:r>
            <a:endParaRPr lang="en-ZA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6FF38A-02AB-624B-B7BB-77898155FAF9}" type="slidenum">
              <a:rPr lang="en-ZA">
                <a:latin typeface="Calibri" charset="0"/>
              </a:rPr>
              <a:pPr eaLnBrk="1" hangingPunct="1"/>
              <a:t>20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Repent of all sin.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epent, then, and turn to God, so that your sins may be wiped out.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(Acts 3:19)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26FF38A-02AB-624B-B7BB-77898155FAF9}" type="slidenum">
              <a:rPr lang="en-ZA">
                <a:latin typeface="Calibri" charset="0"/>
              </a:rPr>
              <a:pPr eaLnBrk="1" hangingPunct="1"/>
              <a:t>21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Receive forgiveness for Sin.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believe in the one named Jesus receive forgiveness for their sins through him.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(Acts 10:43)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C779B2-B339-FF48-840E-2FA3E81DDA89}" type="slidenum">
              <a:rPr lang="en-ZA">
                <a:latin typeface="Calibri" charset="0"/>
              </a:rPr>
              <a:pPr eaLnBrk="1" hangingPunct="1"/>
              <a:t>22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Remember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price he paid for our sin.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Jesus Christ, raised from the dead, descended from David.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 Timothy 2:8)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81753A-154F-6840-A72B-12CAADEB8AD1}" type="slidenum">
              <a:rPr lang="en-ZA">
                <a:latin typeface="Calibri" charset="0"/>
              </a:rPr>
              <a:pPr eaLnBrk="1" hangingPunct="1"/>
              <a:t>23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Calibri" charset="0"/>
              </a:rPr>
              <a:t>Video:</a:t>
            </a:r>
            <a:r>
              <a:rPr lang="en-US" b="0" baseline="0" dirty="0" smtClean="0">
                <a:latin typeface="Calibri" charset="0"/>
              </a:rPr>
              <a:t> Edited version of “Son of God: Resurrection”. Get it on YouTube at: https://</a:t>
            </a:r>
            <a:r>
              <a:rPr lang="en-US" b="0" baseline="0" dirty="0" err="1" smtClean="0">
                <a:latin typeface="Calibri" charset="0"/>
              </a:rPr>
              <a:t>www.youtube.com</a:t>
            </a:r>
            <a:r>
              <a:rPr lang="en-US" b="0" baseline="0" dirty="0" smtClean="0">
                <a:latin typeface="Calibri" charset="0"/>
              </a:rPr>
              <a:t>/</a:t>
            </a:r>
            <a:r>
              <a:rPr lang="en-US" b="0" baseline="0" dirty="0" err="1" smtClean="0">
                <a:latin typeface="Calibri" charset="0"/>
              </a:rPr>
              <a:t>watch?v</a:t>
            </a:r>
            <a:r>
              <a:rPr lang="en-US" b="0" baseline="0" dirty="0" smtClean="0">
                <a:latin typeface="Calibri" charset="0"/>
              </a:rPr>
              <a:t>=2BJU8RcARVI</a:t>
            </a:r>
            <a:endParaRPr lang="en-US" b="0" dirty="0" smtClean="0">
              <a:latin typeface="Calibri" charset="0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81753A-154F-6840-A72B-12CAADEB8AD1}" type="slidenum">
              <a:rPr lang="en-ZA">
                <a:latin typeface="Calibri" charset="0"/>
              </a:rPr>
              <a:pPr eaLnBrk="1" hangingPunct="1"/>
              <a:t>24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0" dirty="0" smtClean="0">
                <a:latin typeface="Calibri" charset="0"/>
              </a:rPr>
              <a:t>If you have never received Jesus as your Saviour</a:t>
            </a:r>
            <a:r>
              <a:rPr lang="en-ZA" b="0" baseline="0" dirty="0" smtClean="0">
                <a:latin typeface="Calibri" charset="0"/>
              </a:rPr>
              <a:t> – now is a good time to receive him as your Lord and Saviour</a:t>
            </a:r>
            <a:r>
              <a:rPr lang="en-ZA" b="0" baseline="0" dirty="0" smtClean="0">
                <a:latin typeface="Calibri" charset="0"/>
              </a:rPr>
              <a:t>! Let’s all stand. If you have never asked Jesus to be your Saviour, I want you to raise your hand so I can pray with you. (Lead them in a sinner’s prayer). If you prayed that prayer for the first time then please come forward so I can pray for you (pray for them). Please follow Debbie into the kitchen so we can take your details and given you a booklet.</a:t>
            </a:r>
            <a:endParaRPr lang="en-ZA" b="0" dirty="0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82B2CC-DE3A-184C-9CC7-2E7895E092B8}" type="slidenum">
              <a:rPr lang="en-ZA">
                <a:latin typeface="Calibri" charset="0"/>
              </a:rPr>
              <a:pPr eaLnBrk="1" hangingPunct="1"/>
              <a:t>25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b="0" dirty="0" smtClean="0">
                <a:latin typeface="Calibri" charset="0"/>
              </a:rPr>
              <a:t>The cross</a:t>
            </a:r>
            <a:r>
              <a:rPr lang="en-ZA" b="0" baseline="0" dirty="0" smtClean="0">
                <a:latin typeface="Calibri" charset="0"/>
              </a:rPr>
              <a:t> has everything to do with victory! “</a:t>
            </a:r>
            <a:r>
              <a:rPr lang="en-ZA" b="0" dirty="0" smtClean="0">
                <a:latin typeface="Calibri" charset="0"/>
              </a:rPr>
              <a:t>Christ </a:t>
            </a:r>
            <a:r>
              <a:rPr lang="en-ZA" b="0" dirty="0" smtClean="0">
                <a:latin typeface="Calibri" charset="0"/>
              </a:rPr>
              <a:t>carried our sins in his body on the cross so that freed from our sins, we could live a life that has God's approval</a:t>
            </a:r>
            <a:r>
              <a:rPr lang="en-ZA" b="0" dirty="0" smtClean="0">
                <a:latin typeface="Calibri" charset="0"/>
              </a:rPr>
              <a:t>.” </a:t>
            </a:r>
            <a:r>
              <a:rPr lang="en-ZA" b="0" dirty="0" smtClean="0">
                <a:latin typeface="Calibri" charset="0"/>
              </a:rPr>
              <a:t>(1 Peter 2:24)</a:t>
            </a:r>
          </a:p>
          <a:p>
            <a:pPr eaLnBrk="1" hangingPunct="1">
              <a:spcBef>
                <a:spcPct val="0"/>
              </a:spcBef>
            </a:pPr>
            <a:endParaRPr lang="en-ZA" b="0" dirty="0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82B2CC-DE3A-184C-9CC7-2E7895E092B8}" type="slidenum">
              <a:rPr lang="en-ZA">
                <a:latin typeface="Calibri" charset="0"/>
              </a:rPr>
              <a:pPr eaLnBrk="1" hangingPunct="1"/>
              <a:t>26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Application: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into your accountability pairs once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 and 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these questions: (1)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saved? (2) Are you sure? (3) How do you know you are saved? (4) What difference does it make?</a:t>
            </a:r>
          </a:p>
          <a:p>
            <a:endParaRPr lang="en-ZA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3DC3F-B66C-984E-8974-154F28A4DAFB}" type="slidenum">
              <a:rPr lang="en-ZA">
                <a:latin typeface="Calibri" charset="0"/>
              </a:rPr>
              <a:pPr eaLnBrk="1" hangingPunct="1"/>
              <a:t>27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dirty="0" smtClean="0">
                <a:latin typeface="Calibri" charset="0"/>
              </a:rPr>
              <a:t>If</a:t>
            </a:r>
            <a:r>
              <a:rPr lang="en-ZA" baseline="0" dirty="0" smtClean="0">
                <a:latin typeface="Calibri" charset="0"/>
              </a:rPr>
              <a:t> you have not worked through the Engage book (the One 2 One for Teens) – then be sure to grab a copy today and </a:t>
            </a:r>
            <a:r>
              <a:rPr lang="en-ZA" baseline="0" dirty="0" smtClean="0">
                <a:latin typeface="Calibri" charset="0"/>
              </a:rPr>
              <a:t>start working </a:t>
            </a:r>
            <a:r>
              <a:rPr lang="en-ZA" baseline="0" dirty="0" smtClean="0">
                <a:latin typeface="Calibri" charset="0"/>
              </a:rPr>
              <a:t>through it </a:t>
            </a:r>
            <a:r>
              <a:rPr lang="en-ZA" baseline="0" dirty="0" smtClean="0">
                <a:latin typeface="Calibri" charset="0"/>
              </a:rPr>
              <a:t>this week</a:t>
            </a:r>
            <a:r>
              <a:rPr lang="en-ZA" baseline="0" dirty="0" smtClean="0">
                <a:latin typeface="Calibri" charset="0"/>
              </a:rPr>
              <a:t>.</a:t>
            </a:r>
            <a:endParaRPr lang="en-ZA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C73DC3F-B66C-984E-8974-154F28A4DAFB}" type="slidenum">
              <a:rPr lang="en-ZA">
                <a:latin typeface="Calibri" charset="0"/>
              </a:rPr>
              <a:pPr eaLnBrk="1" hangingPunct="1"/>
              <a:t>28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DDDFC-ACAE-7243-BAC2-FE78B4F0CC95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Let’s pray!</a:t>
            </a:r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0CBF1-6501-B34E-AB3C-EAC03B046C33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latin typeface="Calibri" charset="0"/>
              </a:rPr>
              <a:t>In week 1 we looked</a:t>
            </a:r>
            <a:r>
              <a:rPr lang="en-ZA" b="0" baseline="0" dirty="0" smtClean="0">
                <a:latin typeface="Calibri" charset="0"/>
              </a:rPr>
              <a:t> at the importance of </a:t>
            </a:r>
            <a:r>
              <a:rPr lang="en-ZA" b="0" dirty="0" smtClean="0">
                <a:latin typeface="Calibri" charset="0"/>
              </a:rPr>
              <a:t>Preparing for Victory</a:t>
            </a:r>
            <a:r>
              <a:rPr lang="en-US" b="0" dirty="0" smtClean="0">
                <a:latin typeface="Calibri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C05B2A-F6FC-514F-AE2F-21E8508C978A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In week 4 we will be looking</a:t>
            </a:r>
            <a:r>
              <a:rPr lang="en-US" b="0" baseline="0" dirty="0" smtClean="0">
                <a:latin typeface="Calibri" charset="0"/>
              </a:rPr>
              <a:t> at how our identity affects our victory.</a:t>
            </a:r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Soldiers will look after their own – but you have to be one of them</a:t>
            </a:r>
            <a:r>
              <a:rPr lang="en-ZA" baseline="0" dirty="0" smtClean="0">
                <a:latin typeface="Calibri" charset="0"/>
              </a:rPr>
              <a:t> to be protected! Otherwise you are their target!</a:t>
            </a:r>
            <a:endParaRPr lang="en-ZA" dirty="0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1DDF12-5FFD-D642-84D4-D0AD427AD653}" type="slidenum">
              <a:rPr lang="en-ZA">
                <a:latin typeface="Calibri" charset="0"/>
              </a:rPr>
              <a:pPr eaLnBrk="1" hangingPunct="1"/>
              <a:t>31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0DDDFC-ACAE-7243-BAC2-FE78B4F0CC95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ZA" b="0" dirty="0" smtClean="0">
                <a:latin typeface="Calibri" charset="0"/>
              </a:rPr>
              <a:t>Last week we looked at how Transformation happens.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We looked at how civilians are transformed into soldiers through basic training!</a:t>
            </a:r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talked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three types of change: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Conform, (2)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 and (3) Transform.</a:t>
            </a:r>
            <a:endParaRPr lang="en-ZA" b="0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EADDB-4714-DB44-8380-9FDAEE3A8883}" type="slidenum">
              <a:rPr lang="en-ZA">
                <a:latin typeface="Calibri" charset="0"/>
              </a:rPr>
              <a:pPr eaLnBrk="1" hangingPunct="1"/>
              <a:t>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discussed three agents of Change that God uses to change us: (1) Truth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(2) Holy Spirit, (3) Renewed Mind.</a:t>
            </a:r>
            <a:endParaRPr lang="en-ZA" b="0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EADDB-4714-DB44-8380-9FDAEE3A8883}" type="slidenum">
              <a:rPr lang="en-ZA">
                <a:latin typeface="Calibri" charset="0"/>
              </a:rPr>
              <a:pPr eaLnBrk="1" hangingPunct="1"/>
              <a:t>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This week we will be looking</a:t>
            </a:r>
            <a:r>
              <a:rPr lang="en-US" b="0" baseline="0" dirty="0" smtClean="0">
                <a:latin typeface="Calibri" charset="0"/>
              </a:rPr>
              <a:t> at what the Cross has to do with victory in our lives.</a:t>
            </a:r>
            <a:endParaRPr lang="en-US" b="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ECA808-E344-C442-8219-166E840D414B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alibri" charset="0"/>
              </a:rPr>
              <a:t>Sharing:</a:t>
            </a:r>
            <a:r>
              <a:rPr lang="en-US" b="0" baseline="0" dirty="0" smtClean="0">
                <a:latin typeface="Calibri" charset="0"/>
              </a:rPr>
              <a:t> Turn to the person next to you and ask them: “What does the cross mean to you?”</a:t>
            </a:r>
            <a:endParaRPr lang="en-US" b="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6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83F3-1960-DB4E-B93A-983973F41CD9}" type="datetimeFigureOut">
              <a:rPr lang="en-US" smtClean="0"/>
              <a:t>15/08/07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FF90-09CB-214E-89E3-06D307DB4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403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438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210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3677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53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0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1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3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1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302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009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7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748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448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00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3340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1099</Words>
  <Application>Microsoft Macintosh PowerPoint</Application>
  <PresentationFormat>On-screen Show (4:3)</PresentationFormat>
  <Paragraphs>62</Paragraphs>
  <Slides>31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Mark Tittley</dc:creator>
  <cp:lastModifiedBy>Mark Tittley</cp:lastModifiedBy>
  <cp:revision>84</cp:revision>
  <dcterms:created xsi:type="dcterms:W3CDTF">2013-07-16T16:53:59Z</dcterms:created>
  <dcterms:modified xsi:type="dcterms:W3CDTF">2015-08-07T09:04:38Z</dcterms:modified>
</cp:coreProperties>
</file>