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1383" r:id="rId2"/>
    <p:sldId id="1382" r:id="rId3"/>
    <p:sldId id="1381" r:id="rId4"/>
    <p:sldId id="1348" r:id="rId5"/>
    <p:sldId id="1276" r:id="rId6"/>
    <p:sldId id="1299" r:id="rId7"/>
    <p:sldId id="1277" r:id="rId8"/>
    <p:sldId id="1285" r:id="rId9"/>
    <p:sldId id="1405" r:id="rId10"/>
    <p:sldId id="1286" r:id="rId11"/>
    <p:sldId id="1287" r:id="rId12"/>
    <p:sldId id="1371" r:id="rId13"/>
    <p:sldId id="1278" r:id="rId14"/>
    <p:sldId id="1282" r:id="rId15"/>
    <p:sldId id="1300" r:id="rId16"/>
    <p:sldId id="1301" r:id="rId17"/>
    <p:sldId id="1302" r:id="rId18"/>
    <p:sldId id="1303" r:id="rId19"/>
    <p:sldId id="1305" r:id="rId20"/>
    <p:sldId id="1306" r:id="rId21"/>
    <p:sldId id="1307" r:id="rId22"/>
    <p:sldId id="1315" r:id="rId23"/>
    <p:sldId id="1316" r:id="rId24"/>
    <p:sldId id="1321" r:id="rId25"/>
    <p:sldId id="1323" r:id="rId26"/>
    <p:sldId id="1324" r:id="rId27"/>
    <p:sldId id="1325" r:id="rId28"/>
    <p:sldId id="1333" r:id="rId29"/>
    <p:sldId id="1332" r:id="rId30"/>
    <p:sldId id="1334" r:id="rId31"/>
    <p:sldId id="1404" r:id="rId32"/>
    <p:sldId id="1339" r:id="rId33"/>
    <p:sldId id="1347" r:id="rId34"/>
    <p:sldId id="1358" r:id="rId35"/>
    <p:sldId id="1342" r:id="rId36"/>
    <p:sldId id="1341" r:id="rId37"/>
    <p:sldId id="1340" r:id="rId38"/>
    <p:sldId id="1343" r:id="rId39"/>
    <p:sldId id="1345" r:id="rId40"/>
    <p:sldId id="1369" r:id="rId41"/>
    <p:sldId id="1353" r:id="rId42"/>
    <p:sldId id="1397" r:id="rId43"/>
    <p:sldId id="1351" r:id="rId44"/>
    <p:sldId id="1275" r:id="rId45"/>
    <p:sldId id="1296" r:id="rId46"/>
    <p:sldId id="1361" r:id="rId47"/>
    <p:sldId id="1297" r:id="rId48"/>
    <p:sldId id="1390" r:id="rId49"/>
    <p:sldId id="1394" r:id="rId50"/>
    <p:sldId id="1396" r:id="rId51"/>
    <p:sldId id="1395" r:id="rId52"/>
    <p:sldId id="1355" r:id="rId53"/>
    <p:sldId id="1392" r:id="rId54"/>
    <p:sldId id="1400" r:id="rId55"/>
    <p:sldId id="1406" r:id="rId56"/>
    <p:sldId id="1356" r:id="rId57"/>
    <p:sldId id="1401" r:id="rId58"/>
    <p:sldId id="1398" r:id="rId59"/>
    <p:sldId id="1363" r:id="rId60"/>
    <p:sldId id="1402" r:id="rId61"/>
    <p:sldId id="1370" r:id="rId62"/>
    <p:sldId id="1362" r:id="rId63"/>
    <p:sldId id="1374"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00F8"/>
    <a:srgbClr val="28FF07"/>
    <a:srgbClr val="19C4FE"/>
    <a:srgbClr val="EED80D"/>
    <a:srgbClr val="FFCC66"/>
    <a:srgbClr val="FFFFFF"/>
    <a:srgbClr val="FFFF00"/>
    <a:srgbClr val="D29703"/>
    <a:srgbClr val="C40806"/>
    <a:srgbClr val="D100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86325" autoAdjust="0"/>
  </p:normalViewPr>
  <p:slideViewPr>
    <p:cSldViewPr snapToGrid="0" snapToObjects="1" showGuides="1">
      <p:cViewPr varScale="1">
        <p:scale>
          <a:sx n="77" d="100"/>
          <a:sy n="77" d="100"/>
        </p:scale>
        <p:origin x="-912" y="-104"/>
      </p:cViewPr>
      <p:guideLst>
        <p:guide orient="horz" pos="2168"/>
        <p:guide orient="horz" pos="4114"/>
        <p:guide pos="1298"/>
        <p:guide pos="5470"/>
        <p:guide pos="2857"/>
      </p:guideLst>
    </p:cSldViewPr>
  </p:slideViewPr>
  <p:notesTextViewPr>
    <p:cViewPr>
      <p:scale>
        <a:sx n="100" d="100"/>
        <a:sy n="100" d="100"/>
      </p:scale>
      <p:origin x="0" y="0"/>
    </p:cViewPr>
  </p:notesTextViewPr>
  <p:sorterViewPr>
    <p:cViewPr>
      <p:scale>
        <a:sx n="66" d="100"/>
        <a:sy n="66" d="100"/>
      </p:scale>
      <p:origin x="0" y="59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16/09/27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a privilege it is for me to be the one asked to bring the Word this morning. </a:t>
            </a:r>
            <a:r>
              <a:rPr lang="en-US" dirty="0" smtClean="0"/>
              <a:t>T</a:t>
            </a:r>
            <a:r>
              <a:rPr lang="en-US" baseline="0" dirty="0" smtClean="0"/>
              <a:t>his very pulpit was the place where I preached my first ever pulpit at age 15. Three of us were invited by Uncle John Gardner to share the preaching slot among us on Sunday morning: It was </a:t>
            </a:r>
            <a:r>
              <a:rPr lang="en-US" baseline="0" dirty="0" err="1" smtClean="0"/>
              <a:t>Titch</a:t>
            </a:r>
            <a:r>
              <a:rPr lang="en-US" baseline="0" dirty="0" smtClean="0"/>
              <a:t>, Stretch and Tits - </a:t>
            </a:r>
            <a:r>
              <a:rPr lang="en-US" baseline="0" dirty="0" err="1" smtClean="0"/>
              <a:t>Titch</a:t>
            </a:r>
            <a:r>
              <a:rPr lang="en-US" baseline="0" dirty="0" smtClean="0"/>
              <a:t> was Andrew Baird, Stretch was Steven O’Hara and Tits - well that would have been me given my unique surname. I was petrified - my knees were knocking so hard together that I doubt that anyone heard what I was saying. But by the grace of God, I made it through and it confirmed in me even at that young age that I was called to full-time ministry.</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3. Grant</a:t>
            </a:r>
            <a:r>
              <a:rPr lang="en-US" sz="1200" b="1" kern="1200" baseline="0" dirty="0" smtClean="0">
                <a:solidFill>
                  <a:schemeClr val="tx1"/>
                </a:solidFill>
                <a:latin typeface="+mn-lt"/>
                <a:ea typeface="+mn-ea"/>
                <a:cs typeface="+mn-cs"/>
              </a:rPr>
              <a:t> </a:t>
            </a:r>
            <a:r>
              <a:rPr lang="en-US" sz="1200" b="1" kern="1200" baseline="0" smtClean="0">
                <a:solidFill>
                  <a:schemeClr val="tx1"/>
                </a:solidFill>
                <a:latin typeface="+mn-lt"/>
                <a:ea typeface="+mn-ea"/>
                <a:cs typeface="+mn-cs"/>
              </a:rPr>
              <a:t>Rayner</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Each time he saw me he would ask me questions like: What did you read in the Bible this week? What did you pray about? Did you share the gospel with your friends this week?</a:t>
            </a: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4. John and Rose Gardner. </a:t>
            </a:r>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Gardners</a:t>
            </a:r>
            <a:r>
              <a:rPr lang="en-US" sz="1200" kern="1200" dirty="0" smtClean="0">
                <a:solidFill>
                  <a:schemeClr val="tx1"/>
                </a:solidFill>
                <a:latin typeface="+mn-lt"/>
                <a:ea typeface="+mn-ea"/>
                <a:cs typeface="+mn-cs"/>
              </a:rPr>
              <a:t> opened</a:t>
            </a:r>
            <a:r>
              <a:rPr lang="en-US" sz="1200" kern="1200" baseline="0" dirty="0" smtClean="0">
                <a:solidFill>
                  <a:schemeClr val="tx1"/>
                </a:solidFill>
                <a:latin typeface="+mn-lt"/>
                <a:ea typeface="+mn-ea"/>
                <a:cs typeface="+mn-cs"/>
              </a:rPr>
              <a:t> their home to teenagers, Uncle John </a:t>
            </a:r>
            <a:r>
              <a:rPr lang="en-US" sz="1200" kern="1200" baseline="0" dirty="0" err="1" smtClean="0">
                <a:solidFill>
                  <a:schemeClr val="tx1"/>
                </a:solidFill>
                <a:latin typeface="+mn-lt"/>
                <a:ea typeface="+mn-ea"/>
                <a:cs typeface="+mn-cs"/>
              </a:rPr>
              <a:t>organised</a:t>
            </a:r>
            <a:r>
              <a:rPr lang="en-US" sz="1200" kern="1200" baseline="0" dirty="0" smtClean="0">
                <a:solidFill>
                  <a:schemeClr val="tx1"/>
                </a:solidFill>
                <a:latin typeface="+mn-lt"/>
                <a:ea typeface="+mn-ea"/>
                <a:cs typeface="+mn-cs"/>
              </a:rPr>
              <a:t> got us to lead the youth ministry even when we were in our early teens - he equipped and empowered us for ministry. Here are some tributes that were shared on Facebook in tribute to Uncle John a few weeks back: “</a:t>
            </a:r>
            <a:r>
              <a:rPr lang="en-US" dirty="0" smtClean="0"/>
              <a:t>Many of us are Christians today because of his input into our lives”. (Laura </a:t>
            </a:r>
            <a:r>
              <a:rPr lang="en-US" dirty="0" err="1" smtClean="0"/>
              <a:t>Noakes</a:t>
            </a:r>
            <a:r>
              <a:rPr lang="en-US" dirty="0" smtClean="0"/>
              <a:t>). “So many of us were so privileged to be under John's leadership at </a:t>
            </a:r>
            <a:r>
              <a:rPr lang="en-US" dirty="0" err="1" smtClean="0"/>
              <a:t>Fynnland</a:t>
            </a:r>
            <a:r>
              <a:rPr lang="en-US" dirty="0" smtClean="0"/>
              <a:t> Baptist YP back in the 70's. We give God all the glory for a life lived in dedication to our </a:t>
            </a:r>
            <a:r>
              <a:rPr lang="en-US" dirty="0" err="1" smtClean="0"/>
              <a:t>Saviour</a:t>
            </a:r>
            <a:r>
              <a:rPr lang="en-US" dirty="0" smtClean="0"/>
              <a:t>. (Beth Skeen)</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One generation commends your works to another; They tell of your mighty acts. They speak of the glorious splendor of your majesty. They tell of the power of your awesome works. They celebrate your abundant goodness. They joyfully sing of your righteousness. </a:t>
            </a:r>
            <a:r>
              <a:rPr lang="en-US" sz="1200" kern="1200" dirty="0" smtClean="0">
                <a:solidFill>
                  <a:schemeClr val="tx1"/>
                </a:solidFill>
                <a:effectLst/>
                <a:latin typeface="+mn-lt"/>
                <a:ea typeface="+mn-ea"/>
                <a:cs typeface="+mn-cs"/>
              </a:rPr>
              <a:t>(Psalm 145:3-7)</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is</a:t>
            </a:r>
            <a:r>
              <a:rPr lang="en-US" sz="1200" kern="1200" baseline="0" dirty="0" smtClean="0">
                <a:solidFill>
                  <a:schemeClr val="tx1"/>
                </a:solidFill>
                <a:latin typeface="+mn-lt"/>
                <a:ea typeface="+mn-ea"/>
                <a:cs typeface="+mn-cs"/>
              </a:rPr>
              <a:t> my 30</a:t>
            </a:r>
            <a:r>
              <a:rPr lang="en-US" sz="1200" kern="1200" baseline="30000" dirty="0" smtClean="0">
                <a:solidFill>
                  <a:schemeClr val="tx1"/>
                </a:solidFill>
                <a:latin typeface="+mn-lt"/>
                <a:ea typeface="+mn-ea"/>
                <a:cs typeface="+mn-cs"/>
              </a:rPr>
              <a:t>th</a:t>
            </a:r>
            <a:r>
              <a:rPr lang="en-US" sz="1200" kern="1200" baseline="0" dirty="0" smtClean="0">
                <a:solidFill>
                  <a:schemeClr val="tx1"/>
                </a:solidFill>
                <a:latin typeface="+mn-lt"/>
                <a:ea typeface="+mn-ea"/>
                <a:cs typeface="+mn-cs"/>
              </a:rPr>
              <a:t> year in full time ministry - and as I was preparing this message for today on kingdom impact I </a:t>
            </a:r>
            <a:r>
              <a:rPr lang="en-US" sz="1200" kern="1200" baseline="0" dirty="0" err="1" smtClean="0">
                <a:solidFill>
                  <a:schemeClr val="tx1"/>
                </a:solidFill>
                <a:latin typeface="+mn-lt"/>
                <a:ea typeface="+mn-ea"/>
                <a:cs typeface="+mn-cs"/>
              </a:rPr>
              <a:t>realised</a:t>
            </a:r>
            <a:r>
              <a:rPr lang="en-US" sz="1200" kern="1200" baseline="0" dirty="0" smtClean="0">
                <a:solidFill>
                  <a:schemeClr val="tx1"/>
                </a:solidFill>
                <a:latin typeface="+mn-lt"/>
                <a:ea typeface="+mn-ea"/>
                <a:cs typeface="+mn-cs"/>
              </a:rPr>
              <a:t> that I have had 3 different decades of ministries that illustrate how due to the impact of my upbringing at </a:t>
            </a:r>
            <a:r>
              <a:rPr lang="en-US" sz="1200" kern="1200" baseline="0" dirty="0" err="1" smtClean="0">
                <a:solidFill>
                  <a:schemeClr val="tx1"/>
                </a:solidFill>
                <a:latin typeface="+mn-lt"/>
                <a:ea typeface="+mn-ea"/>
                <a:cs typeface="+mn-cs"/>
              </a:rPr>
              <a:t>Fynnland</a:t>
            </a:r>
            <a:r>
              <a:rPr lang="en-US" sz="1200" kern="1200" baseline="0" dirty="0" smtClean="0">
                <a:solidFill>
                  <a:schemeClr val="tx1"/>
                </a:solidFill>
                <a:latin typeface="+mn-lt"/>
                <a:ea typeface="+mn-ea"/>
                <a:cs typeface="+mn-cs"/>
              </a:rPr>
              <a:t> Baptist Church, I have been able to have an impact on thousands of lives: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B2D993-503A-9E4E-8E40-2CC608DBF485}" type="slidenum">
              <a:rPr lang="en-ZA"/>
              <a:pPr/>
              <a:t>14</a:t>
            </a:fld>
            <a:endParaRPr lang="en-ZA"/>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p:txBody>
          <a:bodyPr/>
          <a:lstStyle/>
          <a:p>
            <a:r>
              <a:rPr lang="en-US" sz="1200" b="1" kern="1200" dirty="0" smtClean="0">
                <a:solidFill>
                  <a:schemeClr val="tx1"/>
                </a:solidFill>
                <a:effectLst/>
                <a:latin typeface="+mn-lt"/>
                <a:ea typeface="+mn-ea"/>
                <a:cs typeface="+mn-cs"/>
              </a:rPr>
              <a:t>1. Baptist College.</a:t>
            </a:r>
            <a:r>
              <a:rPr lang="en-US" sz="1200" kern="1200" dirty="0" smtClean="0">
                <a:solidFill>
                  <a:schemeClr val="tx1"/>
                </a:solidFill>
                <a:effectLst/>
                <a:latin typeface="+mn-lt"/>
                <a:ea typeface="+mn-ea"/>
                <a:cs typeface="+mn-cs"/>
              </a:rPr>
              <a:t> I had the privilege to training dozens of youth pastors in my first decade of ministry at Baptist Theological College in </a:t>
            </a:r>
            <a:r>
              <a:rPr lang="en-US" sz="1200" kern="1200" dirty="0" err="1" smtClean="0">
                <a:solidFill>
                  <a:schemeClr val="tx1"/>
                </a:solidFill>
                <a:effectLst/>
                <a:latin typeface="+mn-lt"/>
                <a:ea typeface="+mn-ea"/>
                <a:cs typeface="+mn-cs"/>
              </a:rPr>
              <a:t>Randburg</a:t>
            </a:r>
            <a:r>
              <a:rPr lang="en-US" sz="1200" kern="1200" dirty="0" smtClean="0">
                <a:solidFill>
                  <a:schemeClr val="tx1"/>
                </a:solidFill>
                <a:effectLst/>
                <a:latin typeface="+mn-lt"/>
                <a:ea typeface="+mn-ea"/>
                <a:cs typeface="+mn-cs"/>
              </a:rPr>
              <a:t>. Each of guys and girls have gone on to impact lives in contexts throughout the country and even the world.</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1B8063-6186-634D-A033-6D16727131FA}" type="slidenum">
              <a:rPr lang="en-ZA"/>
              <a:pPr>
                <a:defRPr/>
              </a:pPr>
              <a:t>15</a:t>
            </a:fld>
            <a:endParaRPr lang="en-ZA"/>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r>
              <a:rPr lang="en-ZA" sz="1200" b="1" kern="1200" dirty="0" smtClean="0">
                <a:solidFill>
                  <a:schemeClr val="tx1"/>
                </a:solidFill>
                <a:effectLst/>
                <a:latin typeface="+mn-lt"/>
                <a:ea typeface="+mn-ea"/>
                <a:cs typeface="+mn-cs"/>
              </a:rPr>
              <a:t>2. Sonlife Africa.</a:t>
            </a:r>
            <a:r>
              <a:rPr lang="en-ZA" sz="1200" kern="1200" dirty="0" smtClean="0">
                <a:solidFill>
                  <a:schemeClr val="tx1"/>
                </a:solidFill>
                <a:effectLst/>
                <a:latin typeface="+mn-lt"/>
                <a:ea typeface="+mn-ea"/>
                <a:cs typeface="+mn-cs"/>
              </a:rPr>
              <a:t> In the second decade of my ministry I had the privilege of training leaders in countries across the continent of Africa.</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1435525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5A5589-4F5B-A04B-9F99-5126FC1C3B46}" type="slidenum">
              <a:rPr lang="en-ZA"/>
              <a:pPr>
                <a:defRPr/>
              </a:pPr>
              <a:t>31</a:t>
            </a:fld>
            <a:endParaRPr lang="en-ZA"/>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cs typeface="+mn-cs"/>
              </a:rPr>
              <a:t>Here is an overview of the countries that I was able to multiply into (the 9 countries shown in green). </a:t>
            </a:r>
            <a:r>
              <a:rPr lang="en-US" sz="1200" kern="1200" dirty="0" smtClean="0">
                <a:solidFill>
                  <a:schemeClr val="tx1"/>
                </a:solidFill>
                <a:effectLst/>
                <a:latin typeface="+mn-lt"/>
                <a:ea typeface="+mn-ea"/>
                <a:cs typeface="+mn-cs"/>
              </a:rPr>
              <a:t>I visited each country 4 times to train leaders in building a disciplemaking movement in their local church and then released a country leader to continue the movement in their context. Since I handed the movement over to leaders that I had developed, now known as J-Life Africa, they are now working in over 30 African countries </a:t>
            </a:r>
            <a:r>
              <a:rPr lang="en-ZA" dirty="0" smtClean="0">
                <a:cs typeface="+mn-cs"/>
              </a:rPr>
              <a:t>(shown in</a:t>
            </a:r>
            <a:r>
              <a:rPr lang="en-ZA" baseline="0" dirty="0" smtClean="0">
                <a:cs typeface="+mn-cs"/>
              </a:rPr>
              <a:t> green)</a:t>
            </a:r>
            <a:r>
              <a:rPr lang="en-US" sz="1200" kern="1200" dirty="0" smtClean="0">
                <a:solidFill>
                  <a:schemeClr val="tx1"/>
                </a:solidFill>
                <a:effectLst/>
                <a:latin typeface="+mn-lt"/>
                <a:ea typeface="+mn-ea"/>
                <a:cs typeface="+mn-cs"/>
              </a:rPr>
              <a:t>.</a:t>
            </a:r>
            <a:endParaRPr lang="en-ZA" dirty="0"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His People Church.</a:t>
            </a:r>
            <a:r>
              <a:rPr lang="en-US" sz="1200" kern="1200" dirty="0" smtClean="0">
                <a:solidFill>
                  <a:schemeClr val="tx1"/>
                </a:solidFill>
                <a:effectLst/>
                <a:latin typeface="+mn-lt"/>
                <a:ea typeface="+mn-ea"/>
                <a:cs typeface="+mn-cs"/>
              </a:rPr>
              <a:t> In the third decade of ministry so far, God called Debbie and I and our family to join His People Christian Church in Rosebank.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Not long after I joined I was invited to become a</a:t>
            </a:r>
            <a:r>
              <a:rPr lang="en-US" sz="1200" kern="1200" baseline="0" dirty="0" smtClean="0">
                <a:solidFill>
                  <a:schemeClr val="tx1"/>
                </a:solidFill>
                <a:latin typeface="+mn-lt"/>
                <a:ea typeface="+mn-ea"/>
                <a:cs typeface="+mn-cs"/>
              </a:rPr>
              <a:t> youth pastor at the church and three years ago, Debbie joined me on staff as well.</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honestly, if you only knew the secret that I have carried for the past 42 years from growing up at </a:t>
            </a:r>
            <a:r>
              <a:rPr lang="en-US" baseline="0" dirty="0" err="1" smtClean="0"/>
              <a:t>Fynnlands</a:t>
            </a:r>
            <a:r>
              <a:rPr lang="en-US" baseline="0" dirty="0" smtClean="0"/>
              <a:t> Baptist Church in the 60s and the 70s the deacons and elders might just decide to reconsider whether I will be the preacher this morning. </a:t>
            </a:r>
            <a:r>
              <a:rPr lang="en-US" dirty="0" smtClean="0"/>
              <a:t>I will never forget the night that Uncle Johan</a:t>
            </a:r>
            <a:r>
              <a:rPr lang="en-US" baseline="0" dirty="0" smtClean="0"/>
              <a:t> </a:t>
            </a:r>
            <a:r>
              <a:rPr lang="en-US" baseline="0" dirty="0" err="1" smtClean="0"/>
              <a:t>Potgieter</a:t>
            </a:r>
            <a:r>
              <a:rPr lang="en-US" baseline="0" dirty="0" smtClean="0"/>
              <a:t> stumbled across the scene of a crime in one of the Sunday School classrooms on the ground floor. My best friend, Arnold </a:t>
            </a:r>
            <a:r>
              <a:rPr lang="en-US" baseline="0" dirty="0" err="1" smtClean="0"/>
              <a:t>Karstens</a:t>
            </a:r>
            <a:r>
              <a:rPr lang="en-US" baseline="0" dirty="0" smtClean="0"/>
              <a:t>, and </a:t>
            </a:r>
            <a:r>
              <a:rPr lang="en-US" baseline="0" dirty="0" smtClean="0"/>
              <a:t>I and some </a:t>
            </a:r>
            <a:r>
              <a:rPr lang="en-US" baseline="0" dirty="0" smtClean="0"/>
              <a:t>other mates had gone off to the corner cafe with our offering money and we had returned to the classroom with our stolen goods are were busy sharing it out among the 5 of us on a table when in burst Uncle Johan. </a:t>
            </a:r>
            <a:r>
              <a:rPr lang="en-US" baseline="0" dirty="0" err="1" smtClean="0"/>
              <a:t>Pandemonia</a:t>
            </a:r>
            <a:r>
              <a:rPr lang="en-US" baseline="0" dirty="0" smtClean="0"/>
              <a:t> broke out, sweets went flying (precious few landing in our pockets) as we ran for the exit and not a few of us got bruises that night from jumping out of the window. We had to face the music later with the deacons and I suspect punishment was administered by our parents too. So well done, deacons and elders for inviting a convicted thief to share the Word this morning.</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are some of the current adult and teen leaders that we work with at His Youth.</a:t>
            </a: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are some of the teens in our youth ministry that we meet with on a regular basis.</a:t>
            </a: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are some of the youth pastors in our geographic area that Debbie and I pour our lives into on a weekly basis!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are some of the learners in just one of the 3 high schools that we work in that we meet with on a weekly basis.</a:t>
            </a: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are some of the boys who live</a:t>
            </a:r>
            <a:r>
              <a:rPr lang="en-US" sz="1200" kern="1200" baseline="0" dirty="0" smtClean="0">
                <a:solidFill>
                  <a:schemeClr val="tx1"/>
                </a:solidFill>
                <a:latin typeface="+mn-lt"/>
                <a:ea typeface="+mn-ea"/>
                <a:cs typeface="+mn-cs"/>
              </a:rPr>
              <a:t> in single parents homes that we meet with every Saturday afternoon </a:t>
            </a:r>
            <a:r>
              <a:rPr lang="en-US" sz="1200" kern="1200" dirty="0" smtClean="0">
                <a:solidFill>
                  <a:schemeClr val="tx1"/>
                </a:solidFill>
                <a:latin typeface="+mn-lt"/>
                <a:ea typeface="+mn-ea"/>
                <a:cs typeface="+mn-cs"/>
              </a:rPr>
              <a:t>in a suburb where our church is located. </a:t>
            </a:r>
            <a:r>
              <a:rPr lang="en-US" sz="1200" kern="1200" dirty="0" smtClean="0">
                <a:solidFill>
                  <a:schemeClr val="tx1"/>
                </a:solidFill>
                <a:effectLst/>
                <a:latin typeface="+mn-lt"/>
                <a:ea typeface="+mn-ea"/>
                <a:cs typeface="+mn-cs"/>
              </a:rPr>
              <a:t>Every one of the lives and families that we are touching and represented by the photos that I am showing are in some way a result of the impact that Sunday School and people at </a:t>
            </a:r>
            <a:r>
              <a:rPr lang="en-US" sz="1200" kern="1200" dirty="0" err="1" smtClean="0">
                <a:solidFill>
                  <a:schemeClr val="tx1"/>
                </a:solidFill>
                <a:effectLst/>
                <a:latin typeface="+mn-lt"/>
                <a:ea typeface="+mn-ea"/>
                <a:cs typeface="+mn-cs"/>
              </a:rPr>
              <a:t>Fynnlands</a:t>
            </a:r>
            <a:r>
              <a:rPr lang="en-US" sz="1200" kern="1200" dirty="0" smtClean="0">
                <a:solidFill>
                  <a:schemeClr val="tx1"/>
                </a:solidFill>
                <a:effectLst/>
                <a:latin typeface="+mn-lt"/>
                <a:ea typeface="+mn-ea"/>
                <a:cs typeface="+mn-cs"/>
              </a:rPr>
              <a:t> Baptist Church had on my life while I was growing up!</a:t>
            </a:r>
            <a:r>
              <a:rPr lang="en-ZA" dirty="0" smtClean="0">
                <a:effectLst/>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as you celebrate 70 years of Sunday School at </a:t>
            </a:r>
            <a:r>
              <a:rPr lang="en-US" sz="1200" kern="1200" dirty="0" err="1" smtClean="0">
                <a:solidFill>
                  <a:schemeClr val="tx1"/>
                </a:solidFill>
                <a:latin typeface="+mn-lt"/>
                <a:ea typeface="+mn-ea"/>
                <a:cs typeface="+mn-cs"/>
              </a:rPr>
              <a:t>Flynnlands</a:t>
            </a:r>
            <a:r>
              <a:rPr lang="en-US" sz="1200" kern="1200" dirty="0" smtClean="0">
                <a:solidFill>
                  <a:schemeClr val="tx1"/>
                </a:solidFill>
                <a:latin typeface="+mn-lt"/>
                <a:ea typeface="+mn-ea"/>
                <a:cs typeface="+mn-cs"/>
              </a:rPr>
              <a:t> you should probably ask yourselves, 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running Sunday School here every</a:t>
            </a:r>
            <a:r>
              <a:rPr lang="en-US" sz="1200" kern="1200" baseline="0" dirty="0" smtClean="0">
                <a:solidFill>
                  <a:schemeClr val="tx1"/>
                </a:solidFill>
                <a:latin typeface="+mn-lt"/>
                <a:ea typeface="+mn-ea"/>
                <a:cs typeface="+mn-cs"/>
              </a:rPr>
              <a:t> Sunday worth the effort?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 believe so - I could spend endless time talking about the impact of what others who were a product of this church are doing around the world for the sake of the kingdom - but I think by now you get the message - what we do in one place multiplies around the globe! You are not adding people into the kingdom - you engaged in multiplication. Let me illustrate the difference with an activity:</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The Difference Between Addition and Multiplication:</a:t>
            </a:r>
            <a:r>
              <a:rPr lang="en-US" sz="1200" kern="1200" dirty="0" smtClean="0">
                <a:solidFill>
                  <a:schemeClr val="tx1"/>
                </a:solidFill>
                <a:effectLst/>
                <a:latin typeface="+mn-lt"/>
                <a:ea typeface="+mn-ea"/>
                <a:cs typeface="+mn-cs"/>
              </a:rPr>
              <a:t> (1) To demonstrate Addition I am going to touch someone in the front and ask them to stand. Then I will touch another person and then another and so on. So I have led 3 to 5 people to Jesus so far. But it is taking a while and I don’t really have time to follow them up properly or help them become disciples who make disciples. If I keep going like this we will never make disciples of all nations. (2) To demonstrate Multiplication I am going to touch a few people, but before I am done touching them I am going to equip them to do what I did to them and send them out to lead others to Jesus who will lead others, and so on. Let’s see how many people I need to touch before the whole congregation is standing!</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Someone said:</a:t>
            </a:r>
            <a:r>
              <a:rPr lang="en-US" baseline="0" dirty="0" smtClean="0"/>
              <a:t> </a:t>
            </a:r>
            <a:r>
              <a:rPr lang="en-US" dirty="0" smtClean="0"/>
              <a:t>Legacy</a:t>
            </a:r>
            <a:r>
              <a:rPr lang="en-US" baseline="0" dirty="0" smtClean="0"/>
              <a:t> is not leaving something </a:t>
            </a:r>
            <a:r>
              <a:rPr lang="en-US" b="1" i="1" baseline="0" dirty="0" smtClean="0"/>
              <a:t>for</a:t>
            </a:r>
            <a:r>
              <a:rPr lang="en-US" baseline="0" dirty="0" smtClean="0"/>
              <a:t> people, it’s leaving something </a:t>
            </a:r>
            <a:r>
              <a:rPr lang="en-US" b="1" i="1" baseline="0" dirty="0" smtClean="0"/>
              <a:t>in </a:t>
            </a:r>
            <a:r>
              <a:rPr lang="en-US" baseline="0" dirty="0" smtClean="0"/>
              <a:t>people.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pPr>
            <a:r>
              <a:rPr lang="en-US" sz="1200" b="0" i="1" dirty="0" smtClean="0">
                <a:solidFill>
                  <a:schemeClr val="bg1"/>
                </a:solidFill>
                <a:effectLst>
                  <a:glow rad="101600">
                    <a:srgbClr val="000000"/>
                  </a:glow>
                </a:effectLst>
                <a:latin typeface="Candara"/>
                <a:cs typeface="Candara"/>
              </a:rPr>
              <a:t>Go and make disciples of all nations, baptizing them in the name of the Father and of the Son and of the Holy Spirit, and teaching them to obey everything I have commanded you. And surely I am with you always, to the very end of the age. </a:t>
            </a:r>
            <a:r>
              <a:rPr lang="en-US" sz="1200" b="0" dirty="0" smtClean="0">
                <a:solidFill>
                  <a:schemeClr val="bg1"/>
                </a:solidFill>
                <a:effectLst>
                  <a:glow rad="101600">
                    <a:srgbClr val="000000"/>
                  </a:glow>
                </a:effectLst>
                <a:latin typeface="Candara"/>
                <a:cs typeface="Candara"/>
              </a:rPr>
              <a:t>(Matthew 28:19-20)</a:t>
            </a:r>
            <a:endParaRPr lang="en-US" sz="1200" b="0" dirty="0">
              <a:solidFill>
                <a:schemeClr val="bg1"/>
              </a:solidFill>
              <a:effectLst>
                <a:glow rad="101600">
                  <a:srgbClr val="000000"/>
                </a:glow>
              </a:effectLst>
              <a:latin typeface="Candara"/>
              <a:cs typeface="Candara"/>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that brings me to my theme</a:t>
            </a:r>
            <a:r>
              <a:rPr lang="en-US" baseline="0" dirty="0" smtClean="0"/>
              <a:t> this morning - which is all about Creating a Legacy - a Kingdom Legacy. The power of investing in a life or in the next generation that can multiply into the lives of millions and even affect the course of a whole generation. Personally it is my aim that each one of you will leave this place this morning after this incredible 70</a:t>
            </a:r>
            <a:r>
              <a:rPr lang="en-US" baseline="30000" dirty="0" smtClean="0"/>
              <a:t>th</a:t>
            </a:r>
            <a:r>
              <a:rPr lang="en-US" baseline="0" dirty="0" smtClean="0"/>
              <a:t> year celebration of the ministry of the Sunday School knowing that </a:t>
            </a:r>
            <a:r>
              <a:rPr lang="en-US" dirty="0" smtClean="0"/>
              <a:t>God wants you</a:t>
            </a:r>
            <a:r>
              <a:rPr lang="en-US" baseline="0" dirty="0" smtClean="0"/>
              <a:t> to Create a Kingdom Legacy with your life.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Kingdom</a:t>
            </a:r>
            <a:r>
              <a:rPr lang="en-US" sz="1200" kern="1200" baseline="0" dirty="0" smtClean="0">
                <a:solidFill>
                  <a:schemeClr val="tx1"/>
                </a:solidFill>
                <a:latin typeface="+mn-lt"/>
                <a:ea typeface="+mn-ea"/>
                <a:cs typeface="+mn-cs"/>
              </a:rPr>
              <a:t> legacy is all about making disciples who will make disciples who will make disciples.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did Jesus leave behind? </a:t>
            </a:r>
            <a:r>
              <a:rPr lang="en-US" sz="1200" kern="1200" dirty="0" smtClean="0">
                <a:solidFill>
                  <a:schemeClr val="tx1"/>
                </a:solidFill>
                <a:effectLst/>
                <a:latin typeface="+mn-lt"/>
                <a:ea typeface="+mn-ea"/>
                <a:cs typeface="+mn-cs"/>
              </a:rPr>
              <a:t>You can often tell what mattered most to a person by what they leave behind when they depart this world. What Jesus left behind is more astonishing when you think of what he didn’t leave: No wife or child. No house. No clothes. No money. No business. No writings. No hymns.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 portrait. No buildings. No cross remnant.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 confirmed gravesite.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Was His Legacy? </a:t>
            </a:r>
            <a:r>
              <a:rPr lang="en-US" sz="1200" kern="1200" dirty="0" smtClean="0">
                <a:solidFill>
                  <a:schemeClr val="tx1"/>
                </a:solidFill>
                <a:effectLst/>
                <a:latin typeface="+mn-lt"/>
                <a:ea typeface="+mn-ea"/>
                <a:cs typeface="+mn-cs"/>
              </a:rPr>
              <a:t>No wonder some people think</a:t>
            </a:r>
            <a:r>
              <a:rPr lang="en-US" sz="1200" kern="1200" baseline="0" dirty="0" smtClean="0">
                <a:solidFill>
                  <a:schemeClr val="tx1"/>
                </a:solidFill>
                <a:effectLst/>
                <a:latin typeface="+mn-lt"/>
                <a:ea typeface="+mn-ea"/>
                <a:cs typeface="+mn-cs"/>
              </a:rPr>
              <a:t> that Jesus was a myth - there are no concrete signs that he lived. So </a:t>
            </a:r>
            <a:r>
              <a:rPr lang="en-US" sz="1200" kern="1200" dirty="0" smtClean="0">
                <a:solidFill>
                  <a:schemeClr val="tx1"/>
                </a:solidFill>
                <a:effectLst/>
                <a:latin typeface="+mn-lt"/>
                <a:ea typeface="+mn-ea"/>
                <a:cs typeface="+mn-cs"/>
              </a:rPr>
              <a:t>scant a corporeal trace did Jesus leave that some have claimed he was a myth. The only things he left behind were people who believed his gospel. Jesus left his Word (teaching) and his church (a few hundred people). And these two legacies changed the course of history. They are, in fact, what history is all about. Everything passes away: rulers, nations, professions, species, industries, families, possessions, political movements, houses, IRAs, 401Ks, heirlooms, photos, books, cars, schools, degrees, careers—every earthly thing we cherish. Except for Jesus’ Word and his church.</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will you leave behind? What</a:t>
            </a:r>
            <a:r>
              <a:rPr lang="en-US" sz="1200" b="1" kern="1200" baseline="0" dirty="0" smtClean="0">
                <a:solidFill>
                  <a:schemeClr val="tx1"/>
                </a:solidFill>
                <a:effectLst/>
                <a:latin typeface="+mn-lt"/>
                <a:ea typeface="+mn-ea"/>
                <a:cs typeface="+mn-cs"/>
              </a:rPr>
              <a:t> will your legacy be?</a:t>
            </a:r>
            <a:endParaRPr lang="en-ZA"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There is an amazing poem by CT </a:t>
            </a:r>
            <a:r>
              <a:rPr lang="en-US" b="0" dirty="0" err="1" smtClean="0"/>
              <a:t>Studd</a:t>
            </a:r>
            <a:r>
              <a:rPr lang="en-US" b="0" dirty="0" smtClean="0"/>
              <a:t>,</a:t>
            </a:r>
            <a:r>
              <a:rPr lang="en-US" b="0" baseline="0" dirty="0" smtClean="0"/>
              <a:t> a missionary and a cricketer from many years back, called </a:t>
            </a:r>
            <a:r>
              <a:rPr lang="en-US" b="0" dirty="0" smtClean="0"/>
              <a:t>Only One Life and this line ends everyone of the verses: “Only one life, ’twill soon be past, Only what’s done for Christ will last.”</a:t>
            </a:r>
          </a:p>
          <a:p>
            <a:endParaRPr lang="en-US" b="0" dirty="0" smtClean="0"/>
          </a:p>
          <a:p>
            <a:r>
              <a:rPr lang="en-US" i="0" dirty="0" smtClean="0"/>
              <a:t>Only</a:t>
            </a:r>
            <a:r>
              <a:rPr lang="en-US" i="0" baseline="0" dirty="0" smtClean="0"/>
              <a:t> One Life by CT </a:t>
            </a:r>
            <a:r>
              <a:rPr lang="en-US" i="0" baseline="0" dirty="0" err="1" smtClean="0"/>
              <a:t>Studd</a:t>
            </a:r>
            <a:endParaRPr lang="en-US" i="0" baseline="0" dirty="0" smtClean="0"/>
          </a:p>
          <a:p>
            <a:endParaRPr lang="en-US" dirty="0" smtClean="0"/>
          </a:p>
          <a:p>
            <a:r>
              <a:rPr lang="en-US" i="1" dirty="0" smtClean="0"/>
              <a:t>Two little lines I heard one day,</a:t>
            </a:r>
            <a:endParaRPr lang="en-US" dirty="0" smtClean="0"/>
          </a:p>
          <a:p>
            <a:r>
              <a:rPr lang="en-US" i="1" dirty="0" smtClean="0"/>
              <a:t>Traveling along life’s busy way;</a:t>
            </a:r>
            <a:endParaRPr lang="en-US" dirty="0" smtClean="0"/>
          </a:p>
          <a:p>
            <a:r>
              <a:rPr lang="en-US" i="1" dirty="0" smtClean="0"/>
              <a:t>Bringing conviction to my heart,</a:t>
            </a:r>
            <a:endParaRPr lang="en-US" dirty="0" smtClean="0"/>
          </a:p>
          <a:p>
            <a:r>
              <a:rPr lang="en-US" i="1" dirty="0" smtClean="0"/>
              <a:t>And from my mind would not depart;</a:t>
            </a:r>
            <a:endParaRPr lang="en-US" dirty="0" smtClean="0"/>
          </a:p>
          <a:p>
            <a:r>
              <a:rPr lang="en-US" i="1" dirty="0" smtClean="0"/>
              <a:t>Only one life, ’twill soon be past, </a:t>
            </a:r>
            <a:endParaRPr lang="en-US" dirty="0" smtClean="0"/>
          </a:p>
          <a:p>
            <a:r>
              <a:rPr lang="en-US" i="1" dirty="0" smtClean="0"/>
              <a:t>Only what’s done for Christ will last.</a:t>
            </a:r>
            <a:endParaRPr lang="en-US" dirty="0" smtClean="0"/>
          </a:p>
          <a:p>
            <a:r>
              <a:rPr lang="en-US" i="1" dirty="0" smtClean="0"/>
              <a:t> </a:t>
            </a:r>
            <a:endParaRPr lang="en-US" dirty="0" smtClean="0"/>
          </a:p>
          <a:p>
            <a:r>
              <a:rPr lang="en-US" i="1" dirty="0" smtClean="0"/>
              <a:t>Only one life, yes only one,</a:t>
            </a:r>
            <a:endParaRPr lang="en-US" dirty="0" smtClean="0"/>
          </a:p>
          <a:p>
            <a:r>
              <a:rPr lang="en-US" i="1" dirty="0" smtClean="0"/>
              <a:t>Soon will its fleeting hours be done;</a:t>
            </a:r>
            <a:endParaRPr lang="en-US" dirty="0" smtClean="0"/>
          </a:p>
          <a:p>
            <a:r>
              <a:rPr lang="en-US" i="1" dirty="0" smtClean="0"/>
              <a:t>Then, in ‘that day’ my Lord to meet,</a:t>
            </a:r>
            <a:endParaRPr lang="en-US" dirty="0" smtClean="0"/>
          </a:p>
          <a:p>
            <a:r>
              <a:rPr lang="en-US" i="1" dirty="0" smtClean="0"/>
              <a:t>And stand before His </a:t>
            </a:r>
            <a:r>
              <a:rPr lang="en-US" i="1" dirty="0" err="1" smtClean="0"/>
              <a:t>Judgement</a:t>
            </a:r>
            <a:r>
              <a:rPr lang="en-US" i="1" dirty="0" smtClean="0"/>
              <a:t> seat;</a:t>
            </a:r>
            <a:endParaRPr lang="en-US" dirty="0" smtClean="0"/>
          </a:p>
          <a:p>
            <a:r>
              <a:rPr lang="en-US" i="1" dirty="0" smtClean="0"/>
              <a:t>Only one life, ’twill soon be past,</a:t>
            </a:r>
            <a:endParaRPr lang="en-US" dirty="0" smtClean="0"/>
          </a:p>
          <a:p>
            <a:r>
              <a:rPr lang="en-US" i="1" dirty="0" smtClean="0"/>
              <a:t>Only what’s done for Christ will last.</a:t>
            </a:r>
            <a:endParaRPr lang="en-US" dirty="0" smtClean="0"/>
          </a:p>
          <a:p>
            <a:r>
              <a:rPr lang="en-US" i="1" dirty="0" smtClean="0"/>
              <a:t> </a:t>
            </a:r>
            <a:endParaRPr lang="en-US" dirty="0" smtClean="0"/>
          </a:p>
          <a:p>
            <a:r>
              <a:rPr lang="en-US" i="1" dirty="0" smtClean="0"/>
              <a:t>Only one life, the still small voice,</a:t>
            </a:r>
            <a:endParaRPr lang="en-US" dirty="0" smtClean="0"/>
          </a:p>
          <a:p>
            <a:r>
              <a:rPr lang="en-US" i="1" dirty="0" smtClean="0"/>
              <a:t>Gently pleads for a better choice</a:t>
            </a:r>
            <a:endParaRPr lang="en-US" dirty="0" smtClean="0"/>
          </a:p>
          <a:p>
            <a:r>
              <a:rPr lang="en-US" i="1" dirty="0" smtClean="0"/>
              <a:t>Bidding me selfish aims to leave,</a:t>
            </a:r>
            <a:endParaRPr lang="en-US" dirty="0" smtClean="0"/>
          </a:p>
          <a:p>
            <a:r>
              <a:rPr lang="en-US" i="1" dirty="0" smtClean="0"/>
              <a:t>And to God’s holy will to cleave;</a:t>
            </a:r>
            <a:endParaRPr lang="en-US" dirty="0" smtClean="0"/>
          </a:p>
          <a:p>
            <a:r>
              <a:rPr lang="en-US" i="1" dirty="0" smtClean="0"/>
              <a:t>Only one life, ’twill soon be past,</a:t>
            </a:r>
            <a:endParaRPr lang="en-US" dirty="0" smtClean="0"/>
          </a:p>
          <a:p>
            <a:r>
              <a:rPr lang="en-US" i="1" dirty="0" smtClean="0"/>
              <a:t>Only what’s done for Christ will last.</a:t>
            </a:r>
            <a:endParaRPr lang="en-US" dirty="0" smtClean="0"/>
          </a:p>
          <a:p>
            <a:r>
              <a:rPr lang="en-US" i="1" dirty="0" smtClean="0"/>
              <a:t> </a:t>
            </a:r>
            <a:endParaRPr lang="en-US" dirty="0" smtClean="0"/>
          </a:p>
          <a:p>
            <a:r>
              <a:rPr lang="en-US" i="1" dirty="0" smtClean="0"/>
              <a:t>Only one life, a few brief years,</a:t>
            </a:r>
            <a:endParaRPr lang="en-US" dirty="0" smtClean="0"/>
          </a:p>
          <a:p>
            <a:r>
              <a:rPr lang="en-US" i="1" dirty="0" smtClean="0"/>
              <a:t>Each with its burdens, hopes, and fears;</a:t>
            </a:r>
            <a:endParaRPr lang="en-US" dirty="0" smtClean="0"/>
          </a:p>
          <a:p>
            <a:r>
              <a:rPr lang="en-US" i="1" dirty="0" smtClean="0"/>
              <a:t>Each with its clays I must fulfill,</a:t>
            </a:r>
            <a:endParaRPr lang="en-US" dirty="0" smtClean="0"/>
          </a:p>
          <a:p>
            <a:r>
              <a:rPr lang="en-US" i="1" dirty="0" smtClean="0"/>
              <a:t>living for self or in His will;</a:t>
            </a:r>
            <a:endParaRPr lang="en-US" dirty="0" smtClean="0"/>
          </a:p>
          <a:p>
            <a:r>
              <a:rPr lang="en-US" i="1" dirty="0" smtClean="0"/>
              <a:t>Only one life, ’twill soon be past,</a:t>
            </a:r>
            <a:endParaRPr lang="en-US" dirty="0" smtClean="0"/>
          </a:p>
          <a:p>
            <a:r>
              <a:rPr lang="en-US" i="1" dirty="0" smtClean="0"/>
              <a:t>Only what’s done for Christ will last.</a:t>
            </a:r>
            <a:endParaRPr lang="en-US" dirty="0" smtClean="0"/>
          </a:p>
          <a:p>
            <a:r>
              <a:rPr lang="en-US" i="1" dirty="0" smtClean="0"/>
              <a:t> </a:t>
            </a:r>
            <a:endParaRPr lang="en-US" dirty="0" smtClean="0"/>
          </a:p>
          <a:p>
            <a:r>
              <a:rPr lang="en-US" i="1" dirty="0" smtClean="0"/>
              <a:t>When this bright world would tempt me sore,</a:t>
            </a:r>
            <a:endParaRPr lang="en-US" dirty="0" smtClean="0"/>
          </a:p>
          <a:p>
            <a:r>
              <a:rPr lang="en-US" i="1" dirty="0" smtClean="0"/>
              <a:t>When Satan would a victory score;</a:t>
            </a:r>
            <a:endParaRPr lang="en-US" dirty="0" smtClean="0"/>
          </a:p>
          <a:p>
            <a:r>
              <a:rPr lang="en-US" i="1" dirty="0" smtClean="0"/>
              <a:t>When self would seek to have its way,</a:t>
            </a:r>
            <a:endParaRPr lang="en-US" dirty="0" smtClean="0"/>
          </a:p>
          <a:p>
            <a:r>
              <a:rPr lang="en-US" i="1" dirty="0" smtClean="0"/>
              <a:t>Then help me Lord with joy to say;</a:t>
            </a:r>
            <a:endParaRPr lang="en-US" dirty="0" smtClean="0"/>
          </a:p>
          <a:p>
            <a:r>
              <a:rPr lang="en-US" i="1" dirty="0" smtClean="0"/>
              <a:t>Only one life, ’twill soon be past,</a:t>
            </a:r>
            <a:endParaRPr lang="en-US" dirty="0" smtClean="0"/>
          </a:p>
          <a:p>
            <a:r>
              <a:rPr lang="en-US" i="1" dirty="0" smtClean="0"/>
              <a:t>Only what’s done for Christ will last.</a:t>
            </a:r>
            <a:endParaRPr lang="en-US" dirty="0" smtClean="0"/>
          </a:p>
          <a:p>
            <a:r>
              <a:rPr lang="en-US" i="1" dirty="0" smtClean="0"/>
              <a:t> </a:t>
            </a:r>
            <a:endParaRPr lang="en-US" dirty="0" smtClean="0"/>
          </a:p>
          <a:p>
            <a:r>
              <a:rPr lang="en-US" i="1" dirty="0" smtClean="0"/>
              <a:t>Give me Father, a purpose deep,</a:t>
            </a:r>
            <a:endParaRPr lang="en-US" dirty="0" smtClean="0"/>
          </a:p>
          <a:p>
            <a:r>
              <a:rPr lang="en-US" i="1" dirty="0" smtClean="0"/>
              <a:t>In joy or sorrow Thy word to keep;</a:t>
            </a:r>
            <a:endParaRPr lang="en-US" dirty="0" smtClean="0"/>
          </a:p>
          <a:p>
            <a:r>
              <a:rPr lang="en-US" i="1" dirty="0" smtClean="0"/>
              <a:t>Faithful and true what </a:t>
            </a:r>
            <a:r>
              <a:rPr lang="en-US" i="1" dirty="0" err="1" smtClean="0"/>
              <a:t>e’er</a:t>
            </a:r>
            <a:r>
              <a:rPr lang="en-US" i="1" dirty="0" smtClean="0"/>
              <a:t> the strife,</a:t>
            </a:r>
            <a:endParaRPr lang="en-US" dirty="0" smtClean="0"/>
          </a:p>
          <a:p>
            <a:r>
              <a:rPr lang="en-US" i="1" dirty="0" smtClean="0"/>
              <a:t>Pleasing Thee in my daily life;</a:t>
            </a:r>
            <a:endParaRPr lang="en-US" dirty="0" smtClean="0"/>
          </a:p>
          <a:p>
            <a:r>
              <a:rPr lang="en-US" i="1" dirty="0" smtClean="0"/>
              <a:t>Only one life, ’twill soon be past,</a:t>
            </a:r>
            <a:endParaRPr lang="en-US" dirty="0" smtClean="0"/>
          </a:p>
          <a:p>
            <a:r>
              <a:rPr lang="en-US" i="1" dirty="0" smtClean="0"/>
              <a:t>Only what’s done for Christ will last.</a:t>
            </a:r>
            <a:endParaRPr lang="en-US" dirty="0" smtClean="0"/>
          </a:p>
          <a:p>
            <a:r>
              <a:rPr lang="en-US" i="1" dirty="0" smtClean="0"/>
              <a:t> </a:t>
            </a:r>
            <a:endParaRPr lang="en-US" dirty="0" smtClean="0"/>
          </a:p>
          <a:p>
            <a:r>
              <a:rPr lang="en-US" i="1" dirty="0" smtClean="0"/>
              <a:t>Oh let my love with fervor burn,</a:t>
            </a:r>
            <a:endParaRPr lang="en-US" dirty="0" smtClean="0"/>
          </a:p>
          <a:p>
            <a:r>
              <a:rPr lang="en-US" i="1" dirty="0" smtClean="0"/>
              <a:t>And from the world now let me turn;</a:t>
            </a:r>
            <a:endParaRPr lang="en-US" dirty="0" smtClean="0"/>
          </a:p>
          <a:p>
            <a:r>
              <a:rPr lang="en-US" i="1" dirty="0" smtClean="0"/>
              <a:t>Living for Thee, and Thee alone,</a:t>
            </a:r>
            <a:endParaRPr lang="en-US" dirty="0" smtClean="0"/>
          </a:p>
          <a:p>
            <a:r>
              <a:rPr lang="en-US" i="1" dirty="0" smtClean="0"/>
              <a:t>Bringing Thee pleasure on Thy throne;</a:t>
            </a:r>
            <a:endParaRPr lang="en-US" dirty="0" smtClean="0"/>
          </a:p>
          <a:p>
            <a:r>
              <a:rPr lang="en-US" i="1" dirty="0" smtClean="0"/>
              <a:t>Only one life, ’twill soon be past,</a:t>
            </a:r>
            <a:endParaRPr lang="en-US" dirty="0" smtClean="0"/>
          </a:p>
          <a:p>
            <a:r>
              <a:rPr lang="en-US" i="1" dirty="0" smtClean="0"/>
              <a:t>Only what’s done for Christ will last.</a:t>
            </a:r>
            <a:endParaRPr lang="en-US" dirty="0" smtClean="0"/>
          </a:p>
          <a:p>
            <a:r>
              <a:rPr lang="en-US" i="1" dirty="0" smtClean="0"/>
              <a:t> </a:t>
            </a:r>
            <a:endParaRPr lang="en-US" dirty="0" smtClean="0"/>
          </a:p>
          <a:p>
            <a:r>
              <a:rPr lang="en-US" i="1" dirty="0" smtClean="0"/>
              <a:t>Only one life, yes only one,</a:t>
            </a:r>
            <a:endParaRPr lang="en-US" dirty="0" smtClean="0"/>
          </a:p>
          <a:p>
            <a:r>
              <a:rPr lang="en-US" i="1" dirty="0" smtClean="0"/>
              <a:t>Now let me say, ”Thy will be done”;</a:t>
            </a:r>
            <a:endParaRPr lang="en-US" dirty="0" smtClean="0"/>
          </a:p>
          <a:p>
            <a:r>
              <a:rPr lang="en-US" i="1" dirty="0" smtClean="0"/>
              <a:t>And when at last I’ll hear the call,</a:t>
            </a:r>
            <a:endParaRPr lang="en-US" dirty="0" smtClean="0"/>
          </a:p>
          <a:p>
            <a:r>
              <a:rPr lang="en-US" i="1" dirty="0" smtClean="0"/>
              <a:t>I know I’ll say “</a:t>
            </a:r>
            <a:r>
              <a:rPr lang="en-US" i="1" dirty="0" err="1" smtClean="0"/>
              <a:t>twas</a:t>
            </a:r>
            <a:r>
              <a:rPr lang="en-US" i="1" dirty="0" smtClean="0"/>
              <a:t> worth it all”;</a:t>
            </a:r>
            <a:endParaRPr lang="en-US" dirty="0" smtClean="0"/>
          </a:p>
          <a:p>
            <a:r>
              <a:rPr lang="en-US" i="1" dirty="0" smtClean="0"/>
              <a:t>Only one life, ’twill soon be past,</a:t>
            </a:r>
            <a:endParaRPr lang="en-US" dirty="0" smtClean="0"/>
          </a:p>
          <a:p>
            <a:r>
              <a:rPr lang="en-US" i="1" dirty="0" smtClean="0"/>
              <a:t>Only what’s done for Christ will last.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don’t waste your life. </a:t>
            </a:r>
          </a:p>
          <a:p>
            <a:endParaRPr lang="en-US" baseline="0" dirty="0" smtClean="0"/>
          </a:p>
          <a:p>
            <a:r>
              <a:rPr lang="en-US" b="1" baseline="0" dirty="0" smtClean="0"/>
              <a:t>Activity: The Rope Illustration </a:t>
            </a:r>
            <a:r>
              <a:rPr lang="en-US" baseline="0" dirty="0" smtClean="0"/>
              <a:t>- show a long rope and say that it represents our lives - then show an end that is marked and speak about how that short piece represents our lives on earth while the rest of the rope is our life in eternity - on the others side of death).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Chuck Palahniuk said: “We all die. The goal isn't to live forever, the goal is to create something that will.”</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do we create a kingdom legacy?</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51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1. As Parents:</a:t>
            </a:r>
            <a:r>
              <a:rPr lang="en-ZA" sz="1200" kern="1200" dirty="0" smtClean="0">
                <a:solidFill>
                  <a:schemeClr val="tx1"/>
                </a:solidFill>
                <a:effectLst/>
                <a:latin typeface="+mn-lt"/>
                <a:ea typeface="+mn-ea"/>
                <a:cs typeface="+mn-cs"/>
              </a:rPr>
              <a:t> bring your children up in the ways of the Lord.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Bef>
                <a:spcPct val="0"/>
              </a:spcBef>
            </a:pPr>
            <a:r>
              <a:rPr lang="en-US" sz="1200" dirty="0" smtClean="0">
                <a:solidFill>
                  <a:schemeClr val="bg1"/>
                </a:solidFill>
                <a:effectLst>
                  <a:glow rad="101600">
                    <a:srgbClr val="000000"/>
                  </a:glow>
                </a:effectLst>
                <a:latin typeface="Digital-Bold"/>
                <a:cs typeface="Digital-Bold"/>
              </a:rPr>
              <a:t>These commandments that I give you today are to be on your hearts. Impress them on your children. Talk about them when you sit at home and when you walk along the road, when you lie down and when you get up. (Deuteronomy 6:6-7)</a:t>
            </a:r>
            <a:endParaRPr lang="en-US" sz="1200" dirty="0">
              <a:solidFill>
                <a:schemeClr val="bg1"/>
              </a:solidFill>
              <a:effectLst>
                <a:glow rad="101600">
                  <a:srgbClr val="000000"/>
                </a:glow>
              </a:effectLst>
              <a:latin typeface="Digital-Bold"/>
              <a:cs typeface="Digital-Bold"/>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We will tell the next generation the praiseworthy deeds of the Lord, his power, and the wonders he has done</a:t>
            </a:r>
            <a:r>
              <a:rPr lang="is-IS"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so the next generation would know them, even the children yet to be born, and they in turn would tell their children. Then they would put their trust in God</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 would not forget his deeds</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but would keep his commands.</a:t>
            </a:r>
            <a:r>
              <a:rPr 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(Psalm 78:4-7)</a:t>
            </a: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Bef>
                <a:spcPct val="0"/>
              </a:spcBef>
            </a:pPr>
            <a:r>
              <a:rPr lang="en-US" sz="1200" dirty="0" smtClean="0">
                <a:solidFill>
                  <a:schemeClr val="bg1"/>
                </a:solidFill>
                <a:effectLst>
                  <a:glow rad="101600">
                    <a:srgbClr val="000000"/>
                  </a:glow>
                </a:effectLst>
                <a:latin typeface="Digital-Bold"/>
                <a:cs typeface="Digital-Bold"/>
              </a:rPr>
              <a:t>George</a:t>
            </a:r>
            <a:r>
              <a:rPr lang="en-US" sz="1200" baseline="0" dirty="0" smtClean="0">
                <a:solidFill>
                  <a:schemeClr val="bg1"/>
                </a:solidFill>
                <a:effectLst>
                  <a:glow rad="101600">
                    <a:srgbClr val="000000"/>
                  </a:glow>
                </a:effectLst>
                <a:latin typeface="Digital-Bold"/>
                <a:cs typeface="Digital-Bold"/>
              </a:rPr>
              <a:t> </a:t>
            </a:r>
            <a:r>
              <a:rPr lang="en-US" sz="1200" baseline="0" dirty="0" err="1" smtClean="0">
                <a:solidFill>
                  <a:schemeClr val="bg1"/>
                </a:solidFill>
                <a:effectLst>
                  <a:glow rad="101600">
                    <a:srgbClr val="000000"/>
                  </a:glow>
                </a:effectLst>
                <a:latin typeface="Digital-Bold"/>
                <a:cs typeface="Digital-Bold"/>
              </a:rPr>
              <a:t>Barna</a:t>
            </a:r>
            <a:r>
              <a:rPr lang="en-US" sz="1200" baseline="0" dirty="0" smtClean="0">
                <a:solidFill>
                  <a:schemeClr val="bg1"/>
                </a:solidFill>
                <a:effectLst>
                  <a:glow rad="101600">
                    <a:srgbClr val="000000"/>
                  </a:glow>
                </a:effectLst>
                <a:latin typeface="Digital-Bold"/>
                <a:cs typeface="Digital-Bold"/>
              </a:rPr>
              <a:t> said: “In the race to a Child’s heart, the first one there wins.”</a:t>
            </a:r>
            <a:endParaRPr lang="en-US" sz="1200" dirty="0">
              <a:solidFill>
                <a:schemeClr val="bg1"/>
              </a:solidFill>
              <a:effectLst>
                <a:glow rad="101600">
                  <a:srgbClr val="000000"/>
                </a:glow>
              </a:effectLst>
              <a:latin typeface="Digital-Bold"/>
              <a:cs typeface="Digital-Bold"/>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Bef>
                <a:spcPct val="0"/>
              </a:spcBef>
            </a:pPr>
            <a:r>
              <a:rPr lang="en-US" sz="1200" dirty="0" smtClean="0">
                <a:solidFill>
                  <a:schemeClr val="bg1"/>
                </a:solidFill>
                <a:effectLst>
                  <a:glow rad="101600">
                    <a:srgbClr val="000000"/>
                  </a:glow>
                </a:effectLst>
                <a:latin typeface="Digital-Bold"/>
                <a:cs typeface="Digital-Bold"/>
              </a:rPr>
              <a:t>Leigh Robinson</a:t>
            </a:r>
            <a:r>
              <a:rPr lang="en-US" sz="1200" baseline="0" dirty="0" smtClean="0">
                <a:solidFill>
                  <a:schemeClr val="bg1"/>
                </a:solidFill>
                <a:effectLst>
                  <a:glow rad="101600">
                    <a:srgbClr val="000000"/>
                  </a:glow>
                </a:effectLst>
                <a:latin typeface="Digital-Bold"/>
                <a:cs typeface="Digital-Bold"/>
              </a:rPr>
              <a:t> in a seminar in Johannesburg last week said: “The role </a:t>
            </a:r>
            <a:r>
              <a:rPr lang="en-US" sz="1200" baseline="0" smtClean="0">
                <a:solidFill>
                  <a:schemeClr val="bg1"/>
                </a:solidFill>
                <a:effectLst>
                  <a:glow rad="101600">
                    <a:srgbClr val="000000"/>
                  </a:glow>
                </a:effectLst>
                <a:latin typeface="Digital-Bold"/>
                <a:cs typeface="Digital-Bold"/>
              </a:rPr>
              <a:t>you play </a:t>
            </a:r>
            <a:r>
              <a:rPr lang="en-US" sz="1200" baseline="0" dirty="0" smtClean="0">
                <a:solidFill>
                  <a:schemeClr val="bg1"/>
                </a:solidFill>
                <a:effectLst>
                  <a:glow rad="101600">
                    <a:srgbClr val="000000"/>
                  </a:glow>
                </a:effectLst>
                <a:latin typeface="Digital-Bold"/>
                <a:cs typeface="Digital-Bold"/>
              </a:rPr>
              <a:t>with kids is passing on to them the very words of God. We have a tiny window of time to do this. They will be able to draw from that in critical moments for the rest of their life.”</a:t>
            </a:r>
            <a:endParaRPr lang="en-US" sz="1200" dirty="0">
              <a:solidFill>
                <a:schemeClr val="bg1"/>
              </a:solidFill>
              <a:effectLst>
                <a:glow rad="101600">
                  <a:srgbClr val="000000"/>
                </a:glow>
              </a:effectLst>
              <a:latin typeface="Digital-Bold"/>
              <a:cs typeface="Digital-Bold"/>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2. As Individuals:</a:t>
            </a:r>
            <a:r>
              <a:rPr lang="en-ZA" sz="1200" kern="1200" dirty="0" smtClean="0">
                <a:solidFill>
                  <a:schemeClr val="tx1"/>
                </a:solidFill>
                <a:effectLst/>
                <a:latin typeface="+mn-lt"/>
                <a:ea typeface="+mn-ea"/>
                <a:cs typeface="+mn-cs"/>
              </a:rPr>
              <a:t> Invest in the next generation by teaching and guiding them in the paths of righteousness.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hundred years from now it will not matter what my bank account was, the sort of house I lived in, or the kind of car I drove, but the world may be different because I was important in the life of a child.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(Forest </a:t>
            </a:r>
            <a:r>
              <a:rPr lang="en-US" sz="1200" kern="1200" dirty="0" err="1" smtClean="0">
                <a:solidFill>
                  <a:schemeClr val="tx1"/>
                </a:solidFill>
                <a:latin typeface="+mn-lt"/>
                <a:ea typeface="+mn-ea"/>
                <a:cs typeface="+mn-cs"/>
              </a:rPr>
              <a:t>Witcraft</a:t>
            </a:r>
            <a:r>
              <a:rPr lang="en-US" sz="1200" kern="1200" dirty="0" smtClean="0">
                <a:solidFill>
                  <a:schemeClr val="tx1"/>
                </a:solidFill>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Apostle Paul said: </a:t>
            </a:r>
            <a:r>
              <a:rPr lang="en-US" sz="1200" i="1" kern="1200" dirty="0" smtClean="0">
                <a:solidFill>
                  <a:schemeClr val="tx1"/>
                </a:solidFill>
                <a:effectLst/>
                <a:latin typeface="+mn-lt"/>
                <a:ea typeface="+mn-ea"/>
                <a:cs typeface="+mn-cs"/>
              </a:rPr>
              <a:t>And the things you have heard me say in the presence of many witnesses entrust to reliable people who will also be qualified to teach others. </a:t>
            </a:r>
            <a:r>
              <a:rPr lang="en-US" sz="1200" kern="1200" dirty="0" smtClean="0">
                <a:solidFill>
                  <a:schemeClr val="tx1"/>
                </a:solidFill>
                <a:effectLst/>
                <a:latin typeface="+mn-lt"/>
                <a:ea typeface="+mn-ea"/>
                <a:cs typeface="+mn-cs"/>
              </a:rPr>
              <a:t>(2 Timothy 2:2</a:t>
            </a:r>
            <a:r>
              <a:rPr lang="en-ZA"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3. As a Church: </a:t>
            </a:r>
            <a:r>
              <a:rPr lang="en-ZA" sz="1200" kern="1200" dirty="0" smtClean="0">
                <a:solidFill>
                  <a:schemeClr val="tx1"/>
                </a:solidFill>
                <a:effectLst/>
                <a:latin typeface="+mn-lt"/>
                <a:ea typeface="+mn-ea"/>
                <a:cs typeface="+mn-cs"/>
              </a:rPr>
              <a:t>keep your passion for reaching, discipling and equipping the next generation.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latin typeface="+mn-lt"/>
                <a:ea typeface="+mn-ea"/>
                <a:cs typeface="+mn-cs"/>
              </a:rPr>
              <a:t>D.L.Moody</a:t>
            </a:r>
            <a:r>
              <a:rPr lang="en-US" sz="1200" i="0" kern="1200" dirty="0" smtClean="0">
                <a:solidFill>
                  <a:schemeClr val="tx1"/>
                </a:solidFill>
                <a:latin typeface="+mn-lt"/>
                <a:ea typeface="+mn-ea"/>
                <a:cs typeface="+mn-cs"/>
              </a:rPr>
              <a:t> said: If I could relive my life, I would devote my entire ministry to reaching children for God!</a:t>
            </a:r>
            <a:r>
              <a:rPr lang="en-US" sz="1200" i="0" kern="1200" baseline="0" dirty="0" smtClean="0">
                <a:solidFill>
                  <a:schemeClr val="tx1"/>
                </a:solidFill>
                <a:latin typeface="+mn-lt"/>
                <a:ea typeface="+mn-ea"/>
                <a:cs typeface="+mn-cs"/>
              </a:rPr>
              <a:t> </a:t>
            </a:r>
            <a:endParaRPr lang="en-Z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if we don’t do this? The alternative is unthinkable! </a:t>
            </a:r>
            <a:r>
              <a:rPr lang="en-US" sz="1200" i="1" kern="1200" dirty="0" smtClean="0">
                <a:solidFill>
                  <a:schemeClr val="tx1"/>
                </a:solidFill>
                <a:effectLst/>
                <a:latin typeface="+mn-lt"/>
                <a:ea typeface="+mn-ea"/>
                <a:cs typeface="+mn-cs"/>
              </a:rPr>
              <a:t>The people served the Lord throughout the lifetime of Joshua and of the elders who outlived him and who had seen all the great things the Lord had done for Israel. After that whole generation had been gathered to their ancestors, another generation grew up who knew neither the LORD nor what he had done for Israel. Then the Israelites did evil in the eyes of the Lord and served the </a:t>
            </a:r>
            <a:r>
              <a:rPr lang="en-US" sz="1200" i="1" kern="1200" dirty="0" err="1" smtClean="0">
                <a:solidFill>
                  <a:schemeClr val="tx1"/>
                </a:solidFill>
                <a:effectLst/>
                <a:latin typeface="+mn-lt"/>
                <a:ea typeface="+mn-ea"/>
                <a:cs typeface="+mn-cs"/>
              </a:rPr>
              <a:t>Baals</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(Judges 2:6,7,10,11)</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Prayer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Activity 1: </a:t>
            </a:r>
            <a:r>
              <a:rPr lang="en-US" sz="1200" kern="1200" dirty="0" smtClean="0">
                <a:solidFill>
                  <a:schemeClr val="tx1"/>
                </a:solidFill>
                <a:latin typeface="+mn-lt"/>
                <a:ea typeface="+mn-ea"/>
                <a:cs typeface="+mn-cs"/>
              </a:rPr>
              <a:t>Think of 3 Sermons that changed your life.</a:t>
            </a:r>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Activity 2: </a:t>
            </a:r>
            <a:r>
              <a:rPr lang="en-US" sz="1200" b="0" kern="1200" dirty="0" smtClean="0">
                <a:solidFill>
                  <a:schemeClr val="tx1"/>
                </a:solidFill>
                <a:latin typeface="+mn-lt"/>
                <a:ea typeface="+mn-ea"/>
                <a:cs typeface="+mn-cs"/>
              </a:rPr>
              <a:t>Think of 3 People who changed your life.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Reflect: </a:t>
            </a:r>
            <a:r>
              <a:rPr lang="en-US" sz="1200" kern="1200" dirty="0" smtClean="0">
                <a:solidFill>
                  <a:schemeClr val="tx1"/>
                </a:solidFill>
                <a:effectLst/>
                <a:latin typeface="+mn-lt"/>
                <a:ea typeface="+mn-ea"/>
                <a:cs typeface="+mn-cs"/>
              </a:rPr>
              <a:t>I am sure you were able to think of the 3 people a lot quicker than you could the 3 sermons.</a:t>
            </a:r>
            <a:endParaRPr lang="en-ZA"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 me talk about some of the people who impacted my life at </a:t>
            </a:r>
            <a:r>
              <a:rPr lang="en-US" sz="1200" kern="1200" dirty="0" err="1" smtClean="0">
                <a:solidFill>
                  <a:schemeClr val="tx1"/>
                </a:solidFill>
                <a:latin typeface="+mn-lt"/>
                <a:ea typeface="+mn-ea"/>
                <a:cs typeface="+mn-cs"/>
              </a:rPr>
              <a:t>Fynnlands</a:t>
            </a:r>
            <a:r>
              <a:rPr lang="en-US" sz="1200" kern="1200" dirty="0" smtClean="0">
                <a:solidFill>
                  <a:schemeClr val="tx1"/>
                </a:solidFill>
                <a:latin typeface="+mn-lt"/>
                <a:ea typeface="+mn-ea"/>
                <a:cs typeface="+mn-cs"/>
              </a:rPr>
              <a:t> when I was growing up:</a:t>
            </a:r>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1. The Foley’s and the Reeds with BMA (Bible</a:t>
            </a:r>
            <a:r>
              <a:rPr lang="en-US" sz="1200" b="1" kern="1200" baseline="0" dirty="0" smtClean="0">
                <a:solidFill>
                  <a:schemeClr val="tx1"/>
                </a:solidFill>
                <a:latin typeface="+mn-lt"/>
                <a:ea typeface="+mn-ea"/>
                <a:cs typeface="+mn-cs"/>
              </a:rPr>
              <a:t> Memory Association)</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They gave me a deep love for the Word and taught me how to commit scripture to memory.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2. Johnny and Mona May</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They were the prayer warriors of the church when I was growing up. Aunty Mona would begin the prayer time and at least 20 minutes later she would finally end her prayer and then Uncle Johnny would start for the next 20 minutes or more. Everyone else would pray in the remaining 20 minutes. But you know what, I learnt so much about prayer from them and there was an intimacy with Father God that you just knew that God was real and that he loves it when his children speak to him.</a:t>
            </a:r>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16/09/27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16/09/27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16/09/27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16/09/27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16/09/27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16/09/27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16/09/27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16/09/27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16/09/27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16/09/27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16/09/27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16/09/27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9065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819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07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374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6981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219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2706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79363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502787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3412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xmlns:p14="http://schemas.microsoft.com/office/powerpoint/2010/main" spd="slow" advClick="0" advTm="1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604757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376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618243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xmlns:p14="http://schemas.microsoft.com/office/powerpoint/2010/main" spd="slow" advClick="0" advTm="1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539243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xmlns:p14="http://schemas.microsoft.com/office/powerpoint/2010/main" spd="slow" advClick="0" advTm="1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047102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974294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xmlns:p14="http://schemas.microsoft.com/office/powerpoint/2010/main" spd="slow" advClick="0" advTm="1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82576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29996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931720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xmlns:p14="http://schemas.microsoft.com/office/powerpoint/2010/main" spd="slow" advClick="0" advTm="1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20309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xmlns:p14="http://schemas.microsoft.com/office/powerpoint/2010/main" spd="slow" advClick="0" advTm="1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991251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717375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875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943753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995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790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755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726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7612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6989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5052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8412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371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901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3535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665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5967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7555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7986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33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7886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736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236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424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4304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66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114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0188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0148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5286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1455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7891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62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455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1535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856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441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8539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708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345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4739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7269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215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9397</TotalTime>
  <Words>2657</Words>
  <Application>Microsoft Macintosh PowerPoint</Application>
  <PresentationFormat>On-screen Show (4:3)</PresentationFormat>
  <Paragraphs>158</Paragraphs>
  <Slides>63</Slides>
  <Notes>49</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543</cp:revision>
  <dcterms:created xsi:type="dcterms:W3CDTF">2013-10-02T18:06:33Z</dcterms:created>
  <dcterms:modified xsi:type="dcterms:W3CDTF">2016-09-27T18:55:52Z</dcterms:modified>
</cp:coreProperties>
</file>