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920" r:id="rId2"/>
    <p:sldId id="921" r:id="rId3"/>
    <p:sldId id="922" r:id="rId4"/>
    <p:sldId id="945" r:id="rId5"/>
    <p:sldId id="1018" r:id="rId6"/>
    <p:sldId id="1029" r:id="rId7"/>
    <p:sldId id="943" r:id="rId8"/>
    <p:sldId id="1019" r:id="rId9"/>
    <p:sldId id="1025" r:id="rId10"/>
    <p:sldId id="1026" r:id="rId11"/>
    <p:sldId id="1027" r:id="rId12"/>
    <p:sldId id="1028" r:id="rId13"/>
    <p:sldId id="953" r:id="rId14"/>
    <p:sldId id="1030" r:id="rId15"/>
    <p:sldId id="1031" r:id="rId16"/>
    <p:sldId id="1032" r:id="rId17"/>
    <p:sldId id="1033" r:id="rId18"/>
    <p:sldId id="954" r:id="rId19"/>
    <p:sldId id="959" r:id="rId20"/>
    <p:sldId id="99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8C5"/>
    <a:srgbClr val="71D6C4"/>
    <a:srgbClr val="6FD1BF"/>
    <a:srgbClr val="70D4C3"/>
    <a:srgbClr val="F9002C"/>
    <a:srgbClr val="D29703"/>
    <a:srgbClr val="20DF33"/>
    <a:srgbClr val="1DA319"/>
    <a:srgbClr val="1EAC16"/>
    <a:srgbClr val="1E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07" autoAdjust="0"/>
  </p:normalViewPr>
  <p:slideViewPr>
    <p:cSldViewPr snapToGrid="0" snapToObjects="1">
      <p:cViewPr>
        <p:scale>
          <a:sx n="76" d="100"/>
          <a:sy n="76" d="100"/>
        </p:scale>
        <p:origin x="-80" y="-80"/>
      </p:cViewPr>
      <p:guideLst>
        <p:guide orient="horz" pos="842"/>
        <p:guide orient="horz" pos="1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18/07/24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smtClean="0"/>
              <a:t>David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3. Select Your Weapon:</a:t>
            </a:r>
            <a:r>
              <a:rPr lang="en-US" sz="1200" b="1" kern="1200" baseline="0" dirty="0" smtClean="0">
                <a:solidFill>
                  <a:schemeClr val="tx1"/>
                </a:solidFill>
                <a:latin typeface="+mn-lt"/>
                <a:ea typeface="+mn-ea"/>
                <a:cs typeface="+mn-cs"/>
              </a:rPr>
              <a:t> </a:t>
            </a:r>
            <a:r>
              <a:rPr lang="en-US" sz="1200" dirty="0" smtClean="0">
                <a:effectLst>
                  <a:glow rad="101600">
                    <a:prstClr val="black"/>
                  </a:glow>
                </a:effectLst>
                <a:latin typeface="Grizzly BT"/>
                <a:cs typeface="Grizzly BT"/>
              </a:rPr>
              <a:t>David chose weapons that he was comfortable with. </a:t>
            </a:r>
            <a:r>
              <a:rPr lang="en-ZA" sz="1200" dirty="0" smtClean="0">
                <a:effectLst>
                  <a:glow rad="101600">
                    <a:prstClr val="black"/>
                  </a:glow>
                </a:effectLst>
                <a:latin typeface="Grizzly BT"/>
                <a:cs typeface="Grizzly BT"/>
              </a:rPr>
              <a:t>“Then Saul dressed David in his own tunic. He put a coat of armour on him and a bronze helmet on his head.</a:t>
            </a:r>
            <a:r>
              <a:rPr lang="en-ZA" sz="1200" baseline="0" dirty="0" smtClean="0">
                <a:effectLst>
                  <a:glow rad="101600">
                    <a:prstClr val="black"/>
                  </a:glow>
                </a:effectLst>
                <a:latin typeface="Grizzly BT"/>
                <a:cs typeface="Grizzly BT"/>
              </a:rPr>
              <a:t> </a:t>
            </a:r>
            <a:r>
              <a:rPr lang="en-ZA" sz="1200" dirty="0" smtClean="0">
                <a:effectLst>
                  <a:glow rad="101600">
                    <a:prstClr val="black"/>
                  </a:glow>
                </a:effectLst>
                <a:latin typeface="Grizzly BT"/>
                <a:cs typeface="Grizzly BT"/>
              </a:rPr>
              <a:t>David fastened on his sword over the tunic and tried walking around, because he was not used to them.</a:t>
            </a:r>
            <a:r>
              <a:rPr lang="en-ZA" sz="1200" baseline="0" dirty="0" smtClean="0">
                <a:effectLst>
                  <a:glow rad="101600">
                    <a:prstClr val="black"/>
                  </a:glow>
                </a:effectLst>
                <a:latin typeface="Grizzly BT"/>
                <a:cs typeface="Grizzly BT"/>
              </a:rPr>
              <a:t> </a:t>
            </a:r>
            <a:r>
              <a:rPr lang="en-ZA" sz="1200" dirty="0" smtClean="0">
                <a:effectLst>
                  <a:glow rad="101600">
                    <a:prstClr val="black"/>
                  </a:glow>
                </a:effectLst>
                <a:latin typeface="Grizzly BT"/>
                <a:cs typeface="Grizzly BT"/>
              </a:rPr>
              <a:t>‘I cannot go in these,’ he said to Saul, ‘because I am not used to them.’ So he took them off. Then he took his staff in his hand, chose five smooth stones from the stream, put them in the pouch of his shepherd’s bag and, with his sling in his hand, approached the Philistine. (1 Samuel 17:32)</a:t>
            </a:r>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4. Speak Your Victory:</a:t>
            </a:r>
            <a:r>
              <a:rPr lang="en-US" sz="1200" b="1" kern="1200" baseline="0" dirty="0" smtClean="0">
                <a:solidFill>
                  <a:schemeClr val="tx1"/>
                </a:solidFill>
                <a:latin typeface="+mn-lt"/>
                <a:ea typeface="+mn-ea"/>
                <a:cs typeface="+mn-cs"/>
              </a:rPr>
              <a:t> </a:t>
            </a:r>
            <a:r>
              <a:rPr lang="en-US" sz="1200" dirty="0" smtClean="0">
                <a:effectLst>
                  <a:glow rad="101600">
                    <a:prstClr val="black"/>
                  </a:glow>
                </a:effectLst>
                <a:latin typeface="Grizzly BT"/>
                <a:cs typeface="Grizzly BT"/>
              </a:rPr>
              <a:t>David spoke</a:t>
            </a:r>
            <a:r>
              <a:rPr lang="en-US" sz="1200" baseline="0" dirty="0" smtClean="0">
                <a:effectLst>
                  <a:glow rad="101600">
                    <a:prstClr val="black"/>
                  </a:glow>
                </a:effectLst>
                <a:latin typeface="Grizzly BT"/>
                <a:cs typeface="Grizzly BT"/>
              </a:rPr>
              <a:t> out the victory he would win in faith</a:t>
            </a:r>
            <a:r>
              <a:rPr lang="en-US" sz="1200" dirty="0" smtClean="0">
                <a:effectLst>
                  <a:glow rad="101600">
                    <a:prstClr val="black"/>
                  </a:glow>
                </a:effectLst>
                <a:latin typeface="Grizzly BT"/>
                <a:cs typeface="Grizzly BT"/>
              </a:rPr>
              <a:t>. David said to the Philistine, ‘You come against me with sword and spear and javelin, but I come against you in the name of the Lord Almighty, the God of the armies of Israel, whom you have defied. 46 This day the Lord will deliver you into my hands, and I’ll strike you down and cut off your head. This very day I will give the carcasses of the Philistine army to the birds and the wild animals, and the whole world will know that there is a God in Israel. 47 All those gathered here will know that it is not by sword or spear that the Lord saves; for the battle is the Lord’s, and he will give all of you into our hands.’</a:t>
            </a:r>
            <a:r>
              <a:rPr lang="en-ZA" sz="1200" dirty="0" smtClean="0">
                <a:effectLst>
                  <a:glow rad="101600">
                    <a:prstClr val="black"/>
                  </a:glow>
                </a:effectLst>
                <a:latin typeface="Grizzly BT"/>
                <a:cs typeface="Grizzly BT"/>
              </a:rPr>
              <a:t>. (1 Samuel 17:45-47)</a:t>
            </a:r>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5. Defeat Your Giant:</a:t>
            </a:r>
            <a:r>
              <a:rPr lang="en-US" sz="1200" b="1" kern="1200" baseline="0" dirty="0" smtClean="0">
                <a:solidFill>
                  <a:schemeClr val="tx1"/>
                </a:solidFill>
                <a:latin typeface="+mn-lt"/>
                <a:ea typeface="+mn-ea"/>
                <a:cs typeface="+mn-cs"/>
              </a:rPr>
              <a:t> </a:t>
            </a:r>
            <a:r>
              <a:rPr lang="en-US" sz="1200" dirty="0" smtClean="0">
                <a:effectLst>
                  <a:glow rad="101600">
                    <a:prstClr val="black"/>
                  </a:glow>
                </a:effectLst>
                <a:latin typeface="Grizzly BT"/>
                <a:cs typeface="Grizzly BT"/>
              </a:rPr>
              <a:t>David dealt the killer blow to the giant. “As the Philistine moved closer to attack him, David ran quickly towards the battle line to meet him. Reaching into his bag and taking out a stone, he slung it and struck the Philistine on the forehead. The stone sank into his forehead, and he fell face down on the ground. So David triumphed over the Philistine with a sling and a stone; without a sword in his hand he struck down the Philistine and killed him.” </a:t>
            </a:r>
            <a:r>
              <a:rPr lang="en-ZA" sz="1200" dirty="0" smtClean="0">
                <a:effectLst>
                  <a:glow rad="101600">
                    <a:prstClr val="black"/>
                  </a:glow>
                </a:effectLst>
                <a:latin typeface="Grizzly BT"/>
                <a:cs typeface="Grizzly BT"/>
              </a:rPr>
              <a:t>(1 Samuel 17:48-50)</a:t>
            </a:r>
          </a:p>
        </p:txBody>
      </p:sp>
      <p:sp>
        <p:nvSpPr>
          <p:cNvPr id="4" name="Slide Number Placeholder 3"/>
          <p:cNvSpPr>
            <a:spLocks noGrp="1"/>
          </p:cNvSpPr>
          <p:nvPr>
            <p:ph type="sldNum" sz="quarter" idx="10"/>
          </p:nvPr>
        </p:nvSpPr>
        <p:spPr/>
        <p:txBody>
          <a:bodyPr/>
          <a:lstStyle/>
          <a:p>
            <a:fld id="{A2FD2049-2838-AE47-9ACC-13FF9259CB0E}" type="slidenum">
              <a:rPr lang="en-US" smtClean="0"/>
              <a:t>12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Small Group Discussion:</a:t>
            </a:r>
            <a:r>
              <a:rPr lang="en-US" sz="1200" b="0" kern="1200" dirty="0" smtClean="0">
                <a:solidFill>
                  <a:schemeClr val="tx1"/>
                </a:solidFill>
                <a:latin typeface="+mn-lt"/>
                <a:ea typeface="+mn-ea"/>
                <a:cs typeface="+mn-cs"/>
              </a:rPr>
              <a:t> You have ten minutes</a:t>
            </a:r>
            <a:r>
              <a:rPr lang="en-US" sz="1200" b="0" kern="1200" baseline="0" dirty="0" smtClean="0">
                <a:solidFill>
                  <a:schemeClr val="tx1"/>
                </a:solidFill>
                <a:latin typeface="+mn-lt"/>
                <a:ea typeface="+mn-ea"/>
                <a:cs typeface="+mn-cs"/>
              </a:rPr>
              <a:t> to apply the message to your life in small groups using these 3 questions: (1) </a:t>
            </a:r>
            <a:r>
              <a:rPr lang="en-US" sz="1200" b="0" kern="1200" dirty="0" smtClean="0">
                <a:solidFill>
                  <a:schemeClr val="tx1"/>
                </a:solidFill>
                <a:latin typeface="+mn-lt"/>
                <a:ea typeface="+mn-ea"/>
                <a:cs typeface="+mn-cs"/>
              </a:rPr>
              <a:t>What can you learn from David about fighting giants in your life? (2) How can you be confident that you will defeat giants in your life? (3) What weapons has God given you to use against giants in your life?</a:t>
            </a:r>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ZA" sz="1200" b="1" dirty="0" smtClean="0">
                <a:effectLst>
                  <a:glow rad="101600">
                    <a:prstClr val="black"/>
                  </a:glow>
                </a:effectLst>
                <a:latin typeface="Grizzly BT"/>
                <a:cs typeface="Grizzly BT"/>
              </a:rPr>
              <a:t>Wrap Up: </a:t>
            </a:r>
            <a:r>
              <a:rPr lang="en-ZA" sz="1200" dirty="0" smtClean="0">
                <a:effectLst>
                  <a:glow rad="101600">
                    <a:prstClr val="black"/>
                  </a:glow>
                </a:effectLst>
                <a:latin typeface="Grizzly BT"/>
                <a:cs typeface="Grizzly BT"/>
              </a:rPr>
              <a:t>We will face giants on the way to our destiny!</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ZA" sz="1200" dirty="0" smtClean="0">
                <a:effectLst>
                  <a:glow rad="101600">
                    <a:prstClr val="black"/>
                  </a:glow>
                </a:effectLst>
                <a:latin typeface="Grizzly BT"/>
                <a:cs typeface="Grizzly BT"/>
              </a:rPr>
              <a:t>God allows us to face giants to test our faith and grow us!</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giant will seem impossible to beat!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We will win because God is with 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Prayer:</a:t>
            </a:r>
            <a:r>
              <a:rPr lang="en-US" sz="1200" b="0" kern="1200" dirty="0" smtClean="0">
                <a:solidFill>
                  <a:schemeClr val="tx1"/>
                </a:solidFill>
                <a:latin typeface="+mn-lt"/>
                <a:ea typeface="+mn-ea"/>
                <a:cs typeface="+mn-cs"/>
              </a:rPr>
              <a:t> If you are</a:t>
            </a:r>
            <a:r>
              <a:rPr lang="en-US" sz="1200" b="0" kern="1200" baseline="0" dirty="0" smtClean="0">
                <a:solidFill>
                  <a:schemeClr val="tx1"/>
                </a:solidFill>
                <a:latin typeface="+mn-lt"/>
                <a:ea typeface="+mn-ea"/>
                <a:cs typeface="+mn-cs"/>
              </a:rPr>
              <a:t> facing giants that seem impossible to defeat, please stand so we can pray with you!</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life of David.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19</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we learnt about Destiny.</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Next week we will look at the next chapter in David’s Life: Friends (</a:t>
            </a:r>
            <a:r>
              <a:rPr lang="en-US" sz="1200" kern="1200" dirty="0" smtClean="0">
                <a:solidFill>
                  <a:schemeClr val="tx1"/>
                </a:solidFill>
                <a:effectLst/>
                <a:latin typeface="+mn-lt"/>
                <a:ea typeface="+mn-ea"/>
                <a:cs typeface="+mn-cs"/>
              </a:rPr>
              <a:t>1 Samuel 18-20</a:t>
            </a:r>
            <a:r>
              <a:rPr lang="en-ZA" dirty="0" smtClean="0">
                <a:effectLst/>
              </a:rPr>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week</a:t>
            </a:r>
            <a:r>
              <a:rPr lang="en-US" baseline="0" dirty="0" smtClean="0"/>
              <a:t> we are going to learn about handing </a:t>
            </a:r>
            <a:r>
              <a:rPr lang="en-US" dirty="0" smtClean="0"/>
              <a:t>Giants.</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Question: </a:t>
            </a:r>
            <a:r>
              <a:rPr lang="en-US" sz="1200" dirty="0" smtClean="0">
                <a:effectLst>
                  <a:glow rad="101600">
                    <a:prstClr val="black"/>
                  </a:glow>
                </a:effectLst>
                <a:latin typeface="Grizzly BT"/>
                <a:cs typeface="Grizzly BT"/>
              </a:rPr>
              <a:t>What giants have you faced in your life? </a:t>
            </a:r>
            <a:endParaRPr lang="en-ZA" sz="1200" dirty="0" smtClean="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Giants in My Life:</a:t>
            </a:r>
            <a:r>
              <a:rPr lang="en-US" b="0" baseline="0" dirty="0" smtClean="0"/>
              <a:t> I have fought some giants in my life</a:t>
            </a:r>
            <a:r>
              <a:rPr lang="mr-IN" b="0" baseline="0" dirty="0" smtClean="0"/>
              <a:t>…</a:t>
            </a: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Giants in David’s Life:</a:t>
            </a:r>
            <a:r>
              <a:rPr lang="en-US" b="1" baseline="0" dirty="0" smtClean="0"/>
              <a:t> </a:t>
            </a:r>
            <a:r>
              <a:rPr lang="en-US" b="0" baseline="0" dirty="0" smtClean="0"/>
              <a:t>In 1 Samuel 17 we read how David faced a giant in his life.</a:t>
            </a: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tabLst>
                <a:tab pos="1614488" algn="l"/>
              </a:tabLst>
            </a:pPr>
            <a:r>
              <a:rPr lang="en-ZA" dirty="0" smtClean="0">
                <a:effectLst>
                  <a:glow rad="101600">
                    <a:prstClr val="black"/>
                  </a:glow>
                </a:effectLst>
                <a:latin typeface="Grizzly BT"/>
                <a:cs typeface="Grizzly BT"/>
              </a:rPr>
              <a:t>David shows us how to defeat giants in our lives:</a:t>
            </a:r>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1. Engage Your Giant:</a:t>
            </a:r>
            <a:r>
              <a:rPr lang="en-US" sz="1200" b="1" kern="1200" baseline="0" dirty="0" smtClean="0">
                <a:solidFill>
                  <a:schemeClr val="tx1"/>
                </a:solidFill>
                <a:latin typeface="+mn-lt"/>
                <a:ea typeface="+mn-ea"/>
                <a:cs typeface="+mn-cs"/>
              </a:rPr>
              <a:t> </a:t>
            </a:r>
            <a:r>
              <a:rPr lang="en-ZA" sz="1200" dirty="0" smtClean="0">
                <a:effectLst>
                  <a:glow rad="101600">
                    <a:prstClr val="black"/>
                  </a:glow>
                </a:effectLst>
                <a:latin typeface="Grizzly BT"/>
                <a:cs typeface="Grizzly BT"/>
              </a:rPr>
              <a:t>David offered to fight Goliath and moved towards him. David said to Saul, “Let no one lose heart on account of this Philistine; your servant will go and fight him.”</a:t>
            </a:r>
            <a:r>
              <a:rPr lang="en-ZA" sz="1200" baseline="0" dirty="0" smtClean="0">
                <a:effectLst>
                  <a:glow rad="101600">
                    <a:prstClr val="black"/>
                  </a:glow>
                </a:effectLst>
                <a:latin typeface="Grizzly BT"/>
                <a:cs typeface="Grizzly BT"/>
              </a:rPr>
              <a:t> </a:t>
            </a:r>
            <a:r>
              <a:rPr lang="en-ZA" sz="1200" dirty="0" smtClean="0">
                <a:effectLst>
                  <a:glow rad="101600">
                    <a:prstClr val="black"/>
                  </a:glow>
                </a:effectLst>
                <a:latin typeface="Grizzly BT"/>
                <a:cs typeface="Grizzly BT"/>
              </a:rPr>
              <a:t>(1 Samuel 17:32)</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effectLst>
                <a:glow rad="101600">
                  <a:prstClr val="black"/>
                </a:glow>
              </a:effectLst>
              <a:latin typeface="Grizzly BT"/>
              <a:cs typeface="Grizzly BT"/>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 Remember Your History:</a:t>
            </a:r>
            <a:r>
              <a:rPr lang="en-US" sz="1200" b="1" kern="1200" baseline="0" dirty="0" smtClean="0">
                <a:solidFill>
                  <a:schemeClr val="tx1"/>
                </a:solidFill>
                <a:latin typeface="+mn-lt"/>
                <a:ea typeface="+mn-ea"/>
                <a:cs typeface="+mn-cs"/>
              </a:rPr>
              <a:t> </a:t>
            </a:r>
            <a:r>
              <a:rPr lang="en-ZA" sz="1200" dirty="0" smtClean="0">
                <a:effectLst>
                  <a:glow rad="101600">
                    <a:prstClr val="black"/>
                  </a:glow>
                </a:effectLst>
                <a:latin typeface="Grizzly BT"/>
                <a:cs typeface="Grizzly BT"/>
              </a:rPr>
              <a:t>David remembred that God had helped him in the past. “David said to Saul, ‘Your servant has been keeping his father’s sheep. When a lion or a bear came and carried off a sheep from the flock, I went after it, struck it and rescued the sheep from its mouth. When it turned on me, I seized it by its hair, struck it and killed it.</a:t>
            </a:r>
            <a:r>
              <a:rPr lang="en-ZA" sz="1200" baseline="0" dirty="0" smtClean="0">
                <a:effectLst>
                  <a:glow rad="101600">
                    <a:prstClr val="black"/>
                  </a:glow>
                </a:effectLst>
                <a:latin typeface="Grizzly BT"/>
                <a:cs typeface="Grizzly BT"/>
              </a:rPr>
              <a:t> </a:t>
            </a:r>
            <a:r>
              <a:rPr lang="en-ZA" sz="1200" dirty="0" smtClean="0">
                <a:effectLst>
                  <a:glow rad="101600">
                    <a:prstClr val="black"/>
                  </a:glow>
                </a:effectLst>
                <a:latin typeface="Grizzly BT"/>
                <a:cs typeface="Grizzly BT"/>
              </a:rPr>
              <a:t>Your servant has killed both the lion and the bear; this uncircumcised Philistine will be like one of them, because he has defied the armies of the living God. The Lord who rescued me from the paw of the lion and the paw of the bear will rescue me from the hand of this Philistine.’ (1 Samuel 17:34-37)</a:t>
            </a:r>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328438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18/07/24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255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90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718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191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172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30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459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488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030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562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722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77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14695</TotalTime>
  <Words>844</Words>
  <Application>Microsoft Macintosh PowerPoint</Application>
  <PresentationFormat>On-screen Show (16:9)</PresentationFormat>
  <Paragraphs>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976</cp:revision>
  <dcterms:created xsi:type="dcterms:W3CDTF">2014-06-20T13:14:19Z</dcterms:created>
  <dcterms:modified xsi:type="dcterms:W3CDTF">2018-07-24T13:55:38Z</dcterms:modified>
</cp:coreProperties>
</file>