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920" r:id="rId2"/>
    <p:sldId id="921" r:id="rId3"/>
    <p:sldId id="922" r:id="rId4"/>
    <p:sldId id="1034" r:id="rId5"/>
    <p:sldId id="1045" r:id="rId6"/>
    <p:sldId id="1046" r:id="rId7"/>
    <p:sldId id="1047" r:id="rId8"/>
    <p:sldId id="945" r:id="rId9"/>
    <p:sldId id="1018" r:id="rId10"/>
    <p:sldId id="1029" r:id="rId11"/>
    <p:sldId id="1067" r:id="rId12"/>
    <p:sldId id="1068" r:id="rId13"/>
    <p:sldId id="1069" r:id="rId14"/>
    <p:sldId id="1070" r:id="rId15"/>
    <p:sldId id="1071" r:id="rId16"/>
    <p:sldId id="1072" r:id="rId17"/>
    <p:sldId id="1073" r:id="rId18"/>
    <p:sldId id="1074" r:id="rId19"/>
    <p:sldId id="959" r:id="rId20"/>
    <p:sldId id="99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2">
          <p15:clr>
            <a:srgbClr val="A4A3A4"/>
          </p15:clr>
        </p15:guide>
        <p15:guide id="2" orient="horz" pos="1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8C5"/>
    <a:srgbClr val="71D6C4"/>
    <a:srgbClr val="6FD1BF"/>
    <a:srgbClr val="70D4C3"/>
    <a:srgbClr val="F9002C"/>
    <a:srgbClr val="D29703"/>
    <a:srgbClr val="20DF33"/>
    <a:srgbClr val="1DA319"/>
    <a:srgbClr val="1EAC16"/>
    <a:srgbClr val="1EB3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904"/>
    <p:restoredTop sz="81217" autoAdjust="0"/>
  </p:normalViewPr>
  <p:slideViewPr>
    <p:cSldViewPr snapToGrid="0" snapToObjects="1">
      <p:cViewPr>
        <p:scale>
          <a:sx n="19" d="100"/>
          <a:sy n="19" d="100"/>
        </p:scale>
        <p:origin x="480" y="1528"/>
      </p:cViewPr>
      <p:guideLst>
        <p:guide orient="horz" pos="842"/>
        <p:guide orient="horz" pos="1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8/27/18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Welcome to the </a:t>
            </a:r>
            <a:r>
              <a:rPr lang="en-US" baseline="0" dirty="0" smtClean="0"/>
              <a:t>David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b="1" dirty="0" smtClean="0"/>
              <a:t>Trials in David’s Life:</a:t>
            </a:r>
            <a:r>
              <a:rPr lang="en-US" b="1" baseline="0" dirty="0" smtClean="0"/>
              <a:t> </a:t>
            </a:r>
          </a:p>
          <a:p>
            <a:pPr>
              <a:lnSpc>
                <a:spcPct val="80000"/>
              </a:lnSpc>
            </a:pPr>
            <a:r>
              <a:rPr lang="en-US" sz="1200" dirty="0" smtClean="0">
                <a:solidFill>
                  <a:srgbClr val="F8F8F8"/>
                </a:solidFill>
                <a:effectLst>
                  <a:glow rad="101600">
                    <a:prstClr val="black"/>
                  </a:glow>
                </a:effectLst>
                <a:latin typeface="KlavikaRegular-Plain"/>
              </a:rPr>
              <a:t>The Raid of </a:t>
            </a:r>
            <a:r>
              <a:rPr lang="en-US" sz="1200" dirty="0" err="1" smtClean="0">
                <a:solidFill>
                  <a:srgbClr val="F8F8F8"/>
                </a:solidFill>
                <a:effectLst>
                  <a:glow rad="101600">
                    <a:prstClr val="black"/>
                  </a:glow>
                </a:effectLst>
                <a:latin typeface="KlavikaRegular-Plain"/>
              </a:rPr>
              <a:t>Ziklag</a:t>
            </a:r>
            <a:endParaRPr lang="en-US" sz="1200" dirty="0" smtClean="0">
              <a:solidFill>
                <a:srgbClr val="F8F8F8"/>
              </a:solidFill>
              <a:effectLst>
                <a:glow rad="101600">
                  <a:prstClr val="black"/>
                </a:glow>
              </a:effectLst>
              <a:latin typeface="KlavikaRegular-Plain"/>
            </a:endParaRPr>
          </a:p>
          <a:p>
            <a:pPr>
              <a:lnSpc>
                <a:spcPct val="80000"/>
              </a:lnSpc>
            </a:pPr>
            <a:r>
              <a:rPr lang="en-US" sz="1200" dirty="0" smtClean="0">
                <a:solidFill>
                  <a:srgbClr val="F8F8F8"/>
                </a:solidFill>
                <a:effectLst>
                  <a:glow rad="101600">
                    <a:prstClr val="black"/>
                  </a:glow>
                </a:effectLst>
                <a:latin typeface="KlavikaRegular-Plain"/>
                <a:cs typeface="KlavikaRegular-Plain"/>
              </a:rPr>
              <a:t>1 Samuel 30 : 1 - 8</a:t>
            </a:r>
          </a:p>
          <a:p>
            <a:pPr algn="l">
              <a:lnSpc>
                <a:spcPct val="80000"/>
              </a:lnSpc>
            </a:pP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b="1" dirty="0"/>
              <a:t>Trials in David’s Life: </a:t>
            </a:r>
            <a:r>
              <a:rPr lang="en-US" sz="1200" i="1" dirty="0" smtClean="0">
                <a:solidFill>
                  <a:schemeClr val="bg1"/>
                </a:solidFill>
                <a:effectLst>
                  <a:glow rad="127000">
                    <a:schemeClr val="tx1"/>
                  </a:glow>
                </a:effectLst>
                <a:latin typeface="KlavikaRegular-Plain"/>
              </a:rPr>
              <a:t>David and his men reached </a:t>
            </a:r>
            <a:r>
              <a:rPr lang="en-US" sz="1200" i="1" dirty="0" err="1" smtClean="0">
                <a:solidFill>
                  <a:schemeClr val="bg1"/>
                </a:solidFill>
                <a:effectLst>
                  <a:glow rad="127000">
                    <a:schemeClr val="tx1"/>
                  </a:glow>
                </a:effectLst>
                <a:latin typeface="KlavikaRegular-Plain"/>
              </a:rPr>
              <a:t>Ziklag</a:t>
            </a:r>
            <a:r>
              <a:rPr lang="en-US" sz="1200" i="1" dirty="0" smtClean="0">
                <a:solidFill>
                  <a:schemeClr val="bg1"/>
                </a:solidFill>
                <a:effectLst>
                  <a:glow rad="127000">
                    <a:schemeClr val="tx1"/>
                  </a:glow>
                </a:effectLst>
                <a:latin typeface="KlavikaRegular-Plain"/>
              </a:rPr>
              <a:t> on the third day. Now the Amalekites had raided the Negev and </a:t>
            </a:r>
            <a:r>
              <a:rPr lang="en-US" sz="1200" i="1" dirty="0" err="1" smtClean="0">
                <a:solidFill>
                  <a:schemeClr val="bg1"/>
                </a:solidFill>
                <a:effectLst>
                  <a:glow rad="127000">
                    <a:schemeClr val="tx1"/>
                  </a:glow>
                </a:effectLst>
                <a:latin typeface="KlavikaRegular-Plain"/>
              </a:rPr>
              <a:t>Ziklag</a:t>
            </a:r>
            <a:r>
              <a:rPr lang="en-US" sz="1200" i="1" dirty="0" smtClean="0">
                <a:solidFill>
                  <a:schemeClr val="bg1"/>
                </a:solidFill>
                <a:effectLst>
                  <a:glow rad="127000">
                    <a:schemeClr val="tx1"/>
                  </a:glow>
                </a:effectLst>
                <a:latin typeface="KlavikaRegular-Plain"/>
              </a:rPr>
              <a:t>. They had attacked </a:t>
            </a:r>
            <a:r>
              <a:rPr lang="en-US" sz="1200" i="1" dirty="0" err="1" smtClean="0">
                <a:solidFill>
                  <a:schemeClr val="bg1"/>
                </a:solidFill>
                <a:effectLst>
                  <a:glow rad="127000">
                    <a:schemeClr val="tx1"/>
                  </a:glow>
                </a:effectLst>
                <a:latin typeface="KlavikaRegular-Plain"/>
              </a:rPr>
              <a:t>Ziklag</a:t>
            </a:r>
            <a:r>
              <a:rPr lang="en-US" sz="1200" i="1" dirty="0" smtClean="0">
                <a:solidFill>
                  <a:schemeClr val="bg1"/>
                </a:solidFill>
                <a:effectLst>
                  <a:glow rad="127000">
                    <a:schemeClr val="tx1"/>
                  </a:glow>
                </a:effectLst>
                <a:latin typeface="KlavikaRegular-Plain"/>
              </a:rPr>
              <a:t> and burned it, and had taken captive the women and all who were in it, both young and old. They killed none of them, but carried them off as they went on their way. When David and his men came to </a:t>
            </a:r>
            <a:r>
              <a:rPr lang="en-US" sz="1200" i="1" dirty="0" err="1" smtClean="0">
                <a:solidFill>
                  <a:schemeClr val="bg1"/>
                </a:solidFill>
                <a:effectLst>
                  <a:glow rad="127000">
                    <a:schemeClr val="tx1"/>
                  </a:glow>
                </a:effectLst>
                <a:latin typeface="KlavikaRegular-Plain"/>
              </a:rPr>
              <a:t>Ziklag</a:t>
            </a:r>
            <a:r>
              <a:rPr lang="en-US" sz="1200" i="1" dirty="0" smtClean="0">
                <a:solidFill>
                  <a:schemeClr val="bg1"/>
                </a:solidFill>
                <a:effectLst>
                  <a:glow rad="127000">
                    <a:schemeClr val="tx1"/>
                  </a:glow>
                </a:effectLst>
                <a:latin typeface="KlavikaRegular-Plain"/>
              </a:rPr>
              <a:t>, they found it destroyed by fire and their wives and sons and daughters taken captive. So David and his men wept aloud until they had no strength left to weep. </a:t>
            </a:r>
            <a:r>
              <a:rPr lang="en-US" sz="1400" i="1" dirty="0" smtClean="0">
                <a:solidFill>
                  <a:schemeClr val="bg1"/>
                </a:solidFill>
                <a:effectLst>
                  <a:glow rad="127000">
                    <a:schemeClr val="tx1"/>
                  </a:glow>
                </a:effectLst>
                <a:latin typeface="KlavikaRegular-Plain"/>
              </a:rPr>
              <a:t>(</a:t>
            </a:r>
            <a:r>
              <a:rPr lang="en-US" sz="1400" dirty="0" smtClean="0">
                <a:solidFill>
                  <a:schemeClr val="bg1"/>
                </a:solidFill>
                <a:effectLst>
                  <a:glow rad="127000">
                    <a:schemeClr val="tx1"/>
                  </a:glow>
                </a:effectLst>
                <a:latin typeface="KlavikaRegular-Plain"/>
              </a:rPr>
              <a:t>1 Samuel 30 : 1 </a:t>
            </a:r>
            <a:r>
              <a:rPr lang="mr-IN" sz="1400" dirty="0" smtClean="0">
                <a:solidFill>
                  <a:schemeClr val="bg1"/>
                </a:solidFill>
                <a:effectLst>
                  <a:glow rad="127000">
                    <a:schemeClr val="tx1"/>
                  </a:glow>
                </a:effectLst>
                <a:latin typeface="KlavikaRegular-Plain"/>
              </a:rPr>
              <a:t>–</a:t>
            </a:r>
            <a:r>
              <a:rPr lang="en-US" sz="1400" dirty="0" smtClean="0">
                <a:solidFill>
                  <a:schemeClr val="bg1"/>
                </a:solidFill>
                <a:effectLst>
                  <a:glow rad="127000">
                    <a:schemeClr val="tx1"/>
                  </a:glow>
                </a:effectLst>
                <a:latin typeface="KlavikaRegular-Plain"/>
              </a:rPr>
              <a:t> 4)</a:t>
            </a:r>
            <a:endParaRPr lang="en-US" sz="1400" u="sng" dirty="0" smtClean="0">
              <a:solidFill>
                <a:schemeClr val="bg1"/>
              </a:solidFill>
              <a:effectLst>
                <a:glow rad="127000">
                  <a:schemeClr val="tx1"/>
                </a:glow>
              </a:effectLst>
              <a:latin typeface="KlavikaRegular-Plain"/>
            </a:endParaRPr>
          </a:p>
          <a:p>
            <a:pPr algn="l">
              <a:lnSpc>
                <a:spcPct val="80000"/>
              </a:lnSpc>
            </a:pP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153568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b="1" dirty="0"/>
              <a:t>Trials in David’s Life: </a:t>
            </a:r>
            <a:r>
              <a:rPr lang="en-US" sz="1200" i="1" dirty="0" smtClean="0">
                <a:solidFill>
                  <a:schemeClr val="bg1"/>
                </a:solidFill>
                <a:effectLst>
                  <a:glow rad="101600">
                    <a:schemeClr val="tx1"/>
                  </a:glow>
                </a:effectLst>
                <a:latin typeface="KlavikaRegular-Plain"/>
              </a:rPr>
              <a:t>David's two wives had been captured -- </a:t>
            </a:r>
            <a:r>
              <a:rPr lang="en-US" sz="1200" i="1" dirty="0" err="1" smtClean="0">
                <a:solidFill>
                  <a:schemeClr val="bg1"/>
                </a:solidFill>
                <a:effectLst>
                  <a:glow rad="101600">
                    <a:schemeClr val="tx1"/>
                  </a:glow>
                </a:effectLst>
                <a:latin typeface="KlavikaRegular-Plain"/>
              </a:rPr>
              <a:t>Ahinoam</a:t>
            </a:r>
            <a:r>
              <a:rPr lang="en-US" sz="1200" i="1" dirty="0" smtClean="0">
                <a:solidFill>
                  <a:schemeClr val="bg1"/>
                </a:solidFill>
                <a:effectLst>
                  <a:glow rad="101600">
                    <a:schemeClr val="tx1"/>
                  </a:glow>
                </a:effectLst>
                <a:latin typeface="KlavikaRegular-Plain"/>
              </a:rPr>
              <a:t> of </a:t>
            </a:r>
            <a:r>
              <a:rPr lang="en-US" sz="1200" i="1" dirty="0" err="1" smtClean="0">
                <a:solidFill>
                  <a:schemeClr val="bg1"/>
                </a:solidFill>
                <a:effectLst>
                  <a:glow rad="101600">
                    <a:schemeClr val="tx1"/>
                  </a:glow>
                </a:effectLst>
                <a:latin typeface="KlavikaRegular-Plain"/>
              </a:rPr>
              <a:t>Jezreel</a:t>
            </a:r>
            <a:r>
              <a:rPr lang="en-US" sz="1200" i="1" dirty="0" smtClean="0">
                <a:solidFill>
                  <a:schemeClr val="bg1"/>
                </a:solidFill>
                <a:effectLst>
                  <a:glow rad="101600">
                    <a:schemeClr val="tx1"/>
                  </a:glow>
                </a:effectLst>
                <a:latin typeface="KlavikaRegular-Plain"/>
              </a:rPr>
              <a:t> and Abigail, the widow of </a:t>
            </a:r>
            <a:r>
              <a:rPr lang="en-US" sz="1200" i="1" dirty="0" err="1" smtClean="0">
                <a:solidFill>
                  <a:schemeClr val="bg1"/>
                </a:solidFill>
                <a:effectLst>
                  <a:glow rad="101600">
                    <a:schemeClr val="tx1"/>
                  </a:glow>
                </a:effectLst>
                <a:latin typeface="KlavikaRegular-Plain"/>
              </a:rPr>
              <a:t>Nabal</a:t>
            </a:r>
            <a:r>
              <a:rPr lang="en-US" sz="1200" i="1" dirty="0" smtClean="0">
                <a:solidFill>
                  <a:schemeClr val="bg1"/>
                </a:solidFill>
                <a:effectLst>
                  <a:glow rad="101600">
                    <a:schemeClr val="tx1"/>
                  </a:glow>
                </a:effectLst>
                <a:latin typeface="KlavikaRegular-Plain"/>
              </a:rPr>
              <a:t> of Carmel. David was greatly distressed because the men were talking of stoning him; each one was bitter in spirit because of his sons and daughters. But David found strength in the Lord his God. Then David said to </a:t>
            </a:r>
            <a:r>
              <a:rPr lang="en-US" sz="1200" i="1" dirty="0" err="1" smtClean="0">
                <a:solidFill>
                  <a:schemeClr val="bg1"/>
                </a:solidFill>
                <a:effectLst>
                  <a:glow rad="101600">
                    <a:schemeClr val="tx1"/>
                  </a:glow>
                </a:effectLst>
                <a:latin typeface="KlavikaRegular-Plain"/>
              </a:rPr>
              <a:t>Abiathar</a:t>
            </a:r>
            <a:r>
              <a:rPr lang="en-US" sz="1200" i="1" dirty="0" smtClean="0">
                <a:solidFill>
                  <a:schemeClr val="bg1"/>
                </a:solidFill>
                <a:effectLst>
                  <a:glow rad="101600">
                    <a:schemeClr val="tx1"/>
                  </a:glow>
                </a:effectLst>
                <a:latin typeface="KlavikaRegular-Plain"/>
              </a:rPr>
              <a:t> the priest, the son of Ahimelech, "Bring me the ephod." </a:t>
            </a:r>
            <a:r>
              <a:rPr lang="en-US" sz="1200" i="1" dirty="0" err="1" smtClean="0">
                <a:solidFill>
                  <a:schemeClr val="bg1"/>
                </a:solidFill>
                <a:effectLst>
                  <a:glow rad="101600">
                    <a:schemeClr val="tx1"/>
                  </a:glow>
                </a:effectLst>
                <a:latin typeface="KlavikaRegular-Plain"/>
              </a:rPr>
              <a:t>Abiathar</a:t>
            </a:r>
            <a:r>
              <a:rPr lang="en-US" sz="1200" i="1" dirty="0" smtClean="0">
                <a:solidFill>
                  <a:schemeClr val="bg1"/>
                </a:solidFill>
                <a:effectLst>
                  <a:glow rad="101600">
                    <a:schemeClr val="tx1"/>
                  </a:glow>
                </a:effectLst>
                <a:latin typeface="KlavikaRegular-Plain"/>
              </a:rPr>
              <a:t> brought it to him, and David inquired of the Lord, "Shall I pursue this raiding party? Will I overtake them?" "Pursue them," He answered. "You will certainly overtake them and succeed in the rescue.”</a:t>
            </a:r>
            <a:r>
              <a:rPr lang="en-US" sz="1400" i="1" baseline="0" dirty="0" smtClean="0">
                <a:solidFill>
                  <a:schemeClr val="bg1"/>
                </a:solidFill>
                <a:effectLst>
                  <a:glow rad="101600">
                    <a:schemeClr val="tx1"/>
                  </a:glow>
                </a:effectLst>
                <a:latin typeface="KlavikaRegular-Plain"/>
              </a:rPr>
              <a:t> (</a:t>
            </a:r>
            <a:r>
              <a:rPr lang="en-US" sz="1400" dirty="0" smtClean="0">
                <a:solidFill>
                  <a:schemeClr val="bg1"/>
                </a:solidFill>
                <a:effectLst>
                  <a:glow rad="101600">
                    <a:schemeClr val="tx1"/>
                  </a:glow>
                </a:effectLst>
                <a:latin typeface="KlavikaRegular-Plain"/>
              </a:rPr>
              <a:t>1 Samuel 30 : 5 </a:t>
            </a:r>
            <a:r>
              <a:rPr lang="mr-IN" sz="1400" dirty="0" smtClean="0">
                <a:solidFill>
                  <a:schemeClr val="bg1"/>
                </a:solidFill>
                <a:effectLst>
                  <a:glow rad="101600">
                    <a:schemeClr val="tx1"/>
                  </a:glow>
                </a:effectLst>
                <a:latin typeface="KlavikaRegular-Plain"/>
              </a:rPr>
              <a:t>–</a:t>
            </a:r>
            <a:r>
              <a:rPr lang="en-US" sz="1400" dirty="0" smtClean="0">
                <a:solidFill>
                  <a:schemeClr val="bg1"/>
                </a:solidFill>
                <a:effectLst>
                  <a:glow rad="101600">
                    <a:schemeClr val="tx1"/>
                  </a:glow>
                </a:effectLst>
                <a:latin typeface="KlavikaRegular-Plain"/>
              </a:rPr>
              <a:t> 8)</a:t>
            </a:r>
            <a:endParaRPr lang="en-US" sz="1400" u="sng" dirty="0" smtClean="0">
              <a:solidFill>
                <a:schemeClr val="bg1"/>
              </a:solidFill>
              <a:effectLst>
                <a:glow rad="101600">
                  <a:schemeClr val="tx1"/>
                </a:glow>
              </a:effectLst>
              <a:latin typeface="KlavikaRegular-Plain"/>
            </a:endParaRPr>
          </a:p>
          <a:p>
            <a:pPr algn="l">
              <a:lnSpc>
                <a:spcPct val="80000"/>
              </a:lnSpc>
            </a:pP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12</a:t>
            </a:fld>
            <a:endParaRPr lang="en-US"/>
          </a:p>
        </p:txBody>
      </p:sp>
    </p:spTree>
    <p:extLst>
      <p:ext uri="{BB962C8B-B14F-4D97-AF65-F5344CB8AC3E}">
        <p14:creationId xmlns:p14="http://schemas.microsoft.com/office/powerpoint/2010/main" val="204537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tabLst>
                <a:tab pos="1614488" algn="l"/>
              </a:tabLst>
            </a:pPr>
            <a:r>
              <a:rPr lang="en-ZA" dirty="0" smtClean="0">
                <a:effectLst>
                  <a:glow rad="101600">
                    <a:prstClr val="black"/>
                  </a:glow>
                </a:effectLst>
                <a:latin typeface="Grizzly BT"/>
                <a:cs typeface="Grizzly BT"/>
              </a:rPr>
              <a:t>So how</a:t>
            </a:r>
            <a:r>
              <a:rPr lang="en-ZA" baseline="0" dirty="0" smtClean="0">
                <a:effectLst>
                  <a:glow rad="101600">
                    <a:prstClr val="black"/>
                  </a:glow>
                </a:effectLst>
                <a:latin typeface="Grizzly BT"/>
                <a:cs typeface="Grizzly BT"/>
              </a:rPr>
              <a:t> can we triumph over trials?</a:t>
            </a:r>
            <a:endParaRPr lang="en-ZA"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149440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sz="1200" b="1" kern="1200" dirty="0">
                <a:solidFill>
                  <a:schemeClr val="tx1"/>
                </a:solidFill>
                <a:latin typeface="+mn-lt"/>
                <a:ea typeface="+mn-ea"/>
                <a:cs typeface="+mn-cs"/>
              </a:rPr>
              <a:t>1. </a:t>
            </a:r>
            <a:r>
              <a:rPr lang="en-ZA" sz="1200" b="1" dirty="0" smtClean="0">
                <a:effectLst>
                  <a:glow rad="101600">
                    <a:prstClr val="black"/>
                  </a:glow>
                </a:effectLst>
                <a:latin typeface="Grizzly BT"/>
                <a:cs typeface="Grizzly BT"/>
              </a:rPr>
              <a:t>You aren’t alone</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ZA" dirty="0" smtClean="0">
                <a:effectLst>
                  <a:glow rad="101600">
                    <a:prstClr val="black"/>
                  </a:glow>
                </a:effectLst>
                <a:latin typeface="Grizzly BT"/>
                <a:cs typeface="Grizzly BT"/>
              </a:rPr>
              <a:t>Jesus knows what you are going through</a:t>
            </a:r>
            <a:r>
              <a:rPr lang="en-ZA" sz="1200" dirty="0" smtClean="0">
                <a:effectLst>
                  <a:glow rad="101600">
                    <a:prstClr val="black"/>
                  </a:glow>
                </a:effectLst>
                <a:latin typeface="Grizzly BT"/>
                <a:cs typeface="Grizzly BT"/>
              </a:rPr>
              <a:t>.</a:t>
            </a:r>
            <a:r>
              <a:rPr lang="en-ZA" sz="1200" baseline="0" dirty="0" smtClean="0">
                <a:effectLst>
                  <a:glow rad="101600">
                    <a:prstClr val="black"/>
                  </a:glow>
                </a:effectLst>
                <a:latin typeface="Grizzly BT"/>
                <a:cs typeface="Grizzly BT"/>
              </a:rPr>
              <a:t> </a:t>
            </a:r>
            <a:r>
              <a:rPr lang="en-US" i="1" dirty="0" smtClean="0">
                <a:solidFill>
                  <a:srgbClr val="F8F8F8"/>
                </a:solidFill>
                <a:effectLst>
                  <a:glow rad="101600">
                    <a:prstClr val="black"/>
                  </a:glow>
                </a:effectLst>
                <a:latin typeface="KlavikaRegular-Plain"/>
                <a:cs typeface="KlavikaRegular-Plain"/>
              </a:rPr>
              <a:t>Do not think of yourself more highly than you ought, but rather think of yourself with sober judgement, in accordance with the faith God has distributed to each of you.</a:t>
            </a:r>
            <a:r>
              <a:rPr lang="en-US" i="1" baseline="0" dirty="0" smtClean="0">
                <a:solidFill>
                  <a:srgbClr val="F8F8F8"/>
                </a:solidFill>
                <a:effectLst>
                  <a:glow rad="101600">
                    <a:prstClr val="black"/>
                  </a:glow>
                </a:effectLst>
                <a:latin typeface="KlavikaRegular-Plain"/>
                <a:cs typeface="KlavikaRegular-Plain"/>
              </a:rPr>
              <a:t> </a:t>
            </a:r>
            <a:r>
              <a:rPr lang="en-US" dirty="0" smtClean="0">
                <a:solidFill>
                  <a:srgbClr val="F8F8F8"/>
                </a:solidFill>
                <a:effectLst>
                  <a:glow rad="101600">
                    <a:prstClr val="black"/>
                  </a:glow>
                </a:effectLst>
                <a:latin typeface="KlavikaRegular-Plain"/>
                <a:cs typeface="KlavikaRegular-Plain"/>
              </a:rPr>
              <a:t>(Romans 12 : 3)</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a:effectLst>
                <a:glow rad="101600">
                  <a:prstClr val="black"/>
                </a:glow>
              </a:effectLst>
              <a:latin typeface="Grizzly BT"/>
              <a:cs typeface="Grizzly BT"/>
            </a:endParaRPr>
          </a:p>
          <a:p>
            <a:pPr algn="l"/>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57334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sz="1200" b="1" kern="1200" dirty="0">
                <a:solidFill>
                  <a:schemeClr val="tx1"/>
                </a:solidFill>
                <a:latin typeface="+mn-lt"/>
                <a:ea typeface="+mn-ea"/>
                <a:cs typeface="+mn-cs"/>
              </a:rPr>
              <a:t>1. </a:t>
            </a:r>
            <a:r>
              <a:rPr lang="en-ZA" sz="1200" b="1" dirty="0" smtClean="0">
                <a:effectLst>
                  <a:glow rad="101600">
                    <a:prstClr val="black"/>
                  </a:glow>
                </a:effectLst>
                <a:latin typeface="Grizzly BT"/>
                <a:cs typeface="Grizzly BT"/>
              </a:rPr>
              <a:t>God’s word is enough</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ZA" dirty="0" smtClean="0">
                <a:effectLst>
                  <a:glow rad="101600">
                    <a:prstClr val="black"/>
                  </a:glow>
                </a:effectLst>
                <a:latin typeface="Grizzly BT"/>
                <a:cs typeface="Grizzly BT"/>
              </a:rPr>
              <a:t>Don’t feel like it’s true. Know that it is</a:t>
            </a:r>
            <a:r>
              <a:rPr lang="en-ZA" sz="1200" dirty="0" smtClean="0">
                <a:effectLst>
                  <a:glow rad="101600">
                    <a:prstClr val="black"/>
                  </a:glow>
                </a:effectLst>
                <a:latin typeface="Grizzly BT"/>
                <a:cs typeface="Grizzly BT"/>
              </a:rPr>
              <a:t>.</a:t>
            </a:r>
            <a:r>
              <a:rPr lang="en-ZA" sz="1200" baseline="0" dirty="0" smtClean="0">
                <a:effectLst>
                  <a:glow rad="101600">
                    <a:prstClr val="black"/>
                  </a:glow>
                </a:effectLst>
                <a:latin typeface="Grizzly BT"/>
                <a:cs typeface="Grizzly BT"/>
              </a:rPr>
              <a:t> </a:t>
            </a:r>
            <a:r>
              <a:rPr lang="en-US" i="1" dirty="0" smtClean="0">
                <a:solidFill>
                  <a:srgbClr val="F8F8F8"/>
                </a:solidFill>
                <a:effectLst>
                  <a:glow rad="101600">
                    <a:prstClr val="black"/>
                  </a:glow>
                </a:effectLst>
                <a:latin typeface="KlavikaRegular-Plain"/>
                <a:cs typeface="KlavikaRegular-Plain"/>
              </a:rPr>
              <a:t>Man shall not live on bread alone, but on every word that comes from the mouth of God.</a:t>
            </a:r>
            <a:r>
              <a:rPr lang="en-US" i="1" baseline="0" dirty="0" smtClean="0">
                <a:solidFill>
                  <a:srgbClr val="F8F8F8"/>
                </a:solidFill>
                <a:effectLst>
                  <a:glow rad="101600">
                    <a:prstClr val="black"/>
                  </a:glow>
                </a:effectLst>
                <a:latin typeface="KlavikaRegular-Plain"/>
                <a:cs typeface="KlavikaRegular-Plain"/>
              </a:rPr>
              <a:t> </a:t>
            </a:r>
            <a:r>
              <a:rPr lang="en-US" i="0" baseline="0" dirty="0" smtClean="0">
                <a:solidFill>
                  <a:srgbClr val="F8F8F8"/>
                </a:solidFill>
                <a:effectLst>
                  <a:glow rad="101600">
                    <a:prstClr val="black"/>
                  </a:glow>
                </a:effectLst>
                <a:latin typeface="KlavikaRegular-Plain"/>
                <a:cs typeface="KlavikaRegular-Plain"/>
              </a:rPr>
              <a:t>(</a:t>
            </a:r>
            <a:r>
              <a:rPr lang="en-US" dirty="0" smtClean="0">
                <a:solidFill>
                  <a:srgbClr val="F8F8F8"/>
                </a:solidFill>
                <a:effectLst>
                  <a:glow rad="101600">
                    <a:prstClr val="black"/>
                  </a:glow>
                </a:effectLst>
                <a:latin typeface="KlavikaRegular-Plain"/>
                <a:cs typeface="KlavikaRegular-Plain"/>
              </a:rPr>
              <a:t>Deuteronomy 8 : 3)</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a:effectLst>
                <a:glow rad="101600">
                  <a:prstClr val="black"/>
                </a:glow>
              </a:effectLst>
              <a:latin typeface="Grizzly BT"/>
              <a:cs typeface="Grizzly BT"/>
            </a:endParaRPr>
          </a:p>
          <a:p>
            <a:pPr algn="l"/>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15</a:t>
            </a:fld>
            <a:endParaRPr lang="en-US"/>
          </a:p>
        </p:txBody>
      </p:sp>
    </p:spTree>
    <p:extLst>
      <p:ext uri="{BB962C8B-B14F-4D97-AF65-F5344CB8AC3E}">
        <p14:creationId xmlns:p14="http://schemas.microsoft.com/office/powerpoint/2010/main" val="88151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buFont typeface="+mj-lt"/>
              <a:buNone/>
            </a:pPr>
            <a:r>
              <a:rPr lang="en-US" sz="1200" b="1" kern="1200" dirty="0">
                <a:solidFill>
                  <a:schemeClr val="tx1"/>
                </a:solidFill>
                <a:latin typeface="+mn-lt"/>
                <a:ea typeface="+mn-ea"/>
                <a:cs typeface="+mn-cs"/>
              </a:rPr>
              <a:t>Small Group Discussion</a:t>
            </a:r>
            <a:r>
              <a:rPr lang="en-US" sz="1200" b="0" kern="1200" dirty="0">
                <a:solidFill>
                  <a:schemeClr val="tx1"/>
                </a:solidFill>
                <a:latin typeface="+mn-lt"/>
                <a:ea typeface="+mn-ea"/>
                <a:cs typeface="+mn-cs"/>
              </a:rPr>
              <a:t>: You have ten minutes</a:t>
            </a:r>
            <a:r>
              <a:rPr lang="en-US" sz="1200" b="0" kern="1200" baseline="0" dirty="0">
                <a:solidFill>
                  <a:schemeClr val="tx1"/>
                </a:solidFill>
                <a:latin typeface="+mn-lt"/>
                <a:ea typeface="+mn-ea"/>
                <a:cs typeface="+mn-cs"/>
              </a:rPr>
              <a:t> to apply the message to your life in small groups using these 3 questions</a:t>
            </a:r>
            <a:r>
              <a:rPr lang="en-US" sz="1200" b="0" kern="1200" baseline="0" dirty="0" smtClean="0">
                <a:solidFill>
                  <a:schemeClr val="tx1"/>
                </a:solidFill>
                <a:latin typeface="+mn-lt"/>
                <a:ea typeface="+mn-ea"/>
                <a:cs typeface="+mn-cs"/>
              </a:rPr>
              <a:t>: </a:t>
            </a:r>
            <a:r>
              <a:rPr lang="en-US" sz="1200" b="0" dirty="0" smtClean="0">
                <a:solidFill>
                  <a:srgbClr val="F8F8F8"/>
                </a:solidFill>
                <a:effectLst>
                  <a:glow rad="101600">
                    <a:prstClr val="black"/>
                  </a:glow>
                </a:effectLst>
                <a:latin typeface="KlavikaRegular-Plain"/>
                <a:cs typeface="KlavikaRegular-Plain"/>
              </a:rPr>
              <a:t>(1) What trial/s are you going through?</a:t>
            </a:r>
            <a:r>
              <a:rPr lang="en-US" sz="1200" b="0" baseline="0" dirty="0" smtClean="0">
                <a:solidFill>
                  <a:srgbClr val="F8F8F8"/>
                </a:solidFill>
                <a:effectLst>
                  <a:glow rad="101600">
                    <a:prstClr val="black"/>
                  </a:glow>
                </a:effectLst>
                <a:latin typeface="KlavikaRegular-Plain"/>
                <a:cs typeface="KlavikaRegular-Plain"/>
              </a:rPr>
              <a:t> (2) Ho</a:t>
            </a:r>
            <a:r>
              <a:rPr lang="en-US" sz="1200" b="0" dirty="0" smtClean="0">
                <a:solidFill>
                  <a:srgbClr val="F8F8F8"/>
                </a:solidFill>
                <a:effectLst>
                  <a:glow rad="101600">
                    <a:prstClr val="black"/>
                  </a:glow>
                </a:effectLst>
                <a:latin typeface="KlavikaRegular-Plain"/>
                <a:cs typeface="KlavikaRegular-Plain"/>
              </a:rPr>
              <a:t>w are you trusting in Jesus for victory?</a:t>
            </a:r>
            <a:r>
              <a:rPr lang="en-US" sz="1200" b="0" baseline="0" dirty="0" smtClean="0">
                <a:solidFill>
                  <a:srgbClr val="F8F8F8"/>
                </a:solidFill>
                <a:effectLst>
                  <a:glow rad="101600">
                    <a:prstClr val="black"/>
                  </a:glow>
                </a:effectLst>
                <a:latin typeface="KlavikaRegular-Plain"/>
                <a:cs typeface="KlavikaRegular-Plain"/>
              </a:rPr>
              <a:t> (3) </a:t>
            </a:r>
            <a:r>
              <a:rPr lang="en-US" sz="1200" b="0" dirty="0" smtClean="0">
                <a:solidFill>
                  <a:srgbClr val="F8F8F8"/>
                </a:solidFill>
                <a:effectLst>
                  <a:glow rad="101600">
                    <a:prstClr val="black"/>
                  </a:glow>
                </a:effectLst>
                <a:latin typeface="KlavikaRegular-Plain"/>
                <a:cs typeface="KlavikaRegular-Plain"/>
              </a:rPr>
              <a:t>Will you still trust in Him, no matter the outcome? Why?</a:t>
            </a:r>
          </a:p>
          <a:p>
            <a:pPr marL="0" indent="0" algn="l">
              <a:buFont typeface="+mj-lt"/>
              <a:buNone/>
            </a:pP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16</a:t>
            </a:fld>
            <a:endParaRPr lang="en-US"/>
          </a:p>
        </p:txBody>
      </p:sp>
    </p:spTree>
    <p:extLst>
      <p:ext uri="{BB962C8B-B14F-4D97-AF65-F5344CB8AC3E}">
        <p14:creationId xmlns:p14="http://schemas.microsoft.com/office/powerpoint/2010/main" val="188090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ZA" sz="1200" b="1" dirty="0">
                <a:effectLst>
                  <a:glow rad="101600">
                    <a:prstClr val="black"/>
                  </a:glow>
                </a:effectLst>
                <a:latin typeface="Grizzly BT"/>
                <a:cs typeface="Grizzly BT"/>
              </a:rPr>
              <a:t>Wrap Up: </a:t>
            </a:r>
            <a:r>
              <a:rPr lang="en-ZA" dirty="0" smtClean="0">
                <a:effectLst>
                  <a:glow rad="101600">
                    <a:prstClr val="black"/>
                  </a:glow>
                </a:effectLst>
                <a:latin typeface="Grizzly BT"/>
                <a:cs typeface="Grizzly BT"/>
              </a:rPr>
              <a:t>The enemy always takes a risk.</a:t>
            </a:r>
          </a:p>
          <a:p>
            <a:pPr>
              <a:lnSpc>
                <a:spcPct val="80000"/>
              </a:lnSpc>
            </a:pP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17</a:t>
            </a:fld>
            <a:endParaRPr lang="en-US"/>
          </a:p>
        </p:txBody>
      </p:sp>
    </p:spTree>
    <p:extLst>
      <p:ext uri="{BB962C8B-B14F-4D97-AF65-F5344CB8AC3E}">
        <p14:creationId xmlns:p14="http://schemas.microsoft.com/office/powerpoint/2010/main" val="132677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Prayer:</a:t>
            </a:r>
            <a:r>
              <a:rPr lang="en-US" sz="1200" b="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2FD2049-2838-AE47-9ACC-13FF9259CB0E}" type="slidenum">
              <a:rPr lang="en-US" smtClean="0"/>
              <a:t>18</a:t>
            </a:fld>
            <a:endParaRPr lang="en-US"/>
          </a:p>
        </p:txBody>
      </p:sp>
    </p:spTree>
    <p:extLst>
      <p:ext uri="{BB962C8B-B14F-4D97-AF65-F5344CB8AC3E}">
        <p14:creationId xmlns:p14="http://schemas.microsoft.com/office/powerpoint/2010/main" val="15860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Daily Devotions: </a:t>
            </a:r>
            <a:r>
              <a:rPr lang="en-US" sz="1200" b="0" kern="1200" dirty="0" smtClean="0">
                <a:solidFill>
                  <a:schemeClr val="tx1"/>
                </a:solidFill>
                <a:latin typeface="+mn-lt"/>
                <a:ea typeface="+mn-ea"/>
                <a:cs typeface="+mn-cs"/>
              </a:rPr>
              <a:t>We will post devotions on the Sunday WhatsApp group every night of the week throughout this series. Do everything you</a:t>
            </a:r>
            <a:r>
              <a:rPr lang="en-US" sz="1200" b="0" kern="1200" baseline="0" dirty="0" smtClean="0">
                <a:solidFill>
                  <a:schemeClr val="tx1"/>
                </a:solidFill>
                <a:latin typeface="+mn-lt"/>
                <a:ea typeface="+mn-ea"/>
                <a:cs typeface="+mn-cs"/>
              </a:rPr>
              <a:t> can to be a part of the daily journey in the life of David.</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19</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week 1 we learnt about Destiny.</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Next Week: </a:t>
            </a:r>
            <a:r>
              <a:rPr lang="en-US" dirty="0" smtClean="0"/>
              <a:t>Next week we will look at the next chapter in David’s Life: Power (</a:t>
            </a:r>
            <a:r>
              <a:rPr lang="en-US" sz="1200" kern="1200" dirty="0" smtClean="0">
                <a:solidFill>
                  <a:schemeClr val="tx1"/>
                </a:solidFill>
                <a:effectLst/>
                <a:latin typeface="+mn-lt"/>
                <a:ea typeface="+mn-ea"/>
                <a:cs typeface="+mn-cs"/>
              </a:rPr>
              <a:t>2 Samuel 1-10</a:t>
            </a:r>
            <a:r>
              <a:rPr lang="en-ZA" dirty="0" smtClean="0">
                <a:effectLst/>
              </a:rPr>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20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week</a:t>
            </a:r>
            <a:r>
              <a:rPr lang="en-US" baseline="0" dirty="0" smtClean="0"/>
              <a:t> 2 we learnt about handing </a:t>
            </a:r>
            <a:r>
              <a:rPr lang="en-US" dirty="0" smtClean="0"/>
              <a:t>Giants.</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week 3 we learnt about dealing with </a:t>
            </a:r>
            <a:r>
              <a:rPr lang="en-US" baseline="0" dirty="0" smtClean="0"/>
              <a:t>Friends</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week 4 we</a:t>
            </a:r>
            <a:r>
              <a:rPr lang="en-US" baseline="0" dirty="0" smtClean="0"/>
              <a:t> </a:t>
            </a:r>
            <a:r>
              <a:rPr lang="en-US" dirty="0" smtClean="0"/>
              <a:t>learnt about dealing with </a:t>
            </a:r>
            <a:r>
              <a:rPr lang="en-US" baseline="0" dirty="0" smtClean="0"/>
              <a:t>Betrayal</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Last week </a:t>
            </a:r>
            <a:r>
              <a:rPr lang="en-US" dirty="0" smtClean="0"/>
              <a:t>we</a:t>
            </a:r>
            <a:r>
              <a:rPr lang="en-US" baseline="0" dirty="0" smtClean="0"/>
              <a:t> </a:t>
            </a:r>
            <a:r>
              <a:rPr lang="en-US" dirty="0" smtClean="0"/>
              <a:t>learnt </a:t>
            </a:r>
            <a:r>
              <a:rPr lang="en-US" dirty="0" smtClean="0"/>
              <a:t>about dealing with </a:t>
            </a:r>
            <a:r>
              <a:rPr lang="en-US" baseline="0" dirty="0" smtClean="0"/>
              <a:t>Revenge</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week we are going to learn about </a:t>
            </a:r>
            <a:r>
              <a:rPr lang="en-US" baseline="0" dirty="0" smtClean="0"/>
              <a:t>Trials</a:t>
            </a:r>
            <a:r>
              <a:rPr lang="en-US" dirty="0" smtClean="0"/>
              <a: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Question: </a:t>
            </a:r>
            <a:r>
              <a:rPr lang="en-ZA" sz="1200" dirty="0" smtClean="0">
                <a:effectLst>
                  <a:glow rad="101600">
                    <a:prstClr val="black"/>
                  </a:glow>
                </a:effectLst>
                <a:latin typeface="Grizzly BT"/>
                <a:cs typeface="Grizzly BT"/>
              </a:rPr>
              <a:t>What is the most difficult thing that you have been through?</a:t>
            </a:r>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smtClean="0"/>
              <a:t>Trials in My Life:</a:t>
            </a:r>
            <a:r>
              <a:rPr lang="en-US" b="0" baseline="0" dirty="0" smtClean="0"/>
              <a:t> Some insights from my life</a:t>
            </a:r>
            <a:r>
              <a:rPr lang="mr-IN" b="0" baseline="0" dirty="0" smtClean="0"/>
              <a:t>…</a:t>
            </a:r>
            <a:endParaRPr lang="en-US" b="0" dirty="0"/>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328438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8/27/18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030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19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615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064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27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428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287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666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566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459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3524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239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58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857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7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488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14843</TotalTime>
  <Words>616</Words>
  <Application>Microsoft Macintosh PowerPoint</Application>
  <PresentationFormat>On-screen Show (16:9)</PresentationFormat>
  <Paragraphs>42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Grizzly BT</vt:lpstr>
      <vt:lpstr>KlavikaRegular-Plain</vt:lpstr>
      <vt:lpstr>Mangal</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1002</cp:revision>
  <dcterms:created xsi:type="dcterms:W3CDTF">2014-06-20T13:14:19Z</dcterms:created>
  <dcterms:modified xsi:type="dcterms:W3CDTF">2018-08-27T12:00:46Z</dcterms:modified>
</cp:coreProperties>
</file>