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6"/>
  </p:notesMasterIdLst>
  <p:sldIdLst>
    <p:sldId id="920" r:id="rId2"/>
    <p:sldId id="921" r:id="rId3"/>
    <p:sldId id="922" r:id="rId4"/>
    <p:sldId id="1034" r:id="rId5"/>
    <p:sldId id="1045" r:id="rId6"/>
    <p:sldId id="1046" r:id="rId7"/>
    <p:sldId id="1047" r:id="rId8"/>
    <p:sldId id="1048" r:id="rId9"/>
    <p:sldId id="1049" r:id="rId10"/>
    <p:sldId id="945" r:id="rId11"/>
    <p:sldId id="1029" r:id="rId12"/>
    <p:sldId id="1018" r:id="rId13"/>
    <p:sldId id="1052" r:id="rId14"/>
    <p:sldId id="1050" r:id="rId15"/>
    <p:sldId id="1059" r:id="rId16"/>
    <p:sldId id="1053" r:id="rId17"/>
    <p:sldId id="1055" r:id="rId18"/>
    <p:sldId id="1056" r:id="rId19"/>
    <p:sldId id="1057" r:id="rId20"/>
    <p:sldId id="1058" r:id="rId21"/>
    <p:sldId id="1054" r:id="rId22"/>
    <p:sldId id="954" r:id="rId23"/>
    <p:sldId id="959" r:id="rId24"/>
    <p:sldId id="998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2">
          <p15:clr>
            <a:srgbClr val="A4A3A4"/>
          </p15:clr>
        </p15:guide>
        <p15:guide id="2" orient="horz" pos="130">
          <p15:clr>
            <a:srgbClr val="A4A3A4"/>
          </p15:clr>
        </p15:guide>
        <p15:guide id="3" pos="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11532"/>
    <a:srgbClr val="20DF33"/>
    <a:srgbClr val="F9002C"/>
    <a:srgbClr val="9C0C16"/>
    <a:srgbClr val="1EB31D"/>
    <a:srgbClr val="72D8C5"/>
    <a:srgbClr val="71D6C4"/>
    <a:srgbClr val="6FD1BF"/>
    <a:srgbClr val="70D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1"/>
    <p:restoredTop sz="81190" autoAdjust="0"/>
  </p:normalViewPr>
  <p:slideViewPr>
    <p:cSldViewPr snapToGrid="0" snapToObjects="1">
      <p:cViewPr>
        <p:scale>
          <a:sx n="94" d="100"/>
          <a:sy n="94" d="100"/>
        </p:scale>
        <p:origin x="1080" y="512"/>
      </p:cViewPr>
      <p:guideLst>
        <p:guide orient="horz" pos="842"/>
        <p:guide orient="horz" pos="130"/>
        <p:guide pos="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0D0A0-EEF8-054E-9AF0-04177F688829}" type="datetimeFigureOut">
              <a:rPr lang="en-US" smtClean="0"/>
              <a:t>9/10/18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6B6BF-B88A-A84A-B4EA-7A1DC6EF6D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2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the </a:t>
            </a:r>
            <a:r>
              <a:rPr lang="en-US" baseline="0" dirty="0" smtClean="0"/>
              <a:t>David Series.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1200" dirty="0" smtClean="0"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Grizzly BT"/>
              </a:rPr>
              <a:t>Small Group Discussion:</a:t>
            </a:r>
            <a:r>
              <a:rPr lang="en-US" sz="1200" baseline="0" dirty="0" smtClean="0"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Grizzly BT"/>
              </a:rPr>
              <a:t> (1) </a:t>
            </a:r>
            <a:r>
              <a:rPr lang="en-US" sz="1200" dirty="0" smtClean="0"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Grizzly BT"/>
              </a:rPr>
              <a:t>What is your understanding of </a:t>
            </a:r>
            <a:r>
              <a:rPr lang="en-US" sz="1200" dirty="0" smtClean="0">
                <a:solidFill>
                  <a:srgbClr val="C11532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Grizzly BT"/>
              </a:rPr>
              <a:t>lust</a:t>
            </a:r>
            <a:r>
              <a:rPr lang="en-US" sz="1200" dirty="0" smtClean="0"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Grizzly BT"/>
              </a:rPr>
              <a:t>?</a:t>
            </a:r>
            <a:r>
              <a:rPr lang="en-US" sz="1200" baseline="0" dirty="0" smtClean="0"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Grizzly BT"/>
              </a:rPr>
              <a:t> (2) </a:t>
            </a:r>
            <a:r>
              <a:rPr lang="en-US" sz="1200" dirty="0" smtClean="0"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Grizzly BT"/>
              </a:rPr>
              <a:t>What do think the following </a:t>
            </a:r>
            <a:r>
              <a:rPr lang="en-US" sz="1200" dirty="0" smtClean="0">
                <a:solidFill>
                  <a:srgbClr val="C11532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Grizzly BT"/>
              </a:rPr>
              <a:t>scripture </a:t>
            </a:r>
            <a:r>
              <a:rPr lang="en-US" sz="1200" dirty="0" smtClean="0"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Grizzly BT"/>
              </a:rPr>
              <a:t>says about lust</a:t>
            </a:r>
            <a:r>
              <a:rPr lang="en-US" sz="1200" dirty="0" smtClean="0"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Grizzly BT"/>
              </a:rPr>
              <a:t>?</a:t>
            </a:r>
            <a:r>
              <a:rPr lang="en-US" sz="1200" baseline="0" dirty="0" smtClean="0"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Grizzly BT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Grizzly BT"/>
              </a:rPr>
              <a:t>Oh, let me warn you, sisters in Jerusalem: Don’t excite love, don’t stir it up, until the time is ripe - and you’re ready. </a:t>
            </a:r>
            <a:r>
              <a:rPr lang="en-US" sz="1050" smtClean="0">
                <a:solidFill>
                  <a:srgbClr val="C11532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Grizzly BT"/>
              </a:rPr>
              <a:t>~ Song of Solomon 8:4 </a:t>
            </a:r>
            <a:endParaRPr lang="en-US" sz="1200" dirty="0" smtClean="0">
              <a:effectLst>
                <a:glow rad="101600">
                  <a:prstClr val="black"/>
                </a:glow>
              </a:effectLst>
              <a:latin typeface="Hobo Std" panose="020B0803040709020204" pitchFamily="34" charset="0"/>
              <a:cs typeface="Grizzly B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/>
              <a:t>Lust in David’s Life: </a:t>
            </a: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In the spring, at the time when kings go off to war, David sent Joab out with the king’s men and the whole Israelite army. They destroyed the Ammonites and besieged </a:t>
            </a:r>
            <a:r>
              <a:rPr lang="en-US" sz="1200" dirty="0" err="1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Rabbah</a:t>
            </a: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. But </a:t>
            </a:r>
            <a:r>
              <a:rPr lang="en-US" sz="1200" dirty="0" smtClean="0">
                <a:solidFill>
                  <a:srgbClr val="FFFF00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David remained </a:t>
            </a: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in Jerusalem.</a:t>
            </a:r>
          </a:p>
          <a:p>
            <a:pPr>
              <a:lnSpc>
                <a:spcPct val="80000"/>
              </a:lnSpc>
            </a:pPr>
            <a:endParaRPr lang="en-US" sz="1200" dirty="0" smtClean="0">
              <a:solidFill>
                <a:schemeClr val="bg1"/>
              </a:solidFill>
              <a:effectLst>
                <a:glow rad="101600">
                  <a:prstClr val="black"/>
                </a:glow>
              </a:effectLst>
              <a:latin typeface="Hobo Std" panose="020B0803040709020204" pitchFamily="34" charset="0"/>
              <a:cs typeface="KlavikaRegular-Plain"/>
            </a:endParaRP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One evening David got up from his bed and walked around on the roof of the palace. From the roof he </a:t>
            </a:r>
            <a:r>
              <a:rPr lang="en-US" sz="1200" dirty="0" smtClean="0">
                <a:solidFill>
                  <a:srgbClr val="FFFF00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saw a woman bathing</a:t>
            </a: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. The woman was very beautiful, and David sent someone to find out about her. The man said, “She is Bathsheba, the daughter of </a:t>
            </a:r>
            <a:r>
              <a:rPr lang="en-US" sz="1200" dirty="0" err="1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Eliam</a:t>
            </a: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 and the wife of Uriah the Hittite.” Then David </a:t>
            </a:r>
            <a:r>
              <a:rPr lang="en-US" sz="1200" dirty="0" smtClean="0">
                <a:solidFill>
                  <a:srgbClr val="FFFF00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sent messengers to get her</a:t>
            </a: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. She came to him, and </a:t>
            </a:r>
            <a:r>
              <a:rPr lang="en-US" sz="1200" dirty="0" smtClean="0">
                <a:solidFill>
                  <a:srgbClr val="FFFF00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he slept with her</a:t>
            </a: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. (Now she was purifying herself from her monthly uncleanness). Then she went back home. The woman conceived and sent word to David, saying, “I am pregnant.”</a:t>
            </a:r>
            <a:r>
              <a:rPr lang="en-US" sz="160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1050" dirty="0" smtClean="0">
                <a:solidFill>
                  <a:srgbClr val="FFFF00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~ 2 Samuel 11: 1 – 5 | NIV</a:t>
            </a:r>
            <a:endParaRPr lang="en-US" u="sng" dirty="0">
              <a:solidFill>
                <a:srgbClr val="FFFF00"/>
              </a:solidFill>
              <a:latin typeface="Hobo Std" panose="020B0803040709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Lust in David’s Life: (1) David abandoned his </a:t>
            </a:r>
            <a:r>
              <a:rPr lang="en-US" sz="1200" dirty="0" smtClean="0">
                <a:solidFill>
                  <a:srgbClr val="FFFF00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purpose (2)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</a:rPr>
              <a:t>David focused on his own </a:t>
            </a:r>
            <a:r>
              <a:rPr lang="en-US" sz="1200" dirty="0" smtClean="0">
                <a:solidFill>
                  <a:srgbClr val="FFFF00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</a:rPr>
              <a:t>desires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</a:rPr>
              <a:t> (3) </a:t>
            </a: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</a:rPr>
              <a:t>David </a:t>
            </a:r>
            <a:r>
              <a:rPr lang="en-US" sz="1200" dirty="0" smtClean="0">
                <a:solidFill>
                  <a:srgbClr val="FFFF00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</a:rPr>
              <a:t>looked into </a:t>
            </a: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</a:rPr>
              <a:t>instead of turning away from sin – 1 Corinthians 6:18</a:t>
            </a:r>
            <a:r>
              <a:rPr lang="en-US" sz="1200" baseline="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</a:rPr>
              <a:t> (4) </a:t>
            </a: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</a:rPr>
              <a:t>David sinned </a:t>
            </a:r>
            <a:r>
              <a:rPr lang="en-US" sz="1200" dirty="0" smtClean="0">
                <a:solidFill>
                  <a:srgbClr val="FFFF00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</a:rPr>
              <a:t>deliberately (5)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</a:rPr>
              <a:t>David tried to </a:t>
            </a:r>
            <a:r>
              <a:rPr lang="en-US" sz="1200" dirty="0" smtClean="0">
                <a:solidFill>
                  <a:srgbClr val="FFFF00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</a:rPr>
              <a:t>cover up </a:t>
            </a: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</a:rPr>
              <a:t>his sin (6)</a:t>
            </a:r>
            <a:r>
              <a:rPr lang="en-US" sz="1200" baseline="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</a:rPr>
              <a:t>David </a:t>
            </a:r>
            <a:r>
              <a:rPr lang="en-US" sz="1200" dirty="0" smtClean="0">
                <a:solidFill>
                  <a:srgbClr val="FFFF00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</a:rPr>
              <a:t>murdered</a:t>
            </a: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</a:rPr>
              <a:t> to continue to cover up his sin (7)</a:t>
            </a:r>
            <a:r>
              <a:rPr lang="en-US" sz="1200" baseline="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</a:rPr>
              <a:t>David experienced </a:t>
            </a:r>
            <a:r>
              <a:rPr lang="en-US" sz="1200" dirty="0" smtClean="0">
                <a:solidFill>
                  <a:srgbClr val="FFFF00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</a:rPr>
              <a:t>far-reaching consequences</a:t>
            </a: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</a:rPr>
              <a:t> to his sin </a:t>
            </a:r>
            <a:endParaRPr lang="en-US" sz="1200" dirty="0">
              <a:solidFill>
                <a:schemeClr val="bg1"/>
              </a:solidFill>
              <a:latin typeface="Hobo Std" panose="020B0803040709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en-ZA" sz="1200" dirty="0" smtClean="0"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Grizzly BT"/>
              </a:rPr>
              <a:t>Consequences of lust in David’s life:</a:t>
            </a:r>
            <a:r>
              <a:rPr lang="en-ZA" sz="1200" baseline="0" dirty="0" smtClean="0"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Grizzly BT"/>
              </a:rPr>
              <a:t> (1) </a:t>
            </a:r>
            <a:r>
              <a:rPr lang="en-US" dirty="0" err="1" smtClean="0">
                <a:latin typeface="Hobo Std" panose="020B0803040709020204" pitchFamily="34" charset="0"/>
              </a:rPr>
              <a:t>Ahinoam</a:t>
            </a:r>
            <a:r>
              <a:rPr lang="en-US" baseline="0" dirty="0" smtClean="0">
                <a:latin typeface="Hobo Std" panose="020B0803040709020204" pitchFamily="34" charset="0"/>
              </a:rPr>
              <a:t> - </a:t>
            </a:r>
            <a:r>
              <a:rPr lang="en-US" sz="1200" dirty="0" err="1" smtClean="0">
                <a:latin typeface="Hobo Std" panose="020B0803040709020204" pitchFamily="34" charset="0"/>
              </a:rPr>
              <a:t>Amnon</a:t>
            </a:r>
            <a:r>
              <a:rPr lang="en-US" sz="1200" dirty="0" smtClean="0">
                <a:latin typeface="Hobo Std" panose="020B0803040709020204" pitchFamily="34" charset="0"/>
              </a:rPr>
              <a:t> </a:t>
            </a:r>
            <a:r>
              <a:rPr lang="en-US" sz="1200" dirty="0" smtClean="0">
                <a:solidFill>
                  <a:srgbClr val="FFFF00"/>
                </a:solidFill>
                <a:latin typeface="Hobo Std" panose="020B0803040709020204" pitchFamily="34" charset="0"/>
              </a:rPr>
              <a:t>rapes Tamar </a:t>
            </a:r>
            <a:r>
              <a:rPr lang="en-US" sz="1200" dirty="0" smtClean="0">
                <a:latin typeface="Hobo Std" panose="020B0803040709020204" pitchFamily="34" charset="0"/>
              </a:rPr>
              <a:t>(his half-sister) and is </a:t>
            </a:r>
            <a:r>
              <a:rPr lang="en-US" sz="1200" dirty="0" smtClean="0">
                <a:solidFill>
                  <a:srgbClr val="FFFF00"/>
                </a:solidFill>
                <a:latin typeface="Hobo Std" panose="020B0803040709020204" pitchFamily="34" charset="0"/>
              </a:rPr>
              <a:t>murdered </a:t>
            </a:r>
            <a:r>
              <a:rPr lang="en-US" sz="1200" dirty="0" smtClean="0">
                <a:solidFill>
                  <a:schemeClr val="bg1"/>
                </a:solidFill>
                <a:latin typeface="Hobo Std" panose="020B0803040709020204" pitchFamily="34" charset="0"/>
              </a:rPr>
              <a:t>by Absalom in revenge</a:t>
            </a:r>
            <a:r>
              <a:rPr lang="en-ZA" sz="1200" baseline="0" dirty="0" smtClean="0">
                <a:solidFill>
                  <a:schemeClr val="tx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Grizzly BT"/>
              </a:rPr>
              <a:t> (2) </a:t>
            </a:r>
            <a:r>
              <a:rPr lang="en-US" dirty="0" smtClean="0">
                <a:solidFill>
                  <a:prstClr val="white"/>
                </a:solidFill>
                <a:latin typeface="Hobo Std" panose="020B0803040709020204" pitchFamily="34" charset="0"/>
              </a:rPr>
              <a:t>Bathsheba</a:t>
            </a:r>
            <a:r>
              <a:rPr lang="en-US" sz="1000" baseline="0" dirty="0" smtClean="0">
                <a:solidFill>
                  <a:prstClr val="white"/>
                </a:solidFill>
                <a:latin typeface="Hobo Std" panose="020B0803040709020204" pitchFamily="34" charset="0"/>
              </a:rPr>
              <a:t> - </a:t>
            </a:r>
            <a:r>
              <a:rPr lang="en-US" sz="1200" dirty="0" smtClean="0">
                <a:solidFill>
                  <a:prstClr val="white"/>
                </a:solidFill>
                <a:latin typeface="Hobo Std" panose="020B0803040709020204" pitchFamily="34" charset="0"/>
              </a:rPr>
              <a:t>Her unnamed </a:t>
            </a:r>
            <a:r>
              <a:rPr lang="en-US" sz="1200" dirty="0" smtClean="0">
                <a:solidFill>
                  <a:srgbClr val="FFFF00"/>
                </a:solidFill>
                <a:latin typeface="Hobo Std" panose="020B0803040709020204" pitchFamily="34" charset="0"/>
              </a:rPr>
              <a:t>son dies </a:t>
            </a:r>
            <a:r>
              <a:rPr lang="en-US" sz="1200" dirty="0" smtClean="0">
                <a:solidFill>
                  <a:prstClr val="white"/>
                </a:solidFill>
                <a:latin typeface="Hobo Std" panose="020B0803040709020204" pitchFamily="34" charset="0"/>
              </a:rPr>
              <a:t>in fulfillment of God’s punishment of the adultery committed (3) </a:t>
            </a:r>
            <a:r>
              <a:rPr lang="en-US" dirty="0" smtClean="0">
                <a:solidFill>
                  <a:prstClr val="white"/>
                </a:solidFill>
                <a:latin typeface="Hobo Std" panose="020B0803040709020204" pitchFamily="34" charset="0"/>
              </a:rPr>
              <a:t>Solomon</a:t>
            </a:r>
            <a:r>
              <a:rPr lang="en-US" baseline="0" dirty="0" smtClean="0">
                <a:solidFill>
                  <a:prstClr val="white"/>
                </a:solidFill>
                <a:latin typeface="Hobo Std" panose="020B0803040709020204" pitchFamily="34" charset="0"/>
              </a:rPr>
              <a:t> - </a:t>
            </a:r>
            <a:r>
              <a:rPr lang="en-US" sz="1200" dirty="0" smtClean="0">
                <a:solidFill>
                  <a:prstClr val="white"/>
                </a:solidFill>
                <a:latin typeface="Hobo Std" panose="020B0803040709020204" pitchFamily="34" charset="0"/>
              </a:rPr>
              <a:t>Next king of Israel with </a:t>
            </a:r>
            <a:r>
              <a:rPr lang="en-US" sz="1200" dirty="0" smtClean="0">
                <a:solidFill>
                  <a:srgbClr val="FFFF00"/>
                </a:solidFill>
                <a:latin typeface="Hobo Std" panose="020B0803040709020204" pitchFamily="34" charset="0"/>
              </a:rPr>
              <a:t>700 wives </a:t>
            </a:r>
            <a:r>
              <a:rPr lang="en-US" sz="1200" dirty="0" smtClean="0">
                <a:solidFill>
                  <a:prstClr val="white"/>
                </a:solidFill>
                <a:latin typeface="Hobo Std" panose="020B0803040709020204" pitchFamily="34" charset="0"/>
              </a:rPr>
              <a:t>and </a:t>
            </a:r>
            <a:r>
              <a:rPr lang="en-US" sz="1200" dirty="0" smtClean="0">
                <a:solidFill>
                  <a:srgbClr val="FFFF00"/>
                </a:solidFill>
                <a:latin typeface="Hobo Std" panose="020B0803040709020204" pitchFamily="34" charset="0"/>
              </a:rPr>
              <a:t>300 concubines </a:t>
            </a:r>
            <a:r>
              <a:rPr lang="en-US" sz="1200" dirty="0" smtClean="0">
                <a:solidFill>
                  <a:prstClr val="white"/>
                </a:solidFill>
                <a:latin typeface="Hobo Std" panose="020B0803040709020204" pitchFamily="34" charset="0"/>
              </a:rPr>
              <a:t>who caused his downfall (4) </a:t>
            </a:r>
            <a:r>
              <a:rPr lang="en-US" dirty="0" err="1" smtClean="0">
                <a:solidFill>
                  <a:prstClr val="white"/>
                </a:solidFill>
                <a:latin typeface="Hobo Std" panose="020B0803040709020204" pitchFamily="34" charset="0"/>
              </a:rPr>
              <a:t>Maakah</a:t>
            </a:r>
            <a:r>
              <a:rPr lang="en-US" baseline="0" dirty="0" smtClean="0">
                <a:solidFill>
                  <a:prstClr val="white"/>
                </a:solidFill>
                <a:latin typeface="Hobo Std" panose="020B0803040709020204" pitchFamily="34" charset="0"/>
              </a:rPr>
              <a:t> - </a:t>
            </a:r>
            <a:r>
              <a:rPr lang="en-US" sz="1200" dirty="0" smtClean="0">
                <a:solidFill>
                  <a:prstClr val="white"/>
                </a:solidFill>
                <a:latin typeface="Hobo Std" panose="020B0803040709020204" pitchFamily="34" charset="0"/>
              </a:rPr>
              <a:t>Absalom </a:t>
            </a:r>
            <a:r>
              <a:rPr lang="en-US" sz="1200" dirty="0" smtClean="0">
                <a:solidFill>
                  <a:srgbClr val="FFFF00"/>
                </a:solidFill>
                <a:latin typeface="Hobo Std" panose="020B0803040709020204" pitchFamily="34" charset="0"/>
              </a:rPr>
              <a:t>kills </a:t>
            </a:r>
            <a:r>
              <a:rPr lang="en-US" sz="1200" dirty="0" err="1" smtClean="0">
                <a:solidFill>
                  <a:srgbClr val="FFFF00"/>
                </a:solidFill>
                <a:latin typeface="Hobo Std" panose="020B0803040709020204" pitchFamily="34" charset="0"/>
              </a:rPr>
              <a:t>Amnon</a:t>
            </a:r>
            <a:r>
              <a:rPr lang="en-US" sz="1200" dirty="0" smtClean="0">
                <a:solidFill>
                  <a:srgbClr val="FFFF00"/>
                </a:solidFill>
                <a:latin typeface="Hobo Std" panose="020B0803040709020204" pitchFamily="34" charset="0"/>
              </a:rPr>
              <a:t> </a:t>
            </a:r>
            <a:r>
              <a:rPr lang="en-US" sz="1200" dirty="0" smtClean="0">
                <a:solidFill>
                  <a:prstClr val="white"/>
                </a:solidFill>
                <a:latin typeface="Hobo Std" panose="020B0803040709020204" pitchFamily="34" charset="0"/>
              </a:rPr>
              <a:t>and then returns to sleep with </a:t>
            </a:r>
            <a:r>
              <a:rPr lang="en-US" sz="1200" dirty="0" smtClean="0">
                <a:solidFill>
                  <a:srgbClr val="FFFF00"/>
                </a:solidFill>
                <a:latin typeface="Hobo Std" panose="020B0803040709020204" pitchFamily="34" charset="0"/>
              </a:rPr>
              <a:t>10 of David’s concubines (5) </a:t>
            </a:r>
            <a:r>
              <a:rPr lang="en-US" dirty="0" err="1" smtClean="0">
                <a:solidFill>
                  <a:prstClr val="white"/>
                </a:solidFill>
                <a:latin typeface="Hobo Std" panose="020B0803040709020204" pitchFamily="34" charset="0"/>
              </a:rPr>
              <a:t>Haggith</a:t>
            </a:r>
            <a:r>
              <a:rPr lang="en-US" baseline="0" dirty="0" smtClean="0">
                <a:solidFill>
                  <a:prstClr val="white"/>
                </a:solidFill>
                <a:latin typeface="Hobo Std" panose="020B0803040709020204" pitchFamily="34" charset="0"/>
              </a:rPr>
              <a:t> - </a:t>
            </a:r>
            <a:r>
              <a:rPr lang="en-US" sz="1200" dirty="0" err="1" smtClean="0">
                <a:solidFill>
                  <a:prstClr val="white"/>
                </a:solidFill>
                <a:latin typeface="Hobo Std" panose="020B0803040709020204" pitchFamily="34" charset="0"/>
              </a:rPr>
              <a:t>Adonijah</a:t>
            </a:r>
            <a:r>
              <a:rPr lang="en-US" sz="1200" dirty="0" smtClean="0">
                <a:solidFill>
                  <a:prstClr val="white"/>
                </a:solidFill>
                <a:latin typeface="Hobo Std" panose="020B0803040709020204" pitchFamily="34" charset="0"/>
              </a:rPr>
              <a:t> is </a:t>
            </a:r>
            <a:r>
              <a:rPr lang="en-US" sz="1200" dirty="0" smtClean="0">
                <a:solidFill>
                  <a:srgbClr val="FFFF00"/>
                </a:solidFill>
                <a:latin typeface="Hobo Std" panose="020B0803040709020204" pitchFamily="34" charset="0"/>
              </a:rPr>
              <a:t>not disciplined</a:t>
            </a:r>
            <a:r>
              <a:rPr lang="en-US" sz="1200" dirty="0" smtClean="0">
                <a:solidFill>
                  <a:prstClr val="white"/>
                </a:solidFill>
                <a:latin typeface="Hobo Std" panose="020B0803040709020204" pitchFamily="34" charset="0"/>
              </a:rPr>
              <a:t>, sets himself up as king and is </a:t>
            </a:r>
            <a:r>
              <a:rPr lang="en-US" sz="1200" dirty="0" smtClean="0">
                <a:solidFill>
                  <a:srgbClr val="FFFF00"/>
                </a:solidFill>
                <a:latin typeface="Hobo Std" panose="020B0803040709020204" pitchFamily="34" charset="0"/>
              </a:rPr>
              <a:t>killed by Solomon</a:t>
            </a:r>
          </a:p>
          <a:p>
            <a:pPr lvl="0" algn="l"/>
            <a:endParaRPr lang="en-US" sz="1200" dirty="0" smtClean="0">
              <a:solidFill>
                <a:srgbClr val="FFFF00"/>
              </a:solidFill>
              <a:latin typeface="Hobo Std" panose="020B0803040709020204" pitchFamily="34" charset="0"/>
            </a:endParaRPr>
          </a:p>
          <a:p>
            <a:pPr lvl="0" algn="l"/>
            <a:endParaRPr lang="en-US" sz="1200" dirty="0" smtClean="0">
              <a:solidFill>
                <a:prstClr val="white"/>
              </a:solidFill>
              <a:latin typeface="Hobo Std" panose="020B0803040709020204" pitchFamily="34" charset="0"/>
            </a:endParaRPr>
          </a:p>
          <a:p>
            <a:pPr lvl="0" algn="l"/>
            <a:endParaRPr lang="en-US" sz="1200" dirty="0" smtClean="0">
              <a:solidFill>
                <a:prstClr val="white"/>
              </a:solidFill>
              <a:latin typeface="Hobo Std" panose="020B0803040709020204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4488" algn="l"/>
              </a:tabLst>
              <a:defRPr/>
            </a:pPr>
            <a:endParaRPr lang="en-US" sz="1200" dirty="0" smtClean="0">
              <a:solidFill>
                <a:schemeClr val="bg1"/>
              </a:solidFill>
              <a:latin typeface="Hobo Std" panose="020B0803040709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01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1614488" algn="l"/>
              </a:tabLst>
            </a:pPr>
            <a:r>
              <a:rPr lang="en-ZA" sz="1200" dirty="0" smtClean="0"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Grizzly BT"/>
              </a:rPr>
              <a:t>How to overcome lust: Know your identity in Christ. Samson</a:t>
            </a:r>
            <a:r>
              <a:rPr lang="en-ZA" sz="1200" baseline="0" dirty="0" smtClean="0"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Grizzly BT"/>
              </a:rPr>
              <a:t> and Delilah (Judges 16: 1-31) </a:t>
            </a:r>
            <a:endParaRPr lang="en-ZA" sz="1200" dirty="0" smtClean="0">
              <a:effectLst>
                <a:glow rad="101600">
                  <a:prstClr val="black"/>
                </a:glow>
              </a:effectLst>
              <a:latin typeface="Hobo Std" panose="020B0803040709020204" pitchFamily="34" charset="0"/>
              <a:cs typeface="Grizzly B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16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</a:pPr>
            <a:r>
              <a:rPr lang="en-US" b="1" dirty="0" smtClean="0"/>
              <a:t>Video: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Find this clip on YouTube at https://</a:t>
            </a:r>
            <a:r>
              <a:rPr lang="en-US" b="0" baseline="0" dirty="0" err="1" smtClean="0"/>
              <a:t>www.youtube.com</a:t>
            </a:r>
            <a:r>
              <a:rPr lang="en-US" b="0" baseline="0" dirty="0" smtClean="0"/>
              <a:t>/</a:t>
            </a:r>
            <a:r>
              <a:rPr lang="en-US" b="0" baseline="0" dirty="0" err="1" smtClean="0"/>
              <a:t>watch?v</a:t>
            </a:r>
            <a:r>
              <a:rPr lang="en-US" b="0" baseline="0" dirty="0" smtClean="0"/>
              <a:t>=qG8YoqrNMEA (Kingdom of Heaven)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56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4488" algn="l"/>
              </a:tabLst>
              <a:defRPr/>
            </a:pPr>
            <a:r>
              <a:rPr lang="en-ZA" sz="1200" dirty="0" smtClean="0"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Grizzly BT"/>
              </a:rPr>
              <a:t>How to overcome lust: Exercise self control.</a:t>
            </a:r>
            <a:r>
              <a:rPr lang="en-ZA" sz="1200" baseline="0" dirty="0" smtClean="0"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Grizzly BT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Like a city whose walls are broken through is a person who lacks self-control. </a:t>
            </a:r>
            <a:r>
              <a:rPr lang="en-US" sz="1600" dirty="0" smtClean="0">
                <a:solidFill>
                  <a:srgbClr val="FFFF00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(Proverbs 25:28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)</a:t>
            </a:r>
          </a:p>
          <a:p>
            <a:pPr>
              <a:lnSpc>
                <a:spcPct val="90000"/>
              </a:lnSpc>
              <a:tabLst>
                <a:tab pos="1614488" algn="l"/>
              </a:tabLst>
            </a:pPr>
            <a:endParaRPr lang="en-ZA" sz="1200" dirty="0" smtClean="0">
              <a:effectLst>
                <a:glow rad="101600">
                  <a:prstClr val="black"/>
                </a:glow>
              </a:effectLst>
              <a:latin typeface="Hobo Std" panose="020B0803040709020204" pitchFamily="34" charset="0"/>
              <a:cs typeface="Grizzly B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29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</a:pPr>
            <a:r>
              <a:rPr lang="en-US" b="0" dirty="0" smtClean="0"/>
              <a:t>How</a:t>
            </a:r>
            <a:r>
              <a:rPr lang="en-US" b="0" baseline="0" dirty="0" smtClean="0"/>
              <a:t> to overcome lust: Memorize the word. </a:t>
            </a:r>
            <a:r>
              <a:rPr lang="en-US" sz="200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How can a young person stay on the path of purity? By living according to your word.</a:t>
            </a:r>
            <a:r>
              <a:rPr lang="en-US" sz="1600" baseline="0" dirty="0" smtClean="0">
                <a:solidFill>
                  <a:srgbClr val="FFFF00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 (</a:t>
            </a:r>
            <a:r>
              <a:rPr lang="en-US" sz="1600" dirty="0" smtClean="0">
                <a:solidFill>
                  <a:srgbClr val="FFFF00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Psalm 119:9) </a:t>
            </a:r>
          </a:p>
          <a:p>
            <a:pPr lvl="1" algn="l">
              <a:lnSpc>
                <a:spcPct val="80000"/>
              </a:lnSpc>
            </a:pPr>
            <a:endParaRPr lang="en-US" sz="2000" dirty="0" smtClean="0">
              <a:solidFill>
                <a:schemeClr val="bg1"/>
              </a:solidFill>
              <a:effectLst>
                <a:glow rad="101600">
                  <a:prstClr val="black"/>
                </a:glow>
              </a:effectLst>
              <a:latin typeface="Hobo Std" panose="020B0803040709020204" pitchFamily="34" charset="0"/>
              <a:cs typeface="KlavikaRegular-Plain"/>
            </a:endParaRPr>
          </a:p>
          <a:p>
            <a:pPr lvl="1" algn="l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 </a:t>
            </a:r>
          </a:p>
          <a:p>
            <a:pPr algn="l">
              <a:lnSpc>
                <a:spcPct val="80000"/>
              </a:lnSpc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292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80000"/>
              </a:lnSpc>
            </a:pPr>
            <a:r>
              <a:rPr lang="en-ZA" sz="1200" dirty="0" smtClean="0"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Grizzly BT"/>
              </a:rPr>
              <a:t>How to overcome lust:</a:t>
            </a:r>
            <a:r>
              <a:rPr lang="en-ZA" sz="1200" baseline="0" dirty="0" smtClean="0"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Grizzly BT"/>
              </a:rPr>
              <a:t> </a:t>
            </a:r>
            <a:r>
              <a:rPr lang="en-US" sz="1200" dirty="0" smtClean="0">
                <a:solidFill>
                  <a:srgbClr val="FFFF00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Pray</a:t>
            </a: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 for God to give you strength to overcome.</a:t>
            </a:r>
            <a:r>
              <a:rPr lang="en-US" sz="1200" baseline="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No temptation has overtaken you except what is common to mankind. And God is faithful; he will not let you be tempted beyond what you can bear. But when you are tempted, he will also provide a way out so that you can endure it.</a:t>
            </a:r>
            <a:r>
              <a:rPr lang="en-US" sz="2000" baseline="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 (</a:t>
            </a:r>
            <a:r>
              <a:rPr lang="en-US" sz="1600" dirty="0" smtClean="0">
                <a:solidFill>
                  <a:srgbClr val="FFFF00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1 Corinthians 10:13)</a:t>
            </a:r>
            <a:r>
              <a:rPr lang="en-US" sz="1600" baseline="0" dirty="0" smtClean="0">
                <a:solidFill>
                  <a:srgbClr val="FFFF00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 </a:t>
            </a:r>
            <a:endParaRPr lang="en-US" sz="1600" dirty="0" smtClean="0">
              <a:solidFill>
                <a:srgbClr val="FFFF00"/>
              </a:solidFill>
              <a:effectLst>
                <a:glow rad="101600">
                  <a:prstClr val="black"/>
                </a:glow>
              </a:effectLst>
              <a:latin typeface="Hobo Std" panose="020B0803040709020204" pitchFamily="34" charset="0"/>
              <a:cs typeface="KlavikaRegular-Plain"/>
            </a:endParaRP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4488" algn="l"/>
              </a:tabLst>
              <a:defRPr/>
            </a:pPr>
            <a:endParaRPr lang="en-US" sz="1200" dirty="0" smtClean="0">
              <a:solidFill>
                <a:srgbClr val="FFFF00"/>
              </a:solidFill>
              <a:effectLst>
                <a:glow rad="101600">
                  <a:prstClr val="black"/>
                </a:glow>
              </a:effectLst>
              <a:latin typeface="Hobo Std" panose="020B0803040709020204" pitchFamily="34" charset="0"/>
              <a:cs typeface="KlavikaRegular-Plai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35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l">
              <a:lnSpc>
                <a:spcPct val="80000"/>
              </a:lnSpc>
            </a:pPr>
            <a:r>
              <a:rPr lang="en-ZA" sz="1200" dirty="0" smtClean="0"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Grizzly BT"/>
              </a:rPr>
              <a:t>How to overcome lust: Walk in accountability. </a:t>
            </a:r>
            <a:r>
              <a:rPr lang="en-US" sz="200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Therefore confess your sins to each other and pray for each other so that you may be healed. The prayer of a righteous person is powerful and effective.</a:t>
            </a:r>
            <a:r>
              <a:rPr lang="en-US" sz="2000" baseline="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 (</a:t>
            </a:r>
            <a:r>
              <a:rPr lang="en-US" sz="1600" dirty="0" smtClean="0">
                <a:solidFill>
                  <a:srgbClr val="FFFF00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KlavikaRegular-Plain"/>
              </a:rPr>
              <a:t>James 5:16)</a:t>
            </a:r>
            <a:endParaRPr lang="en-US" sz="2800" dirty="0" smtClean="0">
              <a:solidFill>
                <a:schemeClr val="bg1"/>
              </a:solidFill>
              <a:effectLst>
                <a:glow rad="101600">
                  <a:prstClr val="black"/>
                </a:glow>
              </a:effectLst>
              <a:latin typeface="Hobo Std" panose="020B0803040709020204" pitchFamily="34" charset="0"/>
              <a:cs typeface="KlavikaRegular-Plain"/>
            </a:endParaRPr>
          </a:p>
          <a:p>
            <a:pPr algn="l">
              <a:lnSpc>
                <a:spcPct val="90000"/>
              </a:lnSpc>
              <a:tabLst>
                <a:tab pos="1614488" algn="l"/>
              </a:tabLst>
            </a:pPr>
            <a:endParaRPr lang="en-ZA" sz="1200" dirty="0" smtClean="0">
              <a:effectLst>
                <a:glow rad="101600">
                  <a:prstClr val="black"/>
                </a:glow>
              </a:effectLst>
              <a:latin typeface="Hobo Std" panose="020B0803040709020204" pitchFamily="34" charset="0"/>
              <a:cs typeface="Grizzly B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7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week 1 we learnt about Destiny.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dirty="0" smtClean="0"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Grizzly BT"/>
              </a:rPr>
              <a:t>Small Group Discussion: (1)</a:t>
            </a:r>
            <a:r>
              <a:rPr lang="en-ZA" sz="1200" baseline="0" dirty="0" smtClean="0"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Grizzly BT"/>
              </a:rPr>
              <a:t> </a:t>
            </a:r>
            <a:r>
              <a:rPr lang="en-US" sz="1200" dirty="0" smtClean="0"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Grizzly BT"/>
              </a:rPr>
              <a:t>What </a:t>
            </a:r>
            <a:r>
              <a:rPr lang="en-US" sz="1200" dirty="0" smtClean="0">
                <a:solidFill>
                  <a:srgbClr val="C11532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Grizzly BT"/>
              </a:rPr>
              <a:t>stood out </a:t>
            </a:r>
            <a:r>
              <a:rPr lang="en-US" sz="1200" dirty="0" smtClean="0"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Grizzly BT"/>
              </a:rPr>
              <a:t>for you in today’s message? (2)</a:t>
            </a:r>
            <a:r>
              <a:rPr lang="en-US" sz="1200" baseline="0" dirty="0" smtClean="0"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Grizzly BT"/>
              </a:rPr>
              <a:t> </a:t>
            </a:r>
            <a:r>
              <a:rPr lang="en-US" sz="1200" dirty="0" smtClean="0"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Grizzly BT"/>
              </a:rPr>
              <a:t>What measures are you going to take going forward to </a:t>
            </a:r>
            <a:r>
              <a:rPr lang="en-US" sz="1200" dirty="0" smtClean="0">
                <a:solidFill>
                  <a:srgbClr val="C11532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Grizzly BT"/>
              </a:rPr>
              <a:t>prevent </a:t>
            </a: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prstClr val="black"/>
                  </a:glow>
                </a:effectLst>
                <a:latin typeface="Hobo Std" panose="020B0803040709020204" pitchFamily="34" charset="0"/>
                <a:cs typeface="Grizzly BT"/>
              </a:rPr>
              <a:t>lustful thoughts and behaviors? 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effectLst>
                <a:glow rad="101600">
                  <a:prstClr val="black"/>
                </a:glow>
              </a:effectLst>
              <a:latin typeface="Hobo Std" panose="020B0803040709020204" pitchFamily="34" charset="0"/>
              <a:cs typeface="Grizzly B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11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</a:pPr>
            <a:r>
              <a:rPr lang="en-US" b="1" dirty="0" smtClean="0"/>
              <a:t>Summary</a:t>
            </a:r>
            <a:r>
              <a:rPr lang="en-US" b="1" baseline="0" dirty="0" smtClean="0"/>
              <a:t> of today’s sermon.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88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Prayer.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Daily Devotions: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will post devotions on the Sunday WhatsApp group every night of the week throughout this series. Do everything you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to be a part of the daily journey in the life of David.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Next Week: </a:t>
            </a:r>
            <a:r>
              <a:rPr lang="en-US" dirty="0" smtClean="0"/>
              <a:t>Next week we will look at the next chapter in David’s Life: Tragedy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Samuel 13-18</a:t>
            </a:r>
            <a:r>
              <a:rPr lang="en-ZA" dirty="0" smtClean="0">
                <a:effectLst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week</a:t>
            </a:r>
            <a:r>
              <a:rPr lang="en-US" baseline="0" dirty="0" smtClean="0"/>
              <a:t> 2 we learnt about handing </a:t>
            </a:r>
            <a:r>
              <a:rPr lang="en-US" dirty="0" smtClean="0"/>
              <a:t>Giants.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week 3 we learnt about dealing with </a:t>
            </a:r>
            <a:r>
              <a:rPr lang="en-US" baseline="0" dirty="0" smtClean="0"/>
              <a:t>Friends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week 4 we</a:t>
            </a:r>
            <a:r>
              <a:rPr lang="en-US" baseline="0" dirty="0" smtClean="0"/>
              <a:t> </a:t>
            </a:r>
            <a:r>
              <a:rPr lang="en-US" dirty="0" smtClean="0"/>
              <a:t>learnt about dealing with </a:t>
            </a:r>
            <a:r>
              <a:rPr lang="en-US" baseline="0" dirty="0" smtClean="0"/>
              <a:t>Betrayal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week 5 we learnt about dealing with </a:t>
            </a:r>
            <a:r>
              <a:rPr lang="en-US" baseline="0" dirty="0" smtClean="0"/>
              <a:t>Revenge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week 6 we</a:t>
            </a:r>
            <a:r>
              <a:rPr lang="en-US" baseline="0" dirty="0" smtClean="0"/>
              <a:t> </a:t>
            </a:r>
            <a:r>
              <a:rPr lang="en-US" dirty="0" smtClean="0"/>
              <a:t>learnt about dealing with </a:t>
            </a:r>
            <a:r>
              <a:rPr lang="en-US" baseline="0" dirty="0" smtClean="0"/>
              <a:t>Trials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week we learnt</a:t>
            </a:r>
            <a:r>
              <a:rPr lang="en-US" baseline="0" dirty="0" smtClean="0"/>
              <a:t> </a:t>
            </a:r>
            <a:r>
              <a:rPr lang="en-US" dirty="0" smtClean="0"/>
              <a:t>about dealing with </a:t>
            </a:r>
            <a:r>
              <a:rPr lang="en-US" baseline="0" dirty="0" smtClean="0"/>
              <a:t>Power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week we</a:t>
            </a:r>
            <a:r>
              <a:rPr lang="en-US" baseline="0" dirty="0" smtClean="0"/>
              <a:t> </a:t>
            </a:r>
            <a:r>
              <a:rPr lang="en-US" dirty="0" smtClean="0"/>
              <a:t>are going to learn about </a:t>
            </a:r>
            <a:r>
              <a:rPr lang="en-US" baseline="0" dirty="0" smtClean="0"/>
              <a:t>Lust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378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47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10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91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63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2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7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6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38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61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298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059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0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8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9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8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4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9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8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4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1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2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1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7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7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9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4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9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8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7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6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7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15753</TotalTime>
  <Words>830</Words>
  <Application>Microsoft Macintosh PowerPoint</Application>
  <PresentationFormat>On-screen Show (16:9)</PresentationFormat>
  <Paragraphs>55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Grizzly BT</vt:lpstr>
      <vt:lpstr>Hobo Std</vt:lpstr>
      <vt:lpstr>KlavikaRegular-Plain</vt:lpstr>
      <vt:lpstr>Arial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kind of events?</dc:title>
  <dc:creator>Mark Tittley</dc:creator>
  <cp:lastModifiedBy>Asher Pardey </cp:lastModifiedBy>
  <cp:revision>1034</cp:revision>
  <dcterms:created xsi:type="dcterms:W3CDTF">2014-06-20T13:14:19Z</dcterms:created>
  <dcterms:modified xsi:type="dcterms:W3CDTF">2018-09-10T15:54:57Z</dcterms:modified>
</cp:coreProperties>
</file>