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84"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842">
          <p15:clr>
            <a:srgbClr val="000000"/>
          </p15:clr>
        </p15:guide>
        <p15:guide id="2" orient="horz" pos="130">
          <p15:clr>
            <a:srgbClr val="000000"/>
          </p15:clr>
        </p15:guide>
        <p15:guide id="3" pos="78">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FF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79930" autoAdjust="0"/>
  </p:normalViewPr>
  <p:slideViewPr>
    <p:cSldViewPr snapToGrid="0">
      <p:cViewPr varScale="1">
        <p:scale>
          <a:sx n="97" d="100"/>
          <a:sy n="97" d="100"/>
        </p:scale>
        <p:origin x="-152" y="-104"/>
      </p:cViewPr>
      <p:guideLst>
        <p:guide orient="horz" pos="130"/>
        <p:guide pos="289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67659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25528711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425528711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Welcome to the David Series. </a:t>
            </a:r>
            <a:endParaRPr sz="1200" b="0" i="0" u="none" strike="noStrike" cap="none">
              <a:solidFill>
                <a:schemeClr val="dk1"/>
              </a:solidFill>
              <a:latin typeface="Calibri"/>
              <a:ea typeface="Calibri"/>
              <a:cs typeface="Calibri"/>
              <a:sym typeface="Calibri"/>
            </a:endParaRPr>
          </a:p>
        </p:txBody>
      </p:sp>
      <p:sp>
        <p:nvSpPr>
          <p:cNvPr id="162" name="Google Shape;162;g4255287119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This week are are going to learn about Tragedy.</a:t>
            </a:r>
            <a:endParaRPr sz="1200" b="0" i="0" u="none" strike="noStrike" cap="none">
              <a:solidFill>
                <a:schemeClr val="dk1"/>
              </a:solidFill>
              <a:latin typeface="Calibri"/>
              <a:ea typeface="Calibri"/>
              <a:cs typeface="Calibri"/>
              <a:sym typeface="Calibri"/>
            </a:endParaRPr>
          </a:p>
        </p:txBody>
      </p:sp>
      <p:sp>
        <p:nvSpPr>
          <p:cNvPr id="216" name="Google Shape;216;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Question: </a:t>
            </a:r>
            <a:r>
              <a:rPr lang="en-US" dirty="0">
                <a:latin typeface="Arial"/>
                <a:ea typeface="Arial"/>
                <a:cs typeface="Arial"/>
                <a:sym typeface="Arial"/>
              </a:rPr>
              <a:t>Why do you think we go through tragedies?</a:t>
            </a:r>
            <a:endParaRPr sz="1200" b="0" i="0" u="none" strike="noStrike" cap="none" dirty="0">
              <a:solidFill>
                <a:schemeClr val="dk1"/>
              </a:solidFill>
              <a:latin typeface="Arial"/>
              <a:ea typeface="Arial"/>
              <a:cs typeface="Arial"/>
              <a:sym typeface="Arial"/>
            </a:endParaRPr>
          </a:p>
        </p:txBody>
      </p:sp>
      <p:sp>
        <p:nvSpPr>
          <p:cNvPr id="229" name="Google Shape;22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1200" b="1" i="0" u="none" strike="noStrike" cap="none" dirty="0">
                <a:solidFill>
                  <a:schemeClr val="dk1"/>
                </a:solidFill>
                <a:latin typeface="Calibri"/>
                <a:ea typeface="Calibri"/>
                <a:cs typeface="Calibri"/>
                <a:sym typeface="Calibri"/>
              </a:rPr>
              <a:t>Tragedy in David’s Life: </a:t>
            </a:r>
            <a:r>
              <a:rPr lang="en-US" dirty="0">
                <a:solidFill>
                  <a:srgbClr val="000000"/>
                </a:solidFill>
                <a:latin typeface="Arial"/>
                <a:ea typeface="Arial"/>
                <a:cs typeface="Arial"/>
                <a:sym typeface="Arial"/>
              </a:rPr>
              <a:t>Quick background…….. things started falling apart in David’s life when he disobeyed God by committing murder and adultery, based </a:t>
            </a:r>
            <a:r>
              <a:rPr lang="en-US" dirty="0" smtClean="0">
                <a:solidFill>
                  <a:srgbClr val="000000"/>
                </a:solidFill>
                <a:latin typeface="Arial"/>
                <a:ea typeface="Arial"/>
                <a:cs typeface="Arial"/>
                <a:sym typeface="Arial"/>
              </a:rPr>
              <a:t>on selfish </a:t>
            </a:r>
            <a:r>
              <a:rPr lang="en-US" dirty="0">
                <a:solidFill>
                  <a:srgbClr val="000000"/>
                </a:solidFill>
                <a:latin typeface="Arial"/>
                <a:ea typeface="Arial"/>
                <a:cs typeface="Arial"/>
                <a:sym typeface="Arial"/>
              </a:rPr>
              <a:t>reasons</a:t>
            </a:r>
            <a:r>
              <a:rPr lang="en-US" dirty="0" smtClean="0">
                <a:solidFill>
                  <a:srgbClr val="000000"/>
                </a:solidFill>
                <a:latin typeface="Arial"/>
                <a:ea typeface="Arial"/>
                <a:cs typeface="Arial"/>
                <a:sym typeface="Arial"/>
              </a:rPr>
              <a:t>. </a:t>
            </a:r>
            <a:r>
              <a:rPr lang="en-US" i="1" dirty="0" smtClean="0">
                <a:solidFill>
                  <a:srgbClr val="000000"/>
                </a:solidFill>
              </a:rPr>
              <a:t>“</a:t>
            </a:r>
            <a:r>
              <a:rPr lang="en-US" i="1" dirty="0">
                <a:solidFill>
                  <a:srgbClr val="000000"/>
                </a:solidFill>
              </a:rPr>
              <a:t>This is what the Lord says: ‘Out of your own household I am going to bring calamity on you. Before your very eyes I will take your wives and give them to one who is close to you, and he will sleep with your wives in broad daylight. </a:t>
            </a:r>
            <a:r>
              <a:rPr lang="en-US" i="1" dirty="0" smtClean="0">
                <a:solidFill>
                  <a:srgbClr val="000000"/>
                </a:solidFill>
              </a:rPr>
              <a:t>You </a:t>
            </a:r>
            <a:r>
              <a:rPr lang="en-US" i="1" dirty="0">
                <a:solidFill>
                  <a:srgbClr val="000000"/>
                </a:solidFill>
              </a:rPr>
              <a:t>did it in secret, but I will do this thing in broad daylight before all Israel.</a:t>
            </a:r>
            <a:r>
              <a:rPr lang="en-US" i="1" dirty="0" smtClean="0">
                <a:solidFill>
                  <a:srgbClr val="000000"/>
                </a:solidFill>
              </a:rPr>
              <a:t>”</a:t>
            </a:r>
            <a:r>
              <a:rPr lang="en-US" i="1" baseline="0" dirty="0">
                <a:solidFill>
                  <a:srgbClr val="000000"/>
                </a:solidFill>
              </a:rPr>
              <a:t> </a:t>
            </a:r>
            <a:r>
              <a:rPr lang="en-US" dirty="0" smtClean="0">
                <a:solidFill>
                  <a:srgbClr val="000000"/>
                </a:solidFill>
              </a:rPr>
              <a:t>(</a:t>
            </a:r>
            <a:r>
              <a:rPr lang="en-US" dirty="0">
                <a:solidFill>
                  <a:srgbClr val="000000"/>
                </a:solidFill>
              </a:rPr>
              <a:t>2 Samuel </a:t>
            </a:r>
            <a:r>
              <a:rPr lang="en-US" dirty="0" smtClean="0">
                <a:solidFill>
                  <a:srgbClr val="000000"/>
                </a:solidFill>
              </a:rPr>
              <a:t>12:11</a:t>
            </a:r>
            <a:r>
              <a:rPr lang="en-US" dirty="0">
                <a:solidFill>
                  <a:srgbClr val="000000"/>
                </a:solidFill>
              </a:rPr>
              <a:t>-12</a:t>
            </a:r>
            <a:r>
              <a:rPr lang="en-US" dirty="0" smtClean="0">
                <a:solidFill>
                  <a:srgbClr val="000000"/>
                </a:solidFill>
              </a:rPr>
              <a:t>)</a:t>
            </a:r>
            <a:r>
              <a:rPr lang="en-US" dirty="0">
                <a:solidFill>
                  <a:srgbClr val="000000"/>
                </a:solidFill>
                <a:latin typeface="Arial"/>
                <a:ea typeface="Arial"/>
                <a:cs typeface="Arial"/>
                <a:sym typeface="Arial"/>
              </a:rPr>
              <a:t>.</a:t>
            </a:r>
            <a:endParaRPr dirty="0">
              <a:solidFill>
                <a:srgbClr val="000000"/>
              </a:solidFill>
            </a:endParaRPr>
          </a:p>
        </p:txBody>
      </p:sp>
      <p:sp>
        <p:nvSpPr>
          <p:cNvPr id="236" name="Google Shape;236;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f191a214f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3f191a214f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1200" b="1" i="0" u="none" strike="noStrike" cap="none" dirty="0">
                <a:solidFill>
                  <a:schemeClr val="dk1"/>
                </a:solidFill>
                <a:latin typeface="Calibri"/>
                <a:ea typeface="Calibri"/>
                <a:cs typeface="Calibri"/>
                <a:sym typeface="Calibri"/>
              </a:rPr>
              <a:t>Tragedy in David’s Life: </a:t>
            </a:r>
            <a:r>
              <a:rPr lang="en-US" dirty="0" smtClean="0">
                <a:solidFill>
                  <a:srgbClr val="000000"/>
                </a:solidFill>
              </a:rPr>
              <a:t>Tragic </a:t>
            </a:r>
            <a:r>
              <a:rPr lang="en-US" dirty="0">
                <a:solidFill>
                  <a:srgbClr val="000000"/>
                </a:solidFill>
              </a:rPr>
              <a:t>events that unfolded in David’s life</a:t>
            </a:r>
            <a:r>
              <a:rPr lang="en-US" dirty="0" smtClean="0">
                <a:solidFill>
                  <a:srgbClr val="000000"/>
                </a:solidFill>
              </a:rPr>
              <a:t>. (1) </a:t>
            </a:r>
            <a:r>
              <a:rPr lang="en-US" dirty="0" err="1" smtClean="0">
                <a:solidFill>
                  <a:srgbClr val="000000"/>
                </a:solidFill>
              </a:rPr>
              <a:t>Amnon</a:t>
            </a:r>
            <a:r>
              <a:rPr lang="en-US" dirty="0" smtClean="0">
                <a:solidFill>
                  <a:srgbClr val="000000"/>
                </a:solidFill>
              </a:rPr>
              <a:t> </a:t>
            </a:r>
            <a:r>
              <a:rPr lang="en-US" dirty="0">
                <a:solidFill>
                  <a:srgbClr val="000000"/>
                </a:solidFill>
              </a:rPr>
              <a:t>(David’s oldest son) raped his half sister Tamar. </a:t>
            </a:r>
            <a:r>
              <a:rPr lang="en-US" dirty="0" smtClean="0">
                <a:solidFill>
                  <a:srgbClr val="000000"/>
                </a:solidFill>
              </a:rPr>
              <a:t>(</a:t>
            </a:r>
            <a:r>
              <a:rPr lang="en-US" dirty="0">
                <a:solidFill>
                  <a:srgbClr val="000000"/>
                </a:solidFill>
              </a:rPr>
              <a:t>2 Samuel </a:t>
            </a:r>
            <a:r>
              <a:rPr lang="en-US" dirty="0" smtClean="0">
                <a:solidFill>
                  <a:srgbClr val="000000"/>
                </a:solidFill>
              </a:rPr>
              <a:t>13:12</a:t>
            </a:r>
            <a:r>
              <a:rPr lang="en-US" dirty="0">
                <a:solidFill>
                  <a:srgbClr val="000000"/>
                </a:solidFill>
              </a:rPr>
              <a:t>-14</a:t>
            </a:r>
            <a:r>
              <a:rPr lang="en-US" dirty="0" smtClean="0">
                <a:solidFill>
                  <a:srgbClr val="000000"/>
                </a:solidFill>
              </a:rPr>
              <a:t>). (2) Absalom </a:t>
            </a:r>
            <a:r>
              <a:rPr lang="en-US" dirty="0">
                <a:solidFill>
                  <a:srgbClr val="000000"/>
                </a:solidFill>
              </a:rPr>
              <a:t>outraged and upset plans to revenge by killing </a:t>
            </a:r>
            <a:r>
              <a:rPr lang="en-US" dirty="0" err="1">
                <a:solidFill>
                  <a:srgbClr val="000000"/>
                </a:solidFill>
              </a:rPr>
              <a:t>Amnon</a:t>
            </a:r>
            <a:r>
              <a:rPr lang="en-US" dirty="0">
                <a:solidFill>
                  <a:srgbClr val="000000"/>
                </a:solidFill>
              </a:rPr>
              <a:t>. (2 Samuel </a:t>
            </a:r>
            <a:r>
              <a:rPr lang="en-US" dirty="0" smtClean="0">
                <a:solidFill>
                  <a:srgbClr val="000000"/>
                </a:solidFill>
              </a:rPr>
              <a:t>13:23</a:t>
            </a:r>
            <a:r>
              <a:rPr lang="en-US" dirty="0">
                <a:solidFill>
                  <a:srgbClr val="000000"/>
                </a:solidFill>
              </a:rPr>
              <a:t>-29</a:t>
            </a:r>
            <a:r>
              <a:rPr lang="en-US" dirty="0" smtClean="0">
                <a:solidFill>
                  <a:srgbClr val="000000"/>
                </a:solidFill>
              </a:rPr>
              <a:t>). The </a:t>
            </a:r>
            <a:r>
              <a:rPr lang="en-US" dirty="0">
                <a:solidFill>
                  <a:srgbClr val="000000"/>
                </a:solidFill>
              </a:rPr>
              <a:t>three points </a:t>
            </a:r>
            <a:r>
              <a:rPr lang="en-US" dirty="0" err="1">
                <a:solidFill>
                  <a:srgbClr val="000000"/>
                </a:solidFill>
              </a:rPr>
              <a:t>i</a:t>
            </a:r>
            <a:r>
              <a:rPr lang="en-US" dirty="0">
                <a:solidFill>
                  <a:srgbClr val="000000"/>
                </a:solidFill>
              </a:rPr>
              <a:t> am going to focus on </a:t>
            </a:r>
            <a:r>
              <a:rPr lang="en-US" dirty="0" smtClean="0">
                <a:solidFill>
                  <a:srgbClr val="000000"/>
                </a:solidFill>
              </a:rPr>
              <a:t>are:</a:t>
            </a:r>
            <a:r>
              <a:rPr lang="en-US" baseline="0" dirty="0" smtClean="0">
                <a:solidFill>
                  <a:srgbClr val="000000"/>
                </a:solidFill>
              </a:rPr>
              <a:t> (1) </a:t>
            </a:r>
            <a:r>
              <a:rPr lang="en-US" b="0" dirty="0" smtClean="0">
                <a:solidFill>
                  <a:srgbClr val="000000"/>
                </a:solidFill>
              </a:rPr>
              <a:t>David </a:t>
            </a:r>
            <a:r>
              <a:rPr lang="en-US" b="0" dirty="0">
                <a:solidFill>
                  <a:srgbClr val="000000"/>
                </a:solidFill>
              </a:rPr>
              <a:t>was mocked and cursed. </a:t>
            </a:r>
            <a:r>
              <a:rPr lang="en-US" b="0" dirty="0" smtClean="0">
                <a:solidFill>
                  <a:srgbClr val="000000"/>
                </a:solidFill>
              </a:rPr>
              <a:t>(2) </a:t>
            </a:r>
            <a:r>
              <a:rPr lang="en-US" b="0" dirty="0">
                <a:solidFill>
                  <a:srgbClr val="000000"/>
                </a:solidFill>
              </a:rPr>
              <a:t>Samuel </a:t>
            </a:r>
            <a:r>
              <a:rPr lang="en-US" b="0" dirty="0" smtClean="0">
                <a:solidFill>
                  <a:srgbClr val="000000"/>
                </a:solidFill>
              </a:rPr>
              <a:t>16:5</a:t>
            </a:r>
            <a:r>
              <a:rPr lang="en-US" b="0" dirty="0">
                <a:solidFill>
                  <a:srgbClr val="000000"/>
                </a:solidFill>
              </a:rPr>
              <a:t>-8</a:t>
            </a:r>
            <a:r>
              <a:rPr lang="en-US" b="0" dirty="0" smtClean="0">
                <a:solidFill>
                  <a:srgbClr val="000000"/>
                </a:solidFill>
              </a:rPr>
              <a:t>). (2) Absalom </a:t>
            </a:r>
            <a:r>
              <a:rPr lang="en-US" b="0" dirty="0">
                <a:solidFill>
                  <a:srgbClr val="000000"/>
                </a:solidFill>
              </a:rPr>
              <a:t>devises a clever plan to overthrow his father David</a:t>
            </a:r>
            <a:r>
              <a:rPr lang="en-US" b="0" dirty="0" smtClean="0">
                <a:solidFill>
                  <a:srgbClr val="000000"/>
                </a:solidFill>
              </a:rPr>
              <a:t>. (</a:t>
            </a:r>
            <a:r>
              <a:rPr lang="en-US" b="0" dirty="0">
                <a:solidFill>
                  <a:srgbClr val="000000"/>
                </a:solidFill>
              </a:rPr>
              <a:t>2 Samuel 15 vs 1-12</a:t>
            </a:r>
            <a:r>
              <a:rPr lang="en-US" b="0" dirty="0" smtClean="0">
                <a:solidFill>
                  <a:srgbClr val="000000"/>
                </a:solidFill>
              </a:rPr>
              <a:t>). (3) Absalom </a:t>
            </a:r>
            <a:r>
              <a:rPr lang="en-US" b="0" dirty="0">
                <a:solidFill>
                  <a:srgbClr val="000000"/>
                </a:solidFill>
              </a:rPr>
              <a:t>was killed in battle</a:t>
            </a:r>
            <a:r>
              <a:rPr lang="en-US" b="0" dirty="0" smtClean="0">
                <a:solidFill>
                  <a:srgbClr val="000000"/>
                </a:solidFill>
              </a:rPr>
              <a:t>. (</a:t>
            </a:r>
            <a:r>
              <a:rPr lang="en-US" b="0" dirty="0">
                <a:solidFill>
                  <a:srgbClr val="000000"/>
                </a:solidFill>
              </a:rPr>
              <a:t>2 Samuel </a:t>
            </a:r>
            <a:r>
              <a:rPr lang="en-US" b="0" dirty="0" smtClean="0">
                <a:solidFill>
                  <a:srgbClr val="000000"/>
                </a:solidFill>
              </a:rPr>
              <a:t>18:14</a:t>
            </a:r>
            <a:r>
              <a:rPr lang="en-US" b="0" dirty="0">
                <a:solidFill>
                  <a:srgbClr val="000000"/>
                </a:solidFill>
              </a:rPr>
              <a:t>-15)</a:t>
            </a:r>
            <a:endParaRPr b="0" dirty="0">
              <a:solidFill>
                <a:srgbClr val="000000"/>
              </a:solidFill>
            </a:endParaRPr>
          </a:p>
        </p:txBody>
      </p:sp>
      <p:sp>
        <p:nvSpPr>
          <p:cNvPr id="245" name="Google Shape;245;g3f191a214f_0_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f191a214f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3f191a214f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1200" b="1" i="0" u="none" strike="noStrike" cap="none" dirty="0" smtClean="0">
                <a:solidFill>
                  <a:schemeClr val="dk1"/>
                </a:solidFill>
                <a:latin typeface="Calibri"/>
                <a:ea typeface="Calibri"/>
                <a:cs typeface="Calibri"/>
                <a:sym typeface="Calibri"/>
              </a:rPr>
              <a:t>1. David was mocked and cursed. </a:t>
            </a:r>
            <a:r>
              <a:rPr lang="en-US" sz="1200" b="0" i="1" u="none" strike="noStrike" cap="none" dirty="0" smtClean="0">
                <a:solidFill>
                  <a:schemeClr val="dk1"/>
                </a:solidFill>
                <a:latin typeface="Calibri"/>
                <a:ea typeface="Calibri"/>
                <a:cs typeface="Calibri"/>
                <a:sym typeface="Calibri"/>
              </a:rPr>
              <a:t>As he cursed, </a:t>
            </a:r>
            <a:r>
              <a:rPr lang="en-US" sz="1200" b="0" i="1" u="none" strike="noStrike" cap="none" dirty="0" err="1" smtClean="0">
                <a:solidFill>
                  <a:schemeClr val="dk1"/>
                </a:solidFill>
                <a:latin typeface="Calibri"/>
                <a:ea typeface="Calibri"/>
                <a:cs typeface="Calibri"/>
                <a:sym typeface="Calibri"/>
              </a:rPr>
              <a:t>Shimei</a:t>
            </a:r>
            <a:r>
              <a:rPr lang="en-US" sz="1200" b="0" i="1" u="none" strike="noStrike" cap="none" dirty="0" smtClean="0">
                <a:solidFill>
                  <a:schemeClr val="dk1"/>
                </a:solidFill>
                <a:latin typeface="Calibri"/>
                <a:ea typeface="Calibri"/>
                <a:cs typeface="Calibri"/>
                <a:sym typeface="Calibri"/>
              </a:rPr>
              <a:t> said, “Get out, get out, you murderer, you scoundrel! The Lord has repaid you for all the blood you shed in the household of Saul, in whose place you have reigned. The Lord has given the kingdom into the hands of your son Absalom. You have come to ruin because you are a murderer!”</a:t>
            </a:r>
            <a:r>
              <a:rPr lang="en-US" sz="1200" b="0" i="0" u="none" strike="noStrike" cap="none" dirty="0" smtClean="0">
                <a:solidFill>
                  <a:schemeClr val="dk1"/>
                </a:solidFill>
                <a:latin typeface="Calibri"/>
                <a:ea typeface="Calibri"/>
                <a:cs typeface="Calibri"/>
                <a:sym typeface="Calibri"/>
              </a:rPr>
              <a:t> (2 Samuel 16:7-8). David had already lost a lot at this point , now </a:t>
            </a:r>
            <a:r>
              <a:rPr lang="en-US" sz="1200" b="0" i="0" u="none" strike="noStrike" cap="none" dirty="0" err="1" smtClean="0">
                <a:solidFill>
                  <a:schemeClr val="dk1"/>
                </a:solidFill>
                <a:latin typeface="Calibri"/>
                <a:ea typeface="Calibri"/>
                <a:cs typeface="Calibri"/>
                <a:sym typeface="Calibri"/>
              </a:rPr>
              <a:t>Shimei</a:t>
            </a:r>
            <a:r>
              <a:rPr lang="en-US" sz="1200" b="0" i="0" u="none" strike="noStrike" cap="none" dirty="0" smtClean="0">
                <a:solidFill>
                  <a:schemeClr val="dk1"/>
                </a:solidFill>
                <a:latin typeface="Calibri"/>
                <a:ea typeface="Calibri"/>
                <a:cs typeface="Calibri"/>
                <a:sym typeface="Calibri"/>
              </a:rPr>
              <a:t> comes and starts to mock him making him feel worse. But David just carried on and ignored the insults. He was already down what more ….</a:t>
            </a:r>
          </a:p>
          <a:p>
            <a:pPr marL="0" marR="0" lvl="0" indent="0" algn="l" rtl="0">
              <a:lnSpc>
                <a:spcPct val="80000"/>
              </a:lnSpc>
              <a:spcBef>
                <a:spcPts val="0"/>
              </a:spcBef>
              <a:spcAft>
                <a:spcPts val="0"/>
              </a:spcAft>
              <a:buNone/>
            </a:pPr>
            <a:endParaRPr lang="en-US" sz="1200" b="1" i="0" u="none" strike="noStrike" cap="none" dirty="0">
              <a:solidFill>
                <a:schemeClr val="dk1"/>
              </a:solidFill>
              <a:latin typeface="Calibri"/>
              <a:ea typeface="Calibri"/>
              <a:cs typeface="Calibri"/>
              <a:sym typeface="Calibri"/>
            </a:endParaRPr>
          </a:p>
        </p:txBody>
      </p:sp>
      <p:sp>
        <p:nvSpPr>
          <p:cNvPr id="245" name="Google Shape;245;g3f191a214f_0_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f191a214f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3f191a214f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1200" b="1" i="0" u="none" strike="noStrike" cap="none" dirty="0" smtClean="0">
                <a:solidFill>
                  <a:schemeClr val="dk1"/>
                </a:solidFill>
                <a:latin typeface="Calibri"/>
                <a:ea typeface="Calibri"/>
                <a:cs typeface="Calibri"/>
                <a:sym typeface="Calibri"/>
              </a:rPr>
              <a:t>2. Absalom rebels against his father David. </a:t>
            </a:r>
            <a:r>
              <a:rPr lang="en-US" sz="1200" b="0" i="1" u="none" strike="noStrike" cap="none" dirty="0" smtClean="0">
                <a:solidFill>
                  <a:schemeClr val="dk1"/>
                </a:solidFill>
                <a:latin typeface="Calibri"/>
                <a:ea typeface="Calibri"/>
                <a:cs typeface="Calibri"/>
                <a:sym typeface="Calibri"/>
              </a:rPr>
              <a:t>Absalom said to </a:t>
            </a:r>
            <a:r>
              <a:rPr lang="en-US" sz="1200" b="0" i="1" u="none" strike="noStrike" cap="none" dirty="0" err="1" smtClean="0">
                <a:solidFill>
                  <a:schemeClr val="dk1"/>
                </a:solidFill>
                <a:latin typeface="Calibri"/>
                <a:ea typeface="Calibri"/>
                <a:cs typeface="Calibri"/>
                <a:sym typeface="Calibri"/>
              </a:rPr>
              <a:t>Ahithophel</a:t>
            </a:r>
            <a:r>
              <a:rPr lang="en-US" sz="1200" b="0" i="1" u="none" strike="noStrike" cap="none" dirty="0" smtClean="0">
                <a:solidFill>
                  <a:schemeClr val="dk1"/>
                </a:solidFill>
                <a:latin typeface="Calibri"/>
                <a:ea typeface="Calibri"/>
                <a:cs typeface="Calibri"/>
                <a:sym typeface="Calibri"/>
              </a:rPr>
              <a:t>, “Give us your advice. What should we do?” </a:t>
            </a:r>
            <a:r>
              <a:rPr lang="en-US" sz="1200" b="0" i="1" u="none" strike="noStrike" cap="none" dirty="0" err="1" smtClean="0">
                <a:solidFill>
                  <a:schemeClr val="dk1"/>
                </a:solidFill>
                <a:latin typeface="Calibri"/>
                <a:ea typeface="Calibri"/>
                <a:cs typeface="Calibri"/>
                <a:sym typeface="Calibri"/>
              </a:rPr>
              <a:t>Ahithophel</a:t>
            </a:r>
            <a:r>
              <a:rPr lang="en-US" sz="1200" b="0" i="1" u="none" strike="noStrike" cap="none" dirty="0" smtClean="0">
                <a:solidFill>
                  <a:schemeClr val="dk1"/>
                </a:solidFill>
                <a:latin typeface="Calibri"/>
                <a:ea typeface="Calibri"/>
                <a:cs typeface="Calibri"/>
                <a:sym typeface="Calibri"/>
              </a:rPr>
              <a:t> answered, “Sleep with your father’s concubines whom he left to take care of the palace. Then all Israel will hear that you have made yourself obnoxious to your father, and the hands of everyone with you will be more resolute.” So they pitched a tent for Absalom on the roof, and he slept with his father’s concubines in the sight of all Israel. (2 Samuel 16 vs 20-22). </a:t>
            </a:r>
            <a:r>
              <a:rPr lang="en-US" dirty="0" smtClean="0">
                <a:solidFill>
                  <a:srgbClr val="000000"/>
                </a:solidFill>
                <a:latin typeface="Verdana"/>
                <a:ea typeface="Verdana"/>
                <a:cs typeface="Verdana"/>
                <a:sym typeface="Verdana"/>
              </a:rPr>
              <a:t>David </a:t>
            </a:r>
            <a:r>
              <a:rPr lang="en-US" dirty="0">
                <a:solidFill>
                  <a:srgbClr val="000000"/>
                </a:solidFill>
                <a:latin typeface="Verdana"/>
                <a:ea typeface="Verdana"/>
                <a:cs typeface="Verdana"/>
                <a:sym typeface="Verdana"/>
              </a:rPr>
              <a:t>was humiliated and disrespected in front of the whole of Israel. David’s own flesh and blood turned against him. It hurts when the people we love turn against us , it's difficult to understand it and process it. David was a powerful man but at this point in his life he wasn't seen as powerful or worthy king. You will feel powerless and not know what to do.</a:t>
            </a:r>
            <a:endParaRPr b="0" i="0" u="none" strike="noStrike" cap="none" dirty="0">
              <a:solidFill>
                <a:srgbClr val="000000"/>
              </a:solidFill>
              <a:latin typeface="Calibri"/>
              <a:ea typeface="Calibri"/>
              <a:cs typeface="Calibri"/>
              <a:sym typeface="Calibri"/>
            </a:endParaRPr>
          </a:p>
        </p:txBody>
      </p:sp>
      <p:sp>
        <p:nvSpPr>
          <p:cNvPr id="262" name="Google Shape;262;g3f191a214f_0_1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f191a214f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3f191a214f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1200" b="1" i="0" u="none" strike="noStrike" cap="none" dirty="0" smtClean="0">
                <a:solidFill>
                  <a:schemeClr val="dk1"/>
                </a:solidFill>
                <a:latin typeface="Calibri"/>
                <a:ea typeface="Calibri"/>
                <a:cs typeface="Calibri"/>
                <a:sym typeface="Calibri"/>
              </a:rPr>
              <a:t>3.</a:t>
            </a:r>
            <a:r>
              <a:rPr lang="en-US" sz="1200" b="1" i="0" u="none" strike="noStrike" cap="none" baseline="0" dirty="0" smtClean="0">
                <a:solidFill>
                  <a:schemeClr val="dk1"/>
                </a:solidFill>
                <a:latin typeface="Calibri"/>
                <a:ea typeface="Calibri"/>
                <a:cs typeface="Calibri"/>
                <a:sym typeface="Calibri"/>
              </a:rPr>
              <a:t> </a:t>
            </a:r>
            <a:r>
              <a:rPr lang="en-US" sz="1200" b="1" i="0" u="none" strike="noStrike" cap="none" dirty="0" smtClean="0">
                <a:solidFill>
                  <a:schemeClr val="dk1"/>
                </a:solidFill>
                <a:latin typeface="Calibri"/>
                <a:ea typeface="Calibri"/>
                <a:cs typeface="Calibri"/>
                <a:sym typeface="Calibri"/>
              </a:rPr>
              <a:t>Absalom </a:t>
            </a:r>
            <a:r>
              <a:rPr lang="en-US" sz="1200" b="1" i="0" u="none" strike="noStrike" cap="none" dirty="0">
                <a:solidFill>
                  <a:schemeClr val="dk1"/>
                </a:solidFill>
                <a:latin typeface="Calibri"/>
                <a:ea typeface="Calibri"/>
                <a:cs typeface="Calibri"/>
                <a:sym typeface="Calibri"/>
              </a:rPr>
              <a:t>is killed</a:t>
            </a:r>
            <a:r>
              <a:rPr lang="en-US" sz="1200" b="1" i="0" u="none" strike="noStrike" cap="none" dirty="0" smtClean="0">
                <a:solidFill>
                  <a:schemeClr val="dk1"/>
                </a:solidFill>
                <a:latin typeface="Calibri"/>
                <a:ea typeface="Calibri"/>
                <a:cs typeface="Calibri"/>
                <a:sym typeface="Calibri"/>
              </a:rPr>
              <a:t>. </a:t>
            </a:r>
            <a:r>
              <a:rPr lang="en-US" sz="1200" b="0" i="1" u="none" strike="noStrike" cap="none" dirty="0" smtClean="0">
                <a:solidFill>
                  <a:schemeClr val="dk1"/>
                </a:solidFill>
                <a:latin typeface="Calibri"/>
                <a:ea typeface="Calibri"/>
                <a:cs typeface="Calibri"/>
                <a:sym typeface="Calibri"/>
              </a:rPr>
              <a:t>“The king was shaken. He went up to the room over the gateway and wept. As he went, he said: “O my son Absalom! My son, my son Absalom! If only I had died instead of you—O Absalom, my son, my son!”</a:t>
            </a:r>
            <a:r>
              <a:rPr lang="en-US" sz="1200" b="0" i="1" u="none" strike="noStrike" cap="none" baseline="0" dirty="0" smtClean="0">
                <a:solidFill>
                  <a:schemeClr val="dk1"/>
                </a:solidFill>
                <a:latin typeface="Calibri"/>
                <a:ea typeface="Calibri"/>
                <a:cs typeface="Calibri"/>
                <a:sym typeface="Calibri"/>
              </a:rPr>
              <a:t> </a:t>
            </a:r>
            <a:r>
              <a:rPr lang="en-US" sz="1200" b="0" i="1" u="none" strike="noStrike" cap="none" dirty="0" smtClean="0">
                <a:solidFill>
                  <a:schemeClr val="dk1"/>
                </a:solidFill>
                <a:latin typeface="Calibri"/>
                <a:ea typeface="Calibri"/>
                <a:cs typeface="Calibri"/>
                <a:sym typeface="Calibri"/>
              </a:rPr>
              <a:t>(2 Samuel 18:33). </a:t>
            </a:r>
            <a:r>
              <a:rPr lang="en-US" sz="1200" b="0" i="0" u="none" strike="noStrike" cap="none" dirty="0" smtClean="0">
                <a:solidFill>
                  <a:schemeClr val="dk1"/>
                </a:solidFill>
                <a:latin typeface="Calibri"/>
                <a:ea typeface="Calibri"/>
                <a:cs typeface="Calibri"/>
                <a:sym typeface="Calibri"/>
              </a:rPr>
              <a:t> </a:t>
            </a:r>
            <a:r>
              <a:rPr lang="en-US" b="0" dirty="0"/>
              <a:t>When David got the word that Absalom was killed it broke his heart. At this point David had lost so much now to hear another son of his is dead, was another rock pushing down on him. When you go through a tragedy you might feel like </a:t>
            </a:r>
            <a:r>
              <a:rPr lang="en-US" b="0" dirty="0" err="1"/>
              <a:t>thats</a:t>
            </a:r>
            <a:r>
              <a:rPr lang="en-US" b="0" dirty="0"/>
              <a:t> it </a:t>
            </a:r>
            <a:r>
              <a:rPr lang="en-US" b="0" dirty="0" err="1"/>
              <a:t>i</a:t>
            </a:r>
            <a:r>
              <a:rPr lang="en-US" b="0" dirty="0"/>
              <a:t> cant take take another low. It will hurt but you have to carry on.</a:t>
            </a:r>
            <a:endParaRPr b="0" i="0" u="none" strike="noStrike" cap="none" dirty="0">
              <a:solidFill>
                <a:srgbClr val="000000"/>
              </a:solidFill>
              <a:latin typeface="Calibri"/>
              <a:ea typeface="Calibri"/>
              <a:cs typeface="Calibri"/>
              <a:sym typeface="Calibri"/>
            </a:endParaRPr>
          </a:p>
        </p:txBody>
      </p:sp>
      <p:sp>
        <p:nvSpPr>
          <p:cNvPr id="271" name="Google Shape;271;g3f191a214f_0_1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200" b="0" i="0" u="none" strike="noStrike" cap="none">
                <a:solidFill>
                  <a:schemeClr val="dk1"/>
                </a:solidFill>
                <a:latin typeface="Arial"/>
                <a:ea typeface="Arial"/>
                <a:cs typeface="Arial"/>
                <a:sym typeface="Arial"/>
              </a:rPr>
              <a:t>What do we learn about tragedy from David?</a:t>
            </a:r>
            <a:endParaRPr/>
          </a:p>
        </p:txBody>
      </p:sp>
      <p:sp>
        <p:nvSpPr>
          <p:cNvPr id="280" name="Google Shape;280;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1. </a:t>
            </a:r>
            <a:r>
              <a:rPr lang="en-US" sz="1200" b="1" i="0" u="none" strike="noStrike" cap="none" dirty="0" smtClean="0">
                <a:solidFill>
                  <a:schemeClr val="dk1"/>
                </a:solidFill>
                <a:latin typeface="Calibri"/>
                <a:ea typeface="Calibri"/>
                <a:cs typeface="Calibri"/>
                <a:sym typeface="Calibri"/>
              </a:rPr>
              <a:t>David p</a:t>
            </a:r>
            <a:r>
              <a:rPr lang="en-US" b="1" dirty="0" smtClean="0"/>
              <a:t>rayed </a:t>
            </a:r>
            <a:r>
              <a:rPr lang="en-US" b="1" dirty="0"/>
              <a:t>and trusted </a:t>
            </a:r>
            <a:r>
              <a:rPr lang="en-US" b="1" dirty="0" smtClean="0"/>
              <a:t>God. </a:t>
            </a:r>
            <a:r>
              <a:rPr lang="en-US" dirty="0" smtClean="0"/>
              <a:t>This </a:t>
            </a:r>
            <a:r>
              <a:rPr lang="en-US" dirty="0"/>
              <a:t>Psalm David wrote when he fled from Absalom. This psalm showed me that </a:t>
            </a:r>
            <a:r>
              <a:rPr lang="en-US" dirty="0" err="1"/>
              <a:t>i</a:t>
            </a:r>
            <a:r>
              <a:rPr lang="en-US" dirty="0"/>
              <a:t> need to encourage and uplift myself using the word of God and speaking life into my situation. At this point David didn't know how the situation was going to play out so he opted to take the matter to the Lord and asked Him for help. The </a:t>
            </a:r>
            <a:r>
              <a:rPr lang="en-US" dirty="0" smtClean="0"/>
              <a:t>situation </a:t>
            </a:r>
            <a:r>
              <a:rPr lang="en-US" dirty="0"/>
              <a:t>might not turn out the way you wanted but God always shows up. </a:t>
            </a:r>
            <a:r>
              <a:rPr lang="en-US" dirty="0" smtClean="0"/>
              <a:t>When </a:t>
            </a:r>
            <a:r>
              <a:rPr lang="en-US" dirty="0"/>
              <a:t>we go through tragedies we need to stay keep our eyes on God. God knows and understands what you go through it's nothing new to Him. Let Him help you. You might feel like he abandoned you but He is always with you and is waiting for you to call on Him.</a:t>
            </a: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87" name="Google Shape;287;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40b6a40d4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40b6a40d41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2</a:t>
            </a:r>
            <a:r>
              <a:rPr lang="en-US" sz="1200" b="1" i="0" u="none" strike="noStrike" cap="none" dirty="0">
                <a:solidFill>
                  <a:schemeClr val="dk1"/>
                </a:solidFill>
                <a:latin typeface="Calibri"/>
                <a:ea typeface="Calibri"/>
                <a:cs typeface="Calibri"/>
                <a:sym typeface="Calibri"/>
              </a:rPr>
              <a:t>. </a:t>
            </a:r>
            <a:r>
              <a:rPr lang="en-US" sz="1200" b="1" i="0" u="none" strike="noStrike" cap="none" dirty="0" smtClean="0">
                <a:solidFill>
                  <a:schemeClr val="dk1"/>
                </a:solidFill>
                <a:latin typeface="Calibri"/>
                <a:ea typeface="Calibri"/>
                <a:cs typeface="Calibri"/>
                <a:sym typeface="Calibri"/>
              </a:rPr>
              <a:t>David a</a:t>
            </a:r>
            <a:r>
              <a:rPr lang="en-US" b="1" dirty="0" smtClean="0"/>
              <a:t>llowed </a:t>
            </a:r>
            <a:r>
              <a:rPr lang="en-US" b="1" dirty="0"/>
              <a:t>God’s </a:t>
            </a:r>
            <a:r>
              <a:rPr lang="en-US" b="1" dirty="0" smtClean="0"/>
              <a:t>will </a:t>
            </a:r>
            <a:r>
              <a:rPr lang="en-US" b="1" dirty="0"/>
              <a:t>to prevail</a:t>
            </a:r>
            <a:r>
              <a:rPr lang="en-US" b="1" dirty="0" smtClean="0"/>
              <a:t>. </a:t>
            </a:r>
            <a:r>
              <a:rPr lang="en-US" dirty="0" smtClean="0"/>
              <a:t>David </a:t>
            </a:r>
            <a:r>
              <a:rPr lang="en-US" dirty="0"/>
              <a:t>was a powerful man he could have  taken matters into his own hands and killed all the men who had plotted against him and at the same time put Absalom in his place. But instead he put his feelings aside and allowed God’s will to prevail. We see David’s humility accepting that he was wrong and accepting the consequences of his actions.  When we surrender it means giving up control over our situation or any ideas of how we want the situation to straighten out. You are saying to God let Your Will be done and not mine. Through all this mess that David was going through he still worshipped God</a:t>
            </a:r>
            <a:r>
              <a:rPr lang="en-US" dirty="0" smtClean="0"/>
              <a:t>.</a:t>
            </a:r>
            <a:endParaRPr dirty="0"/>
          </a:p>
        </p:txBody>
      </p:sp>
      <p:sp>
        <p:nvSpPr>
          <p:cNvPr id="296" name="Google Shape;296;g40b6a40d41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f191a214f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3f191a214f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Week 1: Destiny (1 Samuel 16)</a:t>
            </a:r>
            <a:endParaRPr sz="1200" b="0" i="0" u="none" strike="noStrike" cap="none">
              <a:solidFill>
                <a:schemeClr val="dk1"/>
              </a:solidFill>
              <a:latin typeface="Calibri"/>
              <a:ea typeface="Calibri"/>
              <a:cs typeface="Calibri"/>
              <a:sym typeface="Calibri"/>
            </a:endParaRPr>
          </a:p>
        </p:txBody>
      </p:sp>
      <p:sp>
        <p:nvSpPr>
          <p:cNvPr id="168" name="Google Shape;168;g3f191a214f_0_1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40b6a40d4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40b6a40d41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smtClean="0"/>
              <a:t>3. David was surrounded by people who cared.</a:t>
            </a:r>
            <a:r>
              <a:rPr lang="en-US" b="0" dirty="0" smtClean="0"/>
              <a:t> He had:</a:t>
            </a:r>
            <a:r>
              <a:rPr lang="en-US" b="0" baseline="0" dirty="0" smtClean="0"/>
              <a:t> </a:t>
            </a:r>
            <a:r>
              <a:rPr lang="it-IT" b="0" baseline="0" dirty="0" err="1" smtClean="0"/>
              <a:t>Ittai</a:t>
            </a:r>
            <a:r>
              <a:rPr lang="it-IT" b="0" baseline="0" dirty="0" smtClean="0"/>
              <a:t> (2 Samuel 15:21-22); </a:t>
            </a:r>
            <a:r>
              <a:rPr lang="it-IT" b="0" baseline="0" dirty="0" err="1" smtClean="0"/>
              <a:t>Zadok</a:t>
            </a:r>
            <a:r>
              <a:rPr lang="it-IT" b="0" baseline="0" dirty="0" smtClean="0"/>
              <a:t> (2 Samuel 15:21-22) and </a:t>
            </a:r>
            <a:r>
              <a:rPr lang="it-IT" b="0" baseline="0" dirty="0" err="1" smtClean="0"/>
              <a:t>Hushai</a:t>
            </a:r>
            <a:r>
              <a:rPr lang="it-IT" b="0" baseline="0" dirty="0" smtClean="0"/>
              <a:t> (2 Samuel 15:21-22)</a:t>
            </a:r>
            <a:r>
              <a:rPr lang="en-US" b="0" baseline="0" dirty="0" smtClean="0"/>
              <a:t>. It’s </a:t>
            </a:r>
            <a:r>
              <a:rPr lang="en-US" b="0" dirty="0" smtClean="0"/>
              <a:t>important to have a healthy support system. When we go through tragedies, we are not in a good space. Many thoughts go through our minds so its important to be around positive people that feed you positive words, especially encouraging words, from the Word of God.</a:t>
            </a:r>
            <a:endParaRPr b="0" dirty="0" smtClean="0"/>
          </a:p>
          <a:p>
            <a:pPr marL="0" marR="0" lvl="0" indent="0" algn="l" rtl="0">
              <a:lnSpc>
                <a:spcPct val="100000"/>
              </a:lnSpc>
              <a:spcBef>
                <a:spcPts val="0"/>
              </a:spcBef>
              <a:spcAft>
                <a:spcPts val="0"/>
              </a:spcAft>
              <a:buClr>
                <a:schemeClr val="dk1"/>
              </a:buClr>
              <a:buSzPts val="1200"/>
              <a:buFont typeface="Calibri"/>
              <a:buNone/>
            </a:pPr>
            <a:endParaRPr b="0" dirty="0" smtClean="0"/>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305" name="Google Shape;305;g40b6a40d41_0_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f191a214f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3f191a214f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4. David was </a:t>
            </a:r>
            <a:r>
              <a:rPr lang="en-US" b="1" dirty="0" smtClean="0"/>
              <a:t>compassionate. </a:t>
            </a:r>
            <a:r>
              <a:rPr lang="en-US" dirty="0" smtClean="0"/>
              <a:t>Even </a:t>
            </a:r>
            <a:r>
              <a:rPr lang="en-US" dirty="0"/>
              <a:t>though Absalom betrayed David and hurt him, David still wanted him to be ok, he wished him no harm. He forgave him. Sometimes when when we go through tragedies they are caused by the people we love and closest to us. But we need to find it in ourselves to forgive and let God deal with them. It will be hard but what makes it easy for me is when </a:t>
            </a:r>
            <a:r>
              <a:rPr lang="en-US" dirty="0" err="1"/>
              <a:t>i</a:t>
            </a:r>
            <a:r>
              <a:rPr lang="en-US" dirty="0"/>
              <a:t> think about the number of times </a:t>
            </a:r>
            <a:r>
              <a:rPr lang="en-US" dirty="0" err="1"/>
              <a:t>i</a:t>
            </a:r>
            <a:r>
              <a:rPr lang="en-US" dirty="0"/>
              <a:t> hurt God or sin and how </a:t>
            </a:r>
            <a:r>
              <a:rPr lang="en-US" dirty="0" smtClean="0"/>
              <a:t>every time </a:t>
            </a:r>
            <a:r>
              <a:rPr lang="en-US" dirty="0"/>
              <a:t>I</a:t>
            </a:r>
            <a:r>
              <a:rPr lang="en-US" dirty="0" smtClean="0"/>
              <a:t> </a:t>
            </a:r>
            <a:r>
              <a:rPr lang="en-US" dirty="0"/>
              <a:t>go to him and ask for forgiveness He washes me clean. If God can do that for me, </a:t>
            </a:r>
            <a:r>
              <a:rPr lang="en-US" dirty="0" err="1"/>
              <a:t>i</a:t>
            </a:r>
            <a:r>
              <a:rPr lang="en-US" dirty="0"/>
              <a:t> should be able to forgive others too</a:t>
            </a:r>
            <a:r>
              <a:rPr lang="en-US" dirty="0" smtClean="0"/>
              <a:t>. </a:t>
            </a:r>
            <a:r>
              <a:rPr lang="en-US" b="0" dirty="0" smtClean="0"/>
              <a:t>Romans 12:17</a:t>
            </a:r>
            <a:r>
              <a:rPr lang="en-US" b="0" dirty="0"/>
              <a:t>-19 </a:t>
            </a:r>
            <a:r>
              <a:rPr lang="en-US" b="0" dirty="0" smtClean="0"/>
              <a:t>says: </a:t>
            </a:r>
            <a:r>
              <a:rPr lang="en-US" i="1" dirty="0" smtClean="0">
                <a:highlight>
                  <a:srgbClr val="FFFFFF"/>
                </a:highlight>
                <a:latin typeface="Georgia"/>
                <a:ea typeface="Georgia"/>
                <a:cs typeface="Georgia"/>
                <a:sym typeface="Georgia"/>
              </a:rPr>
              <a:t>"</a:t>
            </a:r>
            <a:r>
              <a:rPr lang="en-US" i="1" dirty="0">
                <a:highlight>
                  <a:srgbClr val="FFFFFF"/>
                </a:highlight>
                <a:latin typeface="Georgia"/>
                <a:ea typeface="Georgia"/>
                <a:cs typeface="Georgia"/>
                <a:sym typeface="Georgia"/>
              </a:rPr>
              <a:t>Do not repay anyone evil for evil. Be careful to do what is right in the eyes of everybody. If it is possible, as far as it depends on you, live at peace with everyone. Do not take revenge, my friends, but leave room for God's wrath, for it is written: 'It is mine to avenge; I will repay,' says the Lord</a:t>
            </a:r>
            <a:r>
              <a:rPr lang="en-US" i="1" dirty="0" smtClean="0">
                <a:highlight>
                  <a:srgbClr val="FFFFFF"/>
                </a:highlight>
                <a:latin typeface="Georgia"/>
                <a:ea typeface="Georgia"/>
                <a:cs typeface="Georgia"/>
                <a:sym typeface="Georgia"/>
              </a:rPr>
              <a:t>.”</a:t>
            </a:r>
            <a:endParaRPr sz="1200" b="0" i="0" u="none" strike="noStrike" cap="none" dirty="0">
              <a:solidFill>
                <a:schemeClr val="dk1"/>
              </a:solidFill>
              <a:latin typeface="Calibri"/>
              <a:ea typeface="Calibri"/>
              <a:cs typeface="Calibri"/>
              <a:sym typeface="Calibri"/>
            </a:endParaRPr>
          </a:p>
        </p:txBody>
      </p:sp>
      <p:sp>
        <p:nvSpPr>
          <p:cNvPr id="315" name="Google Shape;315;g3f191a214f_0_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1200" b="1" i="0" u="none" strike="noStrike" cap="none" dirty="0">
                <a:solidFill>
                  <a:schemeClr val="dk1"/>
                </a:solidFill>
                <a:latin typeface="Calibri"/>
                <a:ea typeface="Calibri"/>
                <a:cs typeface="Calibri"/>
                <a:sym typeface="Calibri"/>
              </a:rPr>
              <a:t>Tragedy in My Life</a:t>
            </a:r>
            <a:r>
              <a:rPr lang="en-US" sz="1200" b="1" i="0" u="none" strike="noStrike" cap="none" dirty="0" smtClean="0">
                <a:solidFill>
                  <a:schemeClr val="dk1"/>
                </a:solidFill>
                <a:latin typeface="Calibri"/>
                <a:ea typeface="Calibri"/>
                <a:cs typeface="Calibri"/>
                <a:sym typeface="Calibri"/>
              </a:rPr>
              <a:t>: </a:t>
            </a:r>
            <a:r>
              <a:rPr lang="en-US" dirty="0" smtClean="0"/>
              <a:t>How </a:t>
            </a:r>
            <a:r>
              <a:rPr lang="en-US" dirty="0"/>
              <a:t>did </a:t>
            </a:r>
            <a:r>
              <a:rPr lang="en-US" dirty="0" err="1"/>
              <a:t>i</a:t>
            </a:r>
            <a:r>
              <a:rPr lang="en-US" dirty="0"/>
              <a:t> apply the four points </a:t>
            </a:r>
            <a:r>
              <a:rPr lang="en-US" dirty="0" smtClean="0"/>
              <a:t>to my </a:t>
            </a:r>
            <a:r>
              <a:rPr lang="en-US" dirty="0"/>
              <a:t>tragedy</a:t>
            </a:r>
            <a:r>
              <a:rPr lang="en-US" dirty="0" smtClean="0"/>
              <a:t>? </a:t>
            </a:r>
            <a:r>
              <a:rPr lang="en-US" baseline="0" dirty="0" smtClean="0"/>
              <a:t>(1) </a:t>
            </a:r>
            <a:r>
              <a:rPr lang="en-US" dirty="0" smtClean="0"/>
              <a:t>I </a:t>
            </a:r>
            <a:r>
              <a:rPr lang="en-US" dirty="0"/>
              <a:t>had to pray to stay </a:t>
            </a:r>
            <a:r>
              <a:rPr lang="en-US" dirty="0" smtClean="0"/>
              <a:t>sane.</a:t>
            </a:r>
            <a:r>
              <a:rPr lang="en-US" baseline="0" dirty="0" smtClean="0"/>
              <a:t> (2) </a:t>
            </a:r>
            <a:r>
              <a:rPr lang="en-US" dirty="0" smtClean="0"/>
              <a:t>I </a:t>
            </a:r>
            <a:r>
              <a:rPr lang="en-US" dirty="0"/>
              <a:t>had to trust God was in control even though </a:t>
            </a:r>
            <a:r>
              <a:rPr lang="en-US" dirty="0" err="1"/>
              <a:t>i</a:t>
            </a:r>
            <a:r>
              <a:rPr lang="en-US" dirty="0"/>
              <a:t> couldn’t see the </a:t>
            </a:r>
            <a:r>
              <a:rPr lang="en-US" dirty="0" smtClean="0"/>
              <a:t>light.</a:t>
            </a:r>
            <a:r>
              <a:rPr lang="en-US" baseline="0" dirty="0" smtClean="0"/>
              <a:t> (3) </a:t>
            </a:r>
            <a:r>
              <a:rPr lang="en-US" dirty="0" smtClean="0"/>
              <a:t>I </a:t>
            </a:r>
            <a:r>
              <a:rPr lang="en-US" dirty="0"/>
              <a:t>had no other choice but to surrender, </a:t>
            </a:r>
            <a:r>
              <a:rPr lang="en-US" dirty="0" err="1"/>
              <a:t>i</a:t>
            </a:r>
            <a:r>
              <a:rPr lang="en-US" dirty="0"/>
              <a:t> was so weak </a:t>
            </a:r>
            <a:r>
              <a:rPr lang="en-US" dirty="0" err="1"/>
              <a:t>i</a:t>
            </a:r>
            <a:r>
              <a:rPr lang="en-US" dirty="0"/>
              <a:t> didn't even have the strength to control my situation anymore</a:t>
            </a:r>
            <a:r>
              <a:rPr lang="en-US" dirty="0" smtClean="0"/>
              <a:t>. (4) I </a:t>
            </a:r>
            <a:r>
              <a:rPr lang="en-US" dirty="0"/>
              <a:t>worshipped God , that's where </a:t>
            </a:r>
            <a:r>
              <a:rPr lang="en-US" dirty="0" err="1"/>
              <a:t>i</a:t>
            </a:r>
            <a:r>
              <a:rPr lang="en-US" dirty="0"/>
              <a:t> got my comfort</a:t>
            </a:r>
            <a:r>
              <a:rPr lang="en-US" dirty="0" smtClean="0"/>
              <a:t>. (5) I </a:t>
            </a:r>
            <a:r>
              <a:rPr lang="en-US" dirty="0"/>
              <a:t>surrounded myself with positive and supportive </a:t>
            </a:r>
            <a:r>
              <a:rPr lang="en-US" dirty="0" smtClean="0"/>
              <a:t>people. (6) I </a:t>
            </a:r>
            <a:r>
              <a:rPr lang="en-US" dirty="0"/>
              <a:t>had to forgive my dad as hard </a:t>
            </a:r>
            <a:r>
              <a:rPr lang="en-US" dirty="0" smtClean="0"/>
              <a:t>as </a:t>
            </a:r>
            <a:r>
              <a:rPr lang="en-US" dirty="0"/>
              <a:t>it </a:t>
            </a:r>
            <a:r>
              <a:rPr lang="en-US" dirty="0" smtClean="0"/>
              <a:t>was, </a:t>
            </a:r>
            <a:r>
              <a:rPr lang="en-US" dirty="0"/>
              <a:t>I</a:t>
            </a:r>
            <a:r>
              <a:rPr lang="en-US" dirty="0" smtClean="0"/>
              <a:t> </a:t>
            </a:r>
            <a:r>
              <a:rPr lang="en-US" dirty="0"/>
              <a:t>did it. It took me 3 years. </a:t>
            </a:r>
            <a:r>
              <a:rPr lang="en-US" dirty="0" smtClean="0"/>
              <a:t>But </a:t>
            </a:r>
            <a:r>
              <a:rPr lang="en-US" dirty="0"/>
              <a:t>God never gave up on me He kept working on my heart</a:t>
            </a:r>
            <a:r>
              <a:rPr lang="en-US" dirty="0" smtClean="0"/>
              <a:t>. (7) I </a:t>
            </a:r>
            <a:r>
              <a:rPr lang="en-US" dirty="0"/>
              <a:t>waited on the </a:t>
            </a:r>
            <a:r>
              <a:rPr lang="en-US" dirty="0" smtClean="0"/>
              <a:t>Lord.</a:t>
            </a:r>
            <a:r>
              <a:rPr lang="en-US" baseline="0" dirty="0" smtClean="0"/>
              <a:t> </a:t>
            </a:r>
            <a:r>
              <a:rPr lang="en-US" dirty="0" smtClean="0"/>
              <a:t>The Result: (1) I </a:t>
            </a:r>
            <a:r>
              <a:rPr lang="en-US" dirty="0"/>
              <a:t>was </a:t>
            </a:r>
            <a:r>
              <a:rPr lang="en-US" dirty="0" smtClean="0"/>
              <a:t>healed. (2) God </a:t>
            </a:r>
            <a:r>
              <a:rPr lang="en-US" dirty="0"/>
              <a:t>kept putting people in my life that helped me deal with the issues </a:t>
            </a:r>
            <a:r>
              <a:rPr lang="en-US" dirty="0" err="1"/>
              <a:t>i</a:t>
            </a:r>
            <a:r>
              <a:rPr lang="en-US" dirty="0"/>
              <a:t> had, he never abandoned me</a:t>
            </a:r>
            <a:r>
              <a:rPr lang="en-US" dirty="0" smtClean="0"/>
              <a:t>. (3) He </a:t>
            </a:r>
            <a:r>
              <a:rPr lang="en-US" dirty="0"/>
              <a:t>gave me </a:t>
            </a:r>
            <a:r>
              <a:rPr lang="en-US" dirty="0" smtClean="0"/>
              <a:t>peace. (4) What I </a:t>
            </a:r>
            <a:r>
              <a:rPr lang="en-US" dirty="0"/>
              <a:t>thought was broken and ruined, He mended and turned it into something beautiful and whole (my heart</a:t>
            </a:r>
            <a:r>
              <a:rPr lang="en-US" dirty="0" smtClean="0"/>
              <a:t>).</a:t>
            </a:r>
            <a:endParaRPr dirty="0"/>
          </a:p>
          <a:p>
            <a:pPr marL="0" marR="0" lvl="0" indent="0" algn="l" rtl="0">
              <a:lnSpc>
                <a:spcPct val="80000"/>
              </a:lnSpc>
              <a:spcBef>
                <a:spcPts val="0"/>
              </a:spcBef>
              <a:spcAft>
                <a:spcPts val="0"/>
              </a:spcAft>
              <a:buNone/>
            </a:pPr>
            <a:endParaRPr dirty="0"/>
          </a:p>
        </p:txBody>
      </p:sp>
      <p:sp>
        <p:nvSpPr>
          <p:cNvPr id="324" name="Google Shape;324;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Small Group Discussion:</a:t>
            </a:r>
            <a:r>
              <a:rPr lang="en-US" sz="1200" b="0" i="0" u="none" strike="noStrike" cap="none" dirty="0">
                <a:solidFill>
                  <a:schemeClr val="dk1"/>
                </a:solidFill>
                <a:latin typeface="Calibri"/>
                <a:ea typeface="Calibri"/>
                <a:cs typeface="Calibri"/>
                <a:sym typeface="Calibri"/>
              </a:rPr>
              <a:t> You have ten minutes to apply the message to your life in small groups using these 3 questions: </a:t>
            </a:r>
            <a:r>
              <a:rPr lang="en-US" sz="1200" b="0" i="0" u="none" strike="noStrike" cap="none" dirty="0" smtClean="0">
                <a:solidFill>
                  <a:schemeClr val="dk1"/>
                </a:solidFill>
                <a:latin typeface="Calibri"/>
                <a:ea typeface="Calibri"/>
                <a:cs typeface="Calibri"/>
                <a:sym typeface="Calibri"/>
              </a:rPr>
              <a:t>(1)</a:t>
            </a:r>
            <a:r>
              <a:rPr lang="en-US" dirty="0" smtClean="0"/>
              <a:t> What tragedy have you gone through? How </a:t>
            </a:r>
            <a:r>
              <a:rPr lang="en-US" dirty="0"/>
              <a:t>did you deal with it</a:t>
            </a:r>
            <a:r>
              <a:rPr lang="en-US" dirty="0" smtClean="0"/>
              <a:t>? (2) When </a:t>
            </a:r>
            <a:r>
              <a:rPr lang="en-US" dirty="0"/>
              <a:t>we face tragedies does it mean God has abandoned us? If yes why do feel or think so</a:t>
            </a:r>
            <a:r>
              <a:rPr lang="en-US" dirty="0" smtClean="0"/>
              <a:t>? (3) Based </a:t>
            </a:r>
            <a:r>
              <a:rPr lang="en-US" dirty="0"/>
              <a:t>on the verse you randomly picked from the envelop what does it mean to you and how can you apply it when you are faced with a tragedy? </a:t>
            </a:r>
            <a:r>
              <a:rPr lang="en-US" dirty="0" smtClean="0"/>
              <a:t>(Facilitators Notes: This </a:t>
            </a:r>
            <a:r>
              <a:rPr lang="en-US" dirty="0"/>
              <a:t>is the chance for them to see how God is always there for them and its a good time for leaders to minister, please be sensitive and ask God to lead you </a:t>
            </a:r>
            <a:r>
              <a:rPr lang="en-US" dirty="0" smtClean="0"/>
              <a:t>about</a:t>
            </a:r>
            <a:r>
              <a:rPr lang="en-US" baseline="0" dirty="0" smtClean="0"/>
              <a:t> </a:t>
            </a:r>
            <a:r>
              <a:rPr lang="en-US" dirty="0" smtClean="0"/>
              <a:t>what </a:t>
            </a:r>
            <a:r>
              <a:rPr lang="en-US" dirty="0"/>
              <a:t>you should say to the teens.</a:t>
            </a:r>
            <a:r>
              <a:rPr lang="en-US" dirty="0" smtClean="0"/>
              <a:t>)</a:t>
            </a:r>
          </a:p>
          <a:p>
            <a:pPr marL="0" marR="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highlight>
                  <a:srgbClr val="FFFFFF"/>
                </a:highlight>
              </a:rPr>
              <a:t>No </a:t>
            </a:r>
            <a:r>
              <a:rPr lang="en-US" dirty="0">
                <a:highlight>
                  <a:srgbClr val="FFFFFF"/>
                </a:highlight>
              </a:rPr>
              <a:t>one will be able to stand against you all the days of your life. As I was with Moses, so I will be with you; I will never leave you nor forsake you</a:t>
            </a:r>
            <a:r>
              <a:rPr lang="en-US" dirty="0" smtClean="0">
                <a:highlight>
                  <a:srgbClr val="FFFFFF"/>
                </a:highlight>
              </a:rPr>
              <a:t>. (</a:t>
            </a:r>
            <a:r>
              <a:rPr lang="en-US" b="0" dirty="0" smtClean="0"/>
              <a:t>Joshua 1:5</a:t>
            </a:r>
            <a:r>
              <a:rPr lang="en-US" dirty="0" smtClean="0">
                <a:highlight>
                  <a:srgbClr val="FFFFFF"/>
                </a:highlight>
              </a:rPr>
              <a:t>)</a:t>
            </a:r>
            <a:endParaRPr lang="en-US" dirty="0">
              <a:highlight>
                <a:srgbClr val="FFFFFF"/>
              </a:highligh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highlight>
                  <a:srgbClr val="FFFFFF"/>
                </a:highlight>
              </a:rPr>
              <a:t>"</a:t>
            </a:r>
            <a:r>
              <a:rPr lang="en-US" dirty="0">
                <a:highlight>
                  <a:srgbClr val="FFFFFF"/>
                </a:highlight>
              </a:rPr>
              <a:t>Peace I leave with you; my peace I give you. I do not give to you as the world gives. Do not let your hearts be troubled and do not be afraid</a:t>
            </a:r>
            <a:r>
              <a:rPr lang="en-US" dirty="0" smtClean="0">
                <a:highlight>
                  <a:srgbClr val="FFFFFF"/>
                </a:highlight>
              </a:rPr>
              <a:t>.” (</a:t>
            </a:r>
            <a:r>
              <a:rPr lang="de-DE" b="0" dirty="0" smtClean="0">
                <a:highlight>
                  <a:srgbClr val="FFFFFF"/>
                </a:highlight>
              </a:rPr>
              <a:t>John 14:27)</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highlight>
                  <a:srgbClr val="FFFFFF"/>
                </a:highlight>
              </a:rPr>
              <a:t>“Cast </a:t>
            </a:r>
            <a:r>
              <a:rPr lang="en-US" dirty="0">
                <a:highlight>
                  <a:srgbClr val="FFFFFF"/>
                </a:highlight>
              </a:rPr>
              <a:t>your cares on the Lord and he will sustain you; he will never let the righteous be shaken</a:t>
            </a:r>
            <a:r>
              <a:rPr lang="en-US" dirty="0" smtClean="0">
                <a:highlight>
                  <a:srgbClr val="FFFFFF"/>
                </a:highlight>
              </a:rPr>
              <a:t>.” (</a:t>
            </a:r>
            <a:r>
              <a:rPr lang="en-US" b="0" dirty="0" smtClean="0">
                <a:highlight>
                  <a:srgbClr val="FFFFFF"/>
                </a:highlight>
              </a:rPr>
              <a:t>Psalm 55:22</a:t>
            </a:r>
            <a:r>
              <a:rPr lang="en-US" dirty="0" smtClean="0">
                <a:highlight>
                  <a:srgbClr val="FFFFFF"/>
                </a:highlight>
              </a:rPr>
              <a:t>)</a:t>
            </a:r>
            <a:endParaRPr lang="en-US" dirty="0">
              <a:highlight>
                <a:srgbClr val="FFFFFF"/>
              </a:highligh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highlight>
                  <a:srgbClr val="FFFFFF"/>
                </a:highlight>
              </a:rPr>
              <a:t>"</a:t>
            </a:r>
            <a:r>
              <a:rPr lang="en-US" dirty="0">
                <a:highlight>
                  <a:srgbClr val="FFFFFF"/>
                </a:highlight>
              </a:rPr>
              <a:t>Be strong and courageous. Do not be afraid or terrified because of them, for the Lord your God goes with you; he will never leave you nor forsake you</a:t>
            </a:r>
            <a:r>
              <a:rPr lang="en-US" dirty="0" smtClean="0">
                <a:highlight>
                  <a:srgbClr val="FFFFFF"/>
                </a:highlight>
              </a:rPr>
              <a:t>.” (</a:t>
            </a:r>
            <a:r>
              <a:rPr lang="en-US" b="0" dirty="0" smtClean="0">
                <a:highlight>
                  <a:srgbClr val="FFFFFF"/>
                </a:highlight>
              </a:rPr>
              <a:t>Deuteronomy 31:6</a:t>
            </a:r>
            <a:r>
              <a:rPr lang="en-US" dirty="0" smtClean="0">
                <a:highlight>
                  <a:srgbClr val="FFFFFF"/>
                </a:highlight>
              </a:rPr>
              <a:t>)</a:t>
            </a:r>
            <a:endParaRPr lang="en-US" dirty="0">
              <a:highlight>
                <a:srgbClr val="FFFFFF"/>
              </a:highligh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highlight>
                  <a:srgbClr val="FFFFFF"/>
                </a:highlight>
              </a:rPr>
              <a:t>"He heals the brokenhearted and binds up their wounds.” (</a:t>
            </a:r>
            <a:r>
              <a:rPr lang="en-US" b="0" dirty="0" smtClean="0">
                <a:highlight>
                  <a:srgbClr val="FFFFFF"/>
                </a:highlight>
              </a:rPr>
              <a:t>Psalm 147:3)</a:t>
            </a:r>
            <a:endParaRPr b="0" dirty="0">
              <a:highlight>
                <a:srgbClr val="FFFFFF"/>
              </a:highligh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highlight>
                  <a:srgbClr val="FFFFFF"/>
                </a:highlight>
              </a:rPr>
              <a:t>"</a:t>
            </a:r>
            <a:r>
              <a:rPr lang="en-US" dirty="0">
                <a:highlight>
                  <a:srgbClr val="FFFFFF"/>
                </a:highlight>
              </a:rPr>
              <a:t>I called on your name, O Lord, from the depths of the pit. You heard my plea: "Do not close your ears to my cry for relief." You came near when I called you, and you said, "Do not fear</a:t>
            </a:r>
            <a:r>
              <a:rPr lang="en-US" dirty="0" smtClean="0">
                <a:highlight>
                  <a:srgbClr val="FFFFFF"/>
                </a:highlight>
              </a:rPr>
              <a:t>.” </a:t>
            </a:r>
            <a:r>
              <a:rPr lang="en-US" b="0" dirty="0" smtClean="0">
                <a:highlight>
                  <a:srgbClr val="FFFFFF"/>
                </a:highlight>
              </a:rPr>
              <a:t>(Lamentations 3:55-57)</a:t>
            </a:r>
            <a:endParaRPr b="0" dirty="0">
              <a:highlight>
                <a:srgbClr val="FFFFFF"/>
              </a:highligh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highlight>
                  <a:srgbClr val="FFFFFF"/>
                </a:highlight>
              </a:rPr>
              <a:t>"So </a:t>
            </a:r>
            <a:r>
              <a:rPr lang="en-US" dirty="0">
                <a:highlight>
                  <a:srgbClr val="FFFFFF"/>
                </a:highlight>
              </a:rPr>
              <a:t>do not fear, for I am with you; do not be dismayed, for I am your God</a:t>
            </a:r>
            <a:r>
              <a:rPr lang="en-US" dirty="0" smtClean="0">
                <a:highlight>
                  <a:srgbClr val="FFFFFF"/>
                </a:highlight>
              </a:rPr>
              <a:t>. I </a:t>
            </a:r>
            <a:r>
              <a:rPr lang="en-US" dirty="0">
                <a:highlight>
                  <a:srgbClr val="FFFFFF"/>
                </a:highlight>
              </a:rPr>
              <a:t>will strengthen you and help you</a:t>
            </a:r>
            <a:r>
              <a:rPr lang="en-US" dirty="0" smtClean="0">
                <a:highlight>
                  <a:srgbClr val="FFFFFF"/>
                </a:highlight>
              </a:rPr>
              <a:t>; </a:t>
            </a:r>
            <a:r>
              <a:rPr lang="en-US" dirty="0">
                <a:highlight>
                  <a:srgbClr val="FFFFFF"/>
                </a:highlight>
              </a:rPr>
              <a:t>I will uphold you with my righteous right hand</a:t>
            </a:r>
            <a:r>
              <a:rPr lang="en-US" dirty="0" smtClean="0">
                <a:highlight>
                  <a:srgbClr val="FFFFFF"/>
                </a:highlight>
              </a:rPr>
              <a:t>.” (</a:t>
            </a:r>
            <a:r>
              <a:rPr lang="en-US" b="0" dirty="0" smtClean="0">
                <a:highlight>
                  <a:srgbClr val="FFFFFF"/>
                </a:highlight>
              </a:rPr>
              <a:t>Isaiah 41:10</a:t>
            </a:r>
            <a:r>
              <a:rPr lang="en-US" dirty="0" smtClean="0">
                <a:highlight>
                  <a:srgbClr val="FFFFFF"/>
                </a:highlight>
              </a:rPr>
              <a:t>)</a:t>
            </a:r>
            <a:endParaRPr lang="en-US" dirty="0">
              <a:highlight>
                <a:srgbClr val="FFFFFF"/>
              </a:highlight>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smtClean="0">
                <a:highlight>
                  <a:srgbClr val="FFFFFF"/>
                </a:highlight>
              </a:rPr>
              <a:t>“Trust </a:t>
            </a:r>
            <a:r>
              <a:rPr lang="en-US" dirty="0">
                <a:highlight>
                  <a:srgbClr val="FFFFFF"/>
                </a:highlight>
              </a:rPr>
              <a:t>in the Lord with all your heart  and lean not on your own understanding</a:t>
            </a:r>
            <a:r>
              <a:rPr lang="en-US" dirty="0" smtClean="0">
                <a:highlight>
                  <a:srgbClr val="FFFFFF"/>
                </a:highlight>
              </a:rPr>
              <a:t>;</a:t>
            </a:r>
            <a:r>
              <a:rPr lang="en-US" b="1" baseline="0" dirty="0" smtClean="0">
                <a:highlight>
                  <a:srgbClr val="FFFFFF"/>
                </a:highlight>
              </a:rPr>
              <a:t> </a:t>
            </a:r>
            <a:r>
              <a:rPr lang="en-US" dirty="0" smtClean="0">
                <a:highlight>
                  <a:srgbClr val="FFFFFF"/>
                </a:highlight>
              </a:rPr>
              <a:t>in </a:t>
            </a:r>
            <a:r>
              <a:rPr lang="en-US" dirty="0">
                <a:highlight>
                  <a:srgbClr val="FFFFFF"/>
                </a:highlight>
              </a:rPr>
              <a:t>all your ways submit to him</a:t>
            </a:r>
            <a:r>
              <a:rPr lang="en-US" dirty="0" smtClean="0">
                <a:highlight>
                  <a:srgbClr val="FFFFFF"/>
                </a:highlight>
              </a:rPr>
              <a:t>, </a:t>
            </a:r>
            <a:r>
              <a:rPr lang="en-US" dirty="0">
                <a:highlight>
                  <a:srgbClr val="FFFFFF"/>
                </a:highlight>
              </a:rPr>
              <a:t>and he will make your paths straight</a:t>
            </a:r>
            <a:r>
              <a:rPr lang="en-US" dirty="0" smtClean="0">
                <a:highlight>
                  <a:srgbClr val="FFFFFF"/>
                </a:highlight>
              </a:rPr>
              <a:t>.“ (</a:t>
            </a:r>
            <a:r>
              <a:rPr lang="en-US" b="0" dirty="0" smtClean="0">
                <a:highlight>
                  <a:srgbClr val="FFFFFF"/>
                </a:highlight>
              </a:rPr>
              <a:t>Proverbs 3:5)</a:t>
            </a:r>
            <a:endParaRPr lang="en-US" b="0" dirty="0">
              <a:highlight>
                <a:srgbClr val="FFFFFF"/>
              </a:highligh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highlight>
                  <a:srgbClr val="FFFFFF"/>
                </a:highlight>
              </a:rPr>
              <a:t>“</a:t>
            </a:r>
            <a:r>
              <a:rPr lang="en-US" dirty="0">
                <a:highlight>
                  <a:srgbClr val="FFFFFF"/>
                </a:highlight>
              </a:rPr>
              <a:t>Come to me, all you who are weary and burdened, and I will give you rest. </a:t>
            </a:r>
            <a:r>
              <a:rPr lang="en-US" dirty="0" smtClean="0">
                <a:highlight>
                  <a:srgbClr val="FFFFFF"/>
                </a:highlight>
              </a:rPr>
              <a:t>Take </a:t>
            </a:r>
            <a:r>
              <a:rPr lang="en-US" dirty="0">
                <a:highlight>
                  <a:srgbClr val="FFFFFF"/>
                </a:highlight>
              </a:rPr>
              <a:t>my yoke upon you and learn from me, for I am gentle and </a:t>
            </a:r>
            <a:r>
              <a:rPr lang="en-US" dirty="0" smtClean="0">
                <a:highlight>
                  <a:srgbClr val="FFFFFF"/>
                </a:highlight>
              </a:rPr>
              <a:t>humble </a:t>
            </a:r>
            <a:r>
              <a:rPr lang="en-US" dirty="0">
                <a:highlight>
                  <a:srgbClr val="FFFFFF"/>
                </a:highlight>
              </a:rPr>
              <a:t>in heart, and you will find rest for your souls. </a:t>
            </a:r>
            <a:r>
              <a:rPr lang="en-US" dirty="0" smtClean="0">
                <a:highlight>
                  <a:srgbClr val="FFFFFF"/>
                </a:highlight>
              </a:rPr>
              <a:t>For </a:t>
            </a:r>
            <a:r>
              <a:rPr lang="en-US" dirty="0">
                <a:highlight>
                  <a:srgbClr val="FFFFFF"/>
                </a:highlight>
              </a:rPr>
              <a:t>my yoke is easy and my burden is light.</a:t>
            </a:r>
            <a:r>
              <a:rPr lang="en-US" dirty="0" smtClean="0">
                <a:highlight>
                  <a:srgbClr val="FFFFFF"/>
                </a:highlight>
              </a:rPr>
              <a:t>” (</a:t>
            </a:r>
            <a:r>
              <a:rPr lang="en-US" b="0" dirty="0" smtClean="0">
                <a:highlight>
                  <a:srgbClr val="FFFFFF"/>
                </a:highlight>
              </a:rPr>
              <a:t>Matthew 11:28-30</a:t>
            </a:r>
            <a:r>
              <a:rPr lang="en-US" dirty="0" smtClean="0">
                <a:highlight>
                  <a:srgbClr val="FFFFFF"/>
                </a:highlight>
              </a:rPr>
              <a:t>)</a:t>
            </a:r>
            <a:endParaRPr lang="en-US" dirty="0">
              <a:highlight>
                <a:srgbClr val="FFFFFF"/>
              </a:highligh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highlight>
                  <a:srgbClr val="FFFFFF"/>
                </a:highlight>
              </a:rPr>
              <a:t>“I sought the Lord, and he answered me; he delivered me from all my fears.” (</a:t>
            </a:r>
            <a:r>
              <a:rPr lang="en-US" b="0" dirty="0" smtClean="0">
                <a:highlight>
                  <a:srgbClr val="FFFFFF"/>
                </a:highlight>
              </a:rPr>
              <a:t>Psalm 34:4) </a:t>
            </a:r>
            <a:endParaRPr b="0" dirty="0" smtClean="0">
              <a:highlight>
                <a:srgbClr val="FFFFFF"/>
              </a:highlight>
            </a:endParaRPr>
          </a:p>
          <a:p>
            <a:pPr marL="0" marR="0" lvl="0" indent="0" algn="l" rtl="0">
              <a:spcBef>
                <a:spcPts val="0"/>
              </a:spcBef>
              <a:spcAft>
                <a:spcPts val="0"/>
              </a:spcAft>
              <a:buNone/>
            </a:pPr>
            <a:endParaRPr dirty="0">
              <a:highlight>
                <a:srgbClr val="FFFFFF"/>
              </a:highlight>
              <a:latin typeface="Verdana"/>
              <a:ea typeface="Verdana"/>
              <a:cs typeface="Verdana"/>
              <a:sym typeface="Verdana"/>
            </a:endParaRPr>
          </a:p>
        </p:txBody>
      </p:sp>
      <p:sp>
        <p:nvSpPr>
          <p:cNvPr id="334" name="Google Shape;334;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1200" b="1" i="0" u="none" strike="noStrike" cap="none" dirty="0">
                <a:solidFill>
                  <a:schemeClr val="dk1"/>
                </a:solidFill>
                <a:latin typeface="Arial"/>
                <a:ea typeface="Arial"/>
                <a:cs typeface="Arial"/>
                <a:sym typeface="Arial"/>
              </a:rPr>
              <a:t>Wrap Up: </a:t>
            </a:r>
            <a:r>
              <a:rPr lang="en-US" sz="1200" b="0" i="0" u="none" strike="noStrike" cap="none" dirty="0" smtClean="0">
                <a:solidFill>
                  <a:schemeClr val="dk1"/>
                </a:solidFill>
                <a:latin typeface="Arial"/>
                <a:ea typeface="Arial"/>
                <a:cs typeface="Arial"/>
                <a:sym typeface="Arial"/>
              </a:rPr>
              <a:t>We will all face tragedies in our lives but one thing to remember is God is always with us even when we feel alone.</a:t>
            </a:r>
          </a:p>
          <a:p>
            <a:pPr marL="0" marR="0" lvl="0" indent="0" algn="l" rtl="0">
              <a:lnSpc>
                <a:spcPct val="80000"/>
              </a:lnSpc>
              <a:spcBef>
                <a:spcPts val="0"/>
              </a:spcBef>
              <a:spcAft>
                <a:spcPts val="0"/>
              </a:spcAft>
              <a:buNone/>
            </a:pPr>
            <a:endParaRPr sz="1200" b="0" i="0" u="none" strike="noStrike" cap="none" dirty="0">
              <a:solidFill>
                <a:schemeClr val="dk1"/>
              </a:solidFill>
              <a:latin typeface="Arial"/>
              <a:ea typeface="Arial"/>
              <a:cs typeface="Arial"/>
              <a:sym typeface="Arial"/>
            </a:endParaRPr>
          </a:p>
        </p:txBody>
      </p:sp>
      <p:sp>
        <p:nvSpPr>
          <p:cNvPr id="342" name="Google Shape;34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f191a214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3f191a214f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1200" b="1" i="0" u="none" strike="noStrike" cap="none" dirty="0">
                <a:solidFill>
                  <a:schemeClr val="dk1"/>
                </a:solidFill>
                <a:latin typeface="Arial"/>
                <a:ea typeface="Arial"/>
                <a:cs typeface="Arial"/>
                <a:sym typeface="Arial"/>
              </a:rPr>
              <a:t>Wrap Up</a:t>
            </a:r>
            <a:r>
              <a:rPr lang="en-US" sz="1200" b="1" i="0" u="none" strike="noStrike" cap="none" dirty="0" smtClean="0">
                <a:solidFill>
                  <a:schemeClr val="dk1"/>
                </a:solidFill>
                <a:latin typeface="Arial"/>
                <a:ea typeface="Arial"/>
                <a:cs typeface="Arial"/>
                <a:sym typeface="Arial"/>
              </a:rPr>
              <a:t>: </a:t>
            </a:r>
            <a:r>
              <a:rPr lang="en-US" sz="1200" b="0" i="0" u="none" strike="noStrike" cap="none" dirty="0" smtClean="0">
                <a:solidFill>
                  <a:schemeClr val="dk1"/>
                </a:solidFill>
                <a:latin typeface="Arial"/>
                <a:ea typeface="Arial"/>
                <a:cs typeface="Arial"/>
                <a:sym typeface="Arial"/>
              </a:rPr>
              <a:t>“I lift up my eyes to the mountains</a:t>
            </a:r>
            <a:r>
              <a:rPr lang="en-US" sz="1200" b="0" i="0" u="none" strike="noStrike" cap="none" baseline="0" dirty="0" smtClean="0">
                <a:solidFill>
                  <a:schemeClr val="dk1"/>
                </a:solidFill>
                <a:latin typeface="Arial"/>
                <a:ea typeface="Arial"/>
                <a:cs typeface="Arial"/>
                <a:sym typeface="Arial"/>
              </a:rPr>
              <a:t> - </a:t>
            </a:r>
            <a:r>
              <a:rPr lang="en-US" sz="1200" b="0" i="0" u="none" strike="noStrike" cap="none" dirty="0" smtClean="0">
                <a:solidFill>
                  <a:schemeClr val="dk1"/>
                </a:solidFill>
                <a:latin typeface="Arial"/>
                <a:ea typeface="Arial"/>
                <a:cs typeface="Arial"/>
                <a:sym typeface="Arial"/>
              </a:rPr>
              <a:t>where does my help come from? My help comes from the Lord, the Maker of heaven and earth. He will not let your foot slip-he who watches over you will not slumber; indeed, he who watches over Israel will neither slumber nor sleep.</a:t>
            </a:r>
            <a:r>
              <a:rPr lang="en-US" sz="1200" b="0" i="0" u="none" strike="noStrike" cap="none" baseline="0" dirty="0" smtClean="0">
                <a:solidFill>
                  <a:schemeClr val="dk1"/>
                </a:solidFill>
                <a:latin typeface="Arial"/>
                <a:ea typeface="Arial"/>
                <a:cs typeface="Arial"/>
                <a:sym typeface="Arial"/>
              </a:rPr>
              <a:t> </a:t>
            </a:r>
            <a:r>
              <a:rPr lang="en-US" sz="1200" b="0" i="0" u="none" strike="noStrike" cap="none" dirty="0" smtClean="0">
                <a:solidFill>
                  <a:schemeClr val="dk1"/>
                </a:solidFill>
                <a:latin typeface="Arial"/>
                <a:ea typeface="Arial"/>
                <a:cs typeface="Arial"/>
                <a:sym typeface="Arial"/>
              </a:rPr>
              <a:t>The Lord watches over you</a:t>
            </a:r>
            <a:r>
              <a:rPr lang="en-US" sz="1200" b="0" i="0" u="none" strike="noStrike" cap="none" baseline="0" dirty="0" smtClean="0">
                <a:solidFill>
                  <a:schemeClr val="dk1"/>
                </a:solidFill>
                <a:latin typeface="Arial"/>
                <a:ea typeface="Arial"/>
                <a:cs typeface="Arial"/>
                <a:sym typeface="Arial"/>
              </a:rPr>
              <a:t> - </a:t>
            </a:r>
            <a:r>
              <a:rPr lang="en-US" sz="1200" b="0" i="0" u="none" strike="noStrike" cap="none" dirty="0" smtClean="0">
                <a:solidFill>
                  <a:schemeClr val="dk1"/>
                </a:solidFill>
                <a:latin typeface="Arial"/>
                <a:ea typeface="Arial"/>
                <a:cs typeface="Arial"/>
                <a:sym typeface="Arial"/>
              </a:rPr>
              <a:t>the Lord is your shade at your right hand; the sun will not harm you by day, nor the moon by night.</a:t>
            </a:r>
            <a:r>
              <a:rPr lang="en-US" sz="1200" b="0" i="0" u="none" strike="noStrike" cap="none" baseline="0" dirty="0" smtClean="0">
                <a:solidFill>
                  <a:schemeClr val="dk1"/>
                </a:solidFill>
                <a:latin typeface="Arial"/>
                <a:ea typeface="Arial"/>
                <a:cs typeface="Arial"/>
                <a:sym typeface="Arial"/>
              </a:rPr>
              <a:t> </a:t>
            </a:r>
            <a:r>
              <a:rPr lang="en-US" sz="1200" b="0" i="0" u="none" strike="noStrike" cap="none" dirty="0" smtClean="0">
                <a:solidFill>
                  <a:schemeClr val="dk1"/>
                </a:solidFill>
                <a:latin typeface="Arial"/>
                <a:ea typeface="Arial"/>
                <a:cs typeface="Arial"/>
                <a:sym typeface="Arial"/>
              </a:rPr>
              <a:t>The Lord will keep you from all harm</a:t>
            </a:r>
            <a:r>
              <a:rPr lang="en-US" sz="1200" b="0" i="0" u="none" strike="noStrike" cap="none" baseline="0" dirty="0" smtClean="0">
                <a:solidFill>
                  <a:schemeClr val="dk1"/>
                </a:solidFill>
                <a:latin typeface="Arial"/>
                <a:ea typeface="Arial"/>
                <a:cs typeface="Arial"/>
                <a:sym typeface="Arial"/>
              </a:rPr>
              <a:t> - </a:t>
            </a:r>
            <a:r>
              <a:rPr lang="en-US" sz="1200" b="0" i="0" u="none" strike="noStrike" cap="none" dirty="0" smtClean="0">
                <a:solidFill>
                  <a:schemeClr val="dk1"/>
                </a:solidFill>
                <a:latin typeface="Arial"/>
                <a:ea typeface="Arial"/>
                <a:cs typeface="Arial"/>
                <a:sym typeface="Arial"/>
              </a:rPr>
              <a:t>he will watch over your life; the Lord will watch over your coming and going both now and forevermore.” (Psalm 121)</a:t>
            </a:r>
            <a:r>
              <a:rPr lang="en-US" sz="1200" b="0" i="0" u="none" strike="noStrike" cap="none" baseline="0" dirty="0" smtClean="0">
                <a:solidFill>
                  <a:schemeClr val="dk1"/>
                </a:solidFill>
                <a:latin typeface="Arial"/>
                <a:ea typeface="Arial"/>
                <a:cs typeface="Arial"/>
                <a:sym typeface="Arial"/>
              </a:rPr>
              <a:t> </a:t>
            </a:r>
            <a:r>
              <a:rPr lang="en-US" sz="1200" b="0" i="0" u="none" strike="noStrike" cap="none" dirty="0" smtClean="0">
                <a:solidFill>
                  <a:schemeClr val="dk1"/>
                </a:solidFill>
                <a:latin typeface="Arial"/>
                <a:ea typeface="Arial"/>
                <a:cs typeface="Arial"/>
                <a:sym typeface="Arial"/>
              </a:rPr>
              <a:t>When you</a:t>
            </a:r>
            <a:r>
              <a:rPr lang="en-US" sz="1200" b="0" i="0" u="none" strike="noStrike" cap="none" baseline="0" dirty="0" smtClean="0">
                <a:solidFill>
                  <a:schemeClr val="dk1"/>
                </a:solidFill>
                <a:latin typeface="Arial"/>
                <a:ea typeface="Arial"/>
                <a:cs typeface="Arial"/>
                <a:sym typeface="Arial"/>
              </a:rPr>
              <a:t> face a tragedy you should (1) pray, trust and worship God. (2) Allow God’s will to prevail. (3) Surround yourself with good company. (4) Forgive.</a:t>
            </a:r>
            <a:endParaRPr sz="1200" b="0" i="0" u="none" strike="noStrike" cap="none" dirty="0">
              <a:solidFill>
                <a:schemeClr val="dk1"/>
              </a:solidFill>
              <a:latin typeface="Arial"/>
              <a:ea typeface="Arial"/>
              <a:cs typeface="Arial"/>
              <a:sym typeface="Arial"/>
            </a:endParaRPr>
          </a:p>
        </p:txBody>
      </p:sp>
      <p:sp>
        <p:nvSpPr>
          <p:cNvPr id="350" name="Google Shape;350;g3f191a214f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Prayer:</a:t>
            </a:r>
            <a:r>
              <a:rPr lang="en-US" sz="1200" b="0" i="0" u="none" strike="noStrike" cap="none">
                <a:solidFill>
                  <a:schemeClr val="dk1"/>
                </a:solidFill>
                <a:latin typeface="Calibri"/>
                <a:ea typeface="Calibri"/>
                <a:cs typeface="Calibri"/>
                <a:sym typeface="Calibri"/>
              </a:rPr>
              <a:t> </a:t>
            </a:r>
            <a:endParaRPr/>
          </a:p>
        </p:txBody>
      </p:sp>
      <p:sp>
        <p:nvSpPr>
          <p:cNvPr id="362" name="Google Shape;362;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Daily Devotions: </a:t>
            </a:r>
            <a:r>
              <a:rPr lang="en-US" sz="1200" b="0" i="0" u="none" strike="noStrike" cap="none">
                <a:solidFill>
                  <a:schemeClr val="dk1"/>
                </a:solidFill>
                <a:latin typeface="Calibri"/>
                <a:ea typeface="Calibri"/>
                <a:cs typeface="Calibri"/>
                <a:sym typeface="Calibri"/>
              </a:rPr>
              <a:t>We will post devotions on the Sunday WhatsApp group every night of the week throughout this series. Do everything you can to be a part of the daily journey in the life of David.</a:t>
            </a:r>
            <a:endParaRPr sz="1200" b="0" i="0" u="none" strike="noStrike" cap="none">
              <a:solidFill>
                <a:schemeClr val="dk1"/>
              </a:solidFill>
              <a:latin typeface="Calibri"/>
              <a:ea typeface="Calibri"/>
              <a:cs typeface="Calibri"/>
              <a:sym typeface="Calibri"/>
            </a:endParaRPr>
          </a:p>
        </p:txBody>
      </p:sp>
      <p:sp>
        <p:nvSpPr>
          <p:cNvPr id="369" name="Google Shape;3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Next Week: </a:t>
            </a:r>
            <a:r>
              <a:rPr lang="en-US" sz="1200" b="0" i="0" u="none" strike="noStrike" cap="none" dirty="0">
                <a:solidFill>
                  <a:schemeClr val="dk1"/>
                </a:solidFill>
                <a:latin typeface="Calibri"/>
                <a:ea typeface="Calibri"/>
                <a:cs typeface="Calibri"/>
                <a:sym typeface="Calibri"/>
              </a:rPr>
              <a:t>Next week we will look at </a:t>
            </a:r>
            <a:r>
              <a:rPr lang="en-US" sz="1200" b="0" i="0" u="none" strike="noStrike" cap="none">
                <a:solidFill>
                  <a:schemeClr val="dk1"/>
                </a:solidFill>
                <a:latin typeface="Calibri"/>
                <a:ea typeface="Calibri"/>
                <a:cs typeface="Calibri"/>
                <a:sym typeface="Calibri"/>
              </a:rPr>
              <a:t>the </a:t>
            </a:r>
            <a:r>
              <a:rPr lang="en-US" sz="1200" b="0" i="0" u="none" strike="noStrike" cap="none" smtClean="0">
                <a:solidFill>
                  <a:schemeClr val="dk1"/>
                </a:solidFill>
                <a:latin typeface="Calibri"/>
                <a:ea typeface="Calibri"/>
                <a:cs typeface="Calibri"/>
                <a:sym typeface="Calibri"/>
              </a:rPr>
              <a:t>final chapter </a:t>
            </a:r>
            <a:r>
              <a:rPr lang="en-US" sz="1200" b="0" i="0" u="none" strike="noStrike" cap="none" dirty="0">
                <a:solidFill>
                  <a:schemeClr val="dk1"/>
                </a:solidFill>
                <a:latin typeface="Calibri"/>
                <a:ea typeface="Calibri"/>
                <a:cs typeface="Calibri"/>
                <a:sym typeface="Calibri"/>
              </a:rPr>
              <a:t>in David’s Life: Legacy (2 Samuel 19-23)</a:t>
            </a:r>
            <a:endParaRPr sz="1200" b="0" i="0" u="none" strike="noStrike" cap="none" dirty="0">
              <a:solidFill>
                <a:schemeClr val="dk1"/>
              </a:solidFill>
              <a:latin typeface="Calibri"/>
              <a:ea typeface="Calibri"/>
              <a:cs typeface="Calibri"/>
              <a:sym typeface="Calibri"/>
            </a:endParaRPr>
          </a:p>
        </p:txBody>
      </p:sp>
      <p:sp>
        <p:nvSpPr>
          <p:cNvPr id="375" name="Google Shape;375;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f191a214f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3f191a214f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Week 2: Giants (1 Samuel 17)</a:t>
            </a:r>
            <a:endParaRPr sz="1200" b="0" i="0" u="none" strike="noStrike" cap="none">
              <a:solidFill>
                <a:schemeClr val="dk1"/>
              </a:solidFill>
              <a:latin typeface="Calibri"/>
              <a:ea typeface="Calibri"/>
              <a:cs typeface="Calibri"/>
              <a:sym typeface="Calibri"/>
            </a:endParaRPr>
          </a:p>
        </p:txBody>
      </p:sp>
      <p:sp>
        <p:nvSpPr>
          <p:cNvPr id="174" name="Google Shape;174;g3f191a214f_0_1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f191a214f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3f191a214f_0_1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Week 3: Friends (1 Samuel 18-20)</a:t>
            </a:r>
            <a:endParaRPr sz="1200" b="0" i="0" u="none" strike="noStrike" cap="none">
              <a:solidFill>
                <a:schemeClr val="dk1"/>
              </a:solidFill>
              <a:latin typeface="Calibri"/>
              <a:ea typeface="Calibri"/>
              <a:cs typeface="Calibri"/>
              <a:sym typeface="Calibri"/>
            </a:endParaRPr>
          </a:p>
        </p:txBody>
      </p:sp>
      <p:sp>
        <p:nvSpPr>
          <p:cNvPr id="180" name="Google Shape;180;g3f191a214f_0_1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f191a214f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3f191a214f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Week 4: Betrayal (1 Samuel 21-23)</a:t>
            </a:r>
            <a:endParaRPr sz="1200" b="0" i="0" u="none" strike="noStrike" cap="none">
              <a:solidFill>
                <a:schemeClr val="dk1"/>
              </a:solidFill>
              <a:latin typeface="Calibri"/>
              <a:ea typeface="Calibri"/>
              <a:cs typeface="Calibri"/>
              <a:sym typeface="Calibri"/>
            </a:endParaRPr>
          </a:p>
        </p:txBody>
      </p:sp>
      <p:sp>
        <p:nvSpPr>
          <p:cNvPr id="186" name="Google Shape;186;g3f191a214f_0_1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f191a214f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3f191a214f_0_1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Week 5: Revenge (1 Samuel 24)</a:t>
            </a:r>
            <a:endParaRPr sz="1200" b="0" i="0" u="none" strike="noStrike" cap="none">
              <a:solidFill>
                <a:schemeClr val="dk1"/>
              </a:solidFill>
              <a:latin typeface="Calibri"/>
              <a:ea typeface="Calibri"/>
              <a:cs typeface="Calibri"/>
              <a:sym typeface="Calibri"/>
            </a:endParaRPr>
          </a:p>
        </p:txBody>
      </p:sp>
      <p:sp>
        <p:nvSpPr>
          <p:cNvPr id="192" name="Google Shape;192;g3f191a214f_0_1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f191a214f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g3f191a214f_0_1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Week 6: Trials (1 Samuel 25-31)</a:t>
            </a:r>
            <a:endParaRPr sz="1200" b="0" i="0" u="none" strike="noStrike" cap="none">
              <a:solidFill>
                <a:schemeClr val="dk1"/>
              </a:solidFill>
              <a:latin typeface="Calibri"/>
              <a:ea typeface="Calibri"/>
              <a:cs typeface="Calibri"/>
              <a:sym typeface="Calibri"/>
            </a:endParaRPr>
          </a:p>
        </p:txBody>
      </p:sp>
      <p:sp>
        <p:nvSpPr>
          <p:cNvPr id="198" name="Google Shape;198;g3f191a214f_0_1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f191a214f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3f191a214f_0_1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Week 7: Power (2 Samuel 1-10)</a:t>
            </a:r>
            <a:endParaRPr sz="1200" b="0" i="0" u="none" strike="noStrike" cap="none">
              <a:solidFill>
                <a:schemeClr val="dk1"/>
              </a:solidFill>
              <a:latin typeface="Calibri"/>
              <a:ea typeface="Calibri"/>
              <a:cs typeface="Calibri"/>
              <a:sym typeface="Calibri"/>
            </a:endParaRPr>
          </a:p>
        </p:txBody>
      </p:sp>
      <p:sp>
        <p:nvSpPr>
          <p:cNvPr id="204" name="Google Shape;204;g3f191a214f_0_1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f191a214f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3f191a214f_0_1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Last Week we explored </a:t>
            </a:r>
            <a:r>
              <a:rPr lang="en-US" sz="1200" b="0" i="0" u="none" strike="noStrike" cap="none" dirty="0">
                <a:solidFill>
                  <a:schemeClr val="dk1"/>
                </a:solidFill>
                <a:latin typeface="Calibri"/>
                <a:ea typeface="Calibri"/>
                <a:cs typeface="Calibri"/>
                <a:sym typeface="Calibri"/>
              </a:rPr>
              <a:t>Lust (2 Samuel 11-12)</a:t>
            </a:r>
            <a:endParaRPr sz="1200" b="0" i="0" u="none" strike="noStrike" cap="none" dirty="0">
              <a:solidFill>
                <a:schemeClr val="dk1"/>
              </a:solidFill>
              <a:latin typeface="Calibri"/>
              <a:ea typeface="Calibri"/>
              <a:cs typeface="Calibri"/>
              <a:sym typeface="Calibri"/>
            </a:endParaRPr>
          </a:p>
        </p:txBody>
      </p:sp>
      <p:sp>
        <p:nvSpPr>
          <p:cNvPr id="210" name="Google Shape;210;g3f191a214f_0_1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597821"/>
            <a:ext cx="7772400" cy="110251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463778" y="1371602"/>
            <a:ext cx="4388644"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1272778" y="-609598"/>
            <a:ext cx="4388644"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2" name="Google Shape;92;p14"/>
          <p:cNvSpPr txBox="1">
            <a:spLocks noGrp="1"/>
          </p:cNvSpPr>
          <p:nvPr>
            <p:ph type="subTitle" idx="1"/>
          </p:nvPr>
        </p:nvSpPr>
        <p:spPr>
          <a:xfrm>
            <a:off x="1371600" y="2914650"/>
            <a:ext cx="6400800" cy="13143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93" name="Google Shape;93;p1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1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1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8" name="Google Shape;98;p15"/>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1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1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3305176"/>
            <a:ext cx="7772400" cy="10215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4" name="Google Shape;104;p16"/>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05" name="Google Shape;105;p1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1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1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0" name="Google Shape;110;p17"/>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17"/>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1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1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4" name="Google Shape;114;p1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7" name="Google Shape;117;p18"/>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8" name="Google Shape;118;p18"/>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19" name="Google Shape;119;p18"/>
          <p:cNvSpPr txBox="1">
            <a:spLocks noGrp="1"/>
          </p:cNvSpPr>
          <p:nvPr>
            <p:ph type="body" idx="3"/>
          </p:nvPr>
        </p:nvSpPr>
        <p:spPr>
          <a:xfrm>
            <a:off x="4645026" y="1151335"/>
            <a:ext cx="4041900" cy="4797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0" name="Google Shape;120;p18"/>
          <p:cNvSpPr txBox="1">
            <a:spLocks noGrp="1"/>
          </p:cNvSpPr>
          <p:nvPr>
            <p:ph type="body" idx="4"/>
          </p:nvPr>
        </p:nvSpPr>
        <p:spPr>
          <a:xfrm>
            <a:off x="4645026" y="1631156"/>
            <a:ext cx="4041900" cy="29634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1" name="Google Shape;121;p1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1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1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6" name="Google Shape;126;p1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1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1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1" name="Google Shape;131;p2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1" y="204787"/>
            <a:ext cx="3008400" cy="8715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5" name="Google Shape;135;p21"/>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6" name="Google Shape;136;p21"/>
          <p:cNvSpPr txBox="1">
            <a:spLocks noGrp="1"/>
          </p:cNvSpPr>
          <p:nvPr>
            <p:ph type="body" idx="2"/>
          </p:nvPr>
        </p:nvSpPr>
        <p:spPr>
          <a:xfrm>
            <a:off x="457201" y="1076326"/>
            <a:ext cx="3008400" cy="35184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7" name="Google Shape;137;p2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8" name="Google Shape;138;p2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9" name="Google Shape;139;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2" name="Google Shape;142;p22"/>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44" name="Google Shape;144;p2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5" name="Google Shape;145;p2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6" name="Google Shape;146;p2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9" name="Google Shape;149;p23"/>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0" name="Google Shape;150;p2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1" name="Google Shape;151;p2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p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5463750" y="1371629"/>
            <a:ext cx="4388700"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55" name="Google Shape;155;p24"/>
          <p:cNvSpPr txBox="1">
            <a:spLocks noGrp="1"/>
          </p:cNvSpPr>
          <p:nvPr>
            <p:ph type="body" idx="1"/>
          </p:nvPr>
        </p:nvSpPr>
        <p:spPr>
          <a:xfrm rot="5400000">
            <a:off x="1272750" y="-609571"/>
            <a:ext cx="4388700"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6" name="Google Shape;156;p2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7" name="Google Shape;157;p2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8" name="Google Shape;158;p2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4645030" y="1151335"/>
            <a:ext cx="4041775" cy="47982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4645030" y="1631156"/>
            <a:ext cx="4041775" cy="296346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7"/>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5" y="204787"/>
            <a:ext cx="3008313" cy="8715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3575050" y="204790"/>
            <a:ext cx="5111750" cy="4389835"/>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457205" y="1076328"/>
            <a:ext cx="3008313" cy="3518297"/>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3600451"/>
            <a:ext cx="5486400" cy="425054"/>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4025505"/>
            <a:ext cx="5486400" cy="603647"/>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718176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theme/theme1.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2480</Words>
  <Application>Microsoft Macintosh PowerPoint</Application>
  <PresentationFormat>On-screen Show (16:9)</PresentationFormat>
  <Paragraphs>70</Paragraphs>
  <Slides>28</Slides>
  <Notes>28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2_Office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Mark Tittley</cp:lastModifiedBy>
  <cp:revision>21</cp:revision>
  <dcterms:modified xsi:type="dcterms:W3CDTF">2018-09-13T13:47:35Z</dcterms:modified>
</cp:coreProperties>
</file>