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56" r:id="rId2"/>
    <p:sldId id="280" r:id="rId3"/>
    <p:sldId id="281" r:id="rId4"/>
    <p:sldId id="282" r:id="rId5"/>
    <p:sldId id="283" r:id="rId6"/>
    <p:sldId id="284" r:id="rId7"/>
    <p:sldId id="285" r:id="rId8"/>
    <p:sldId id="286" r:id="rId9"/>
    <p:sldId id="287" r:id="rId10"/>
    <p:sldId id="288" r:id="rId11"/>
    <p:sldId id="266" r:id="rId12"/>
    <p:sldId id="297" r:id="rId13"/>
    <p:sldId id="298" r:id="rId14"/>
    <p:sldId id="299" r:id="rId15"/>
    <p:sldId id="300" r:id="rId16"/>
    <p:sldId id="301" r:id="rId17"/>
    <p:sldId id="292" r:id="rId18"/>
    <p:sldId id="293" r:id="rId19"/>
    <p:sldId id="294" r:id="rId20"/>
    <p:sldId id="296" r:id="rId21"/>
    <p:sldId id="295" r:id="rId22"/>
    <p:sldId id="302" r:id="rId23"/>
    <p:sldId id="303" r:id="rId24"/>
    <p:sldId id="304" r:id="rId25"/>
    <p:sldId id="276" r:id="rId26"/>
    <p:sldId id="277"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842">
          <p15:clr>
            <a:srgbClr val="000000"/>
          </p15:clr>
        </p15:guide>
        <p15:guide id="2" orient="horz" pos="130">
          <p15:clr>
            <a:srgbClr val="000000"/>
          </p15:clr>
        </p15:guide>
        <p15:guide id="3" pos="7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FF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50" d="100"/>
          <a:sy n="50" d="100"/>
        </p:scale>
        <p:origin x="-1336" y="-112"/>
      </p:cViewPr>
      <p:guideLst>
        <p:guide orient="horz" pos="842"/>
        <p:guide orient="horz" pos="130"/>
        <p:guide pos="7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729129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Welcome to the David Series. </a:t>
            </a:r>
            <a:endParaRPr sz="1200" b="0" i="0" u="none" strike="noStrike" cap="none">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Last week </a:t>
            </a:r>
            <a:r>
              <a:rPr lang="en-US" sz="1200" b="0" i="0" u="none" strike="noStrike" cap="none" dirty="0">
                <a:solidFill>
                  <a:schemeClr val="dk1"/>
                </a:solidFill>
                <a:latin typeface="Calibri"/>
                <a:ea typeface="Calibri"/>
                <a:cs typeface="Calibri"/>
                <a:sym typeface="Calibri"/>
              </a:rPr>
              <a:t>are </a:t>
            </a:r>
            <a:r>
              <a:rPr lang="en-US" sz="1200" b="0" i="0" u="none" strike="noStrike" cap="none" dirty="0" smtClean="0">
                <a:solidFill>
                  <a:schemeClr val="dk1"/>
                </a:solidFill>
                <a:latin typeface="Calibri"/>
                <a:ea typeface="Calibri"/>
                <a:cs typeface="Calibri"/>
                <a:sym typeface="Calibri"/>
              </a:rPr>
              <a:t>learnt </a:t>
            </a:r>
            <a:r>
              <a:rPr lang="en-US" sz="1200" b="0" i="0" u="none" strike="noStrike" cap="none" dirty="0">
                <a:solidFill>
                  <a:schemeClr val="dk1"/>
                </a:solidFill>
                <a:latin typeface="Calibri"/>
                <a:ea typeface="Calibri"/>
                <a:cs typeface="Calibri"/>
                <a:sym typeface="Calibri"/>
              </a:rPr>
              <a:t>about </a:t>
            </a:r>
            <a:r>
              <a:rPr lang="en-US" sz="1200" b="0" i="0" u="none" strike="noStrike" cap="none" dirty="0" smtClean="0">
                <a:solidFill>
                  <a:schemeClr val="dk1"/>
                </a:solidFill>
                <a:latin typeface="Calibri"/>
                <a:ea typeface="Calibri"/>
                <a:cs typeface="Calibri"/>
                <a:sym typeface="Calibri"/>
              </a:rPr>
              <a:t>dealing with Tragedy</a:t>
            </a:r>
            <a:r>
              <a:rPr lang="en-US" sz="1200" b="0" i="0" u="none" strike="noStrike" cap="none" dirty="0">
                <a:solidFill>
                  <a:schemeClr val="dk1"/>
                </a:solidFill>
                <a:latin typeface="Calibri"/>
                <a:ea typeface="Calibri"/>
                <a:cs typeface="Calibri"/>
                <a:sym typeface="Calibri"/>
              </a:rPr>
              <a:t>.</a:t>
            </a:r>
            <a:endParaRPr sz="1200" b="0" i="0" u="none" strike="noStrike" cap="none" dirty="0">
              <a:solidFill>
                <a:schemeClr val="dk1"/>
              </a:solidFill>
              <a:latin typeface="Calibri"/>
              <a:ea typeface="Calibri"/>
              <a:cs typeface="Calibri"/>
              <a:sym typeface="Calibri"/>
            </a:endParaRPr>
          </a:p>
        </p:txBody>
      </p:sp>
      <p:sp>
        <p:nvSpPr>
          <p:cNvPr id="216" name="Google Shape;216;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week </a:t>
            </a:r>
            <a:r>
              <a:rPr lang="en-US" sz="1200" b="0" i="0" u="none" strike="noStrike" cap="none" dirty="0" smtClean="0">
                <a:solidFill>
                  <a:schemeClr val="dk1"/>
                </a:solidFill>
                <a:latin typeface="Calibri"/>
                <a:ea typeface="Calibri"/>
                <a:cs typeface="Calibri"/>
                <a:sym typeface="Calibri"/>
              </a:rPr>
              <a:t>we</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are </a:t>
            </a:r>
            <a:r>
              <a:rPr lang="en-US" sz="1200" b="0" i="0" u="none" strike="noStrike" cap="none" dirty="0">
                <a:solidFill>
                  <a:schemeClr val="dk1"/>
                </a:solidFill>
                <a:latin typeface="Calibri"/>
                <a:ea typeface="Calibri"/>
                <a:cs typeface="Calibri"/>
                <a:sym typeface="Calibri"/>
              </a:rPr>
              <a:t>going to learn about Legacy.</a:t>
            </a:r>
            <a:endParaRPr sz="1200" b="0" i="0" u="none" strike="noStrike" cap="none" dirty="0">
              <a:solidFill>
                <a:schemeClr val="dk1"/>
              </a:solidFill>
              <a:latin typeface="Calibri"/>
              <a:ea typeface="Calibri"/>
              <a:cs typeface="Calibri"/>
              <a:sym typeface="Calibri"/>
            </a:endParaRPr>
          </a:p>
        </p:txBody>
      </p:sp>
      <p:sp>
        <p:nvSpPr>
          <p:cNvPr id="215" name="Google Shape;21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sz="1200" b="1" i="0" u="none" strike="noStrike" cap="none" dirty="0" smtClean="0">
                <a:solidFill>
                  <a:schemeClr val="dk1"/>
                </a:solidFill>
                <a:latin typeface="Calibri"/>
                <a:ea typeface="Calibri"/>
                <a:cs typeface="Calibri"/>
                <a:sym typeface="Calibri"/>
              </a:rPr>
              <a:t>Question: </a:t>
            </a:r>
            <a:r>
              <a:rPr lang="en-US" sz="1200" dirty="0" smtClean="0">
                <a:solidFill>
                  <a:srgbClr val="F8F8F8"/>
                </a:solidFill>
              </a:rPr>
              <a:t>What do you want to be known for?</a:t>
            </a:r>
            <a:endParaRPr lang="en-US" sz="12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15" name="Google Shape;21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200" b="0" i="0" u="none" strike="noStrike" kern="1200" cap="none" dirty="0" smtClean="0">
                <a:solidFill>
                  <a:srgbClr val="F8F8F8"/>
                </a:solidFill>
                <a:effectLst>
                  <a:glow rad="101600">
                    <a:prstClr val="black"/>
                  </a:glow>
                </a:effectLst>
                <a:latin typeface="Grizzly BT"/>
                <a:ea typeface="Calibri"/>
                <a:cs typeface="Grizzly BT"/>
                <a:sym typeface="Calibri"/>
              </a:rPr>
              <a:t>Every GODLY PURPOSE fulfilled on earth leaves a great legacy to inspire many generations to come.</a:t>
            </a:r>
            <a:endParaRPr lang="en-US" sz="1200" b="0" i="0" u="none" strike="noStrike" kern="1200" cap="none" dirty="0">
              <a:solidFill>
                <a:srgbClr val="F8F8F8"/>
              </a:solidFill>
              <a:effectLst>
                <a:glow rad="101600">
                  <a:prstClr val="black"/>
                </a:glow>
              </a:effectLst>
              <a:latin typeface="Grizzly BT"/>
              <a:ea typeface="Calibri"/>
              <a:cs typeface="Grizzly BT"/>
              <a:sym typeface="Calibri"/>
            </a:endParaRPr>
          </a:p>
        </p:txBody>
      </p:sp>
      <p:sp>
        <p:nvSpPr>
          <p:cNvPr id="215" name="Google Shape;21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1200" b="1" i="0" u="none" strike="noStrike" cap="none" dirty="0" smtClean="0">
                <a:solidFill>
                  <a:schemeClr val="dk1"/>
                </a:solidFill>
                <a:latin typeface="Calibri"/>
                <a:ea typeface="Calibri"/>
                <a:cs typeface="Calibri"/>
                <a:sym typeface="Calibri"/>
              </a:rPr>
              <a:t>Legacy in David’s Life: </a:t>
            </a:r>
            <a:r>
              <a:rPr lang="en-US" dirty="0" smtClean="0"/>
              <a:t>David’s purpose on earth was to do the will of God. God Himself saw David’s heart and testified about him as the man after God’s own heart. David’s Legacy was for the will of God and not for selfish ambitions  to accumulate worldly riches and fame that most view as a great legacy. Although David had all these worldly positions, his Legacy is not defined by them. </a:t>
            </a:r>
            <a:endParaRPr lang="en-US" sz="1200" b="0" i="0" u="none" strike="noStrike" cap="none" dirty="0">
              <a:solidFill>
                <a:schemeClr val="dk1"/>
              </a:solidFill>
              <a:latin typeface="Calibri"/>
              <a:ea typeface="Calibri"/>
              <a:cs typeface="Calibri"/>
              <a:sym typeface="Calibri"/>
            </a:endParaRPr>
          </a:p>
        </p:txBody>
      </p:sp>
      <p:sp>
        <p:nvSpPr>
          <p:cNvPr id="215" name="Google Shape;21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kern="1200" cap="none" dirty="0" smtClean="0">
                <a:solidFill>
                  <a:srgbClr val="F8F8F8"/>
                </a:solidFill>
                <a:effectLst>
                  <a:glow rad="101600">
                    <a:prstClr val="black"/>
                  </a:glow>
                </a:effectLst>
                <a:latin typeface="Grizzly BT"/>
                <a:ea typeface="Calibri"/>
                <a:cs typeface="Grizzly BT"/>
                <a:sym typeface="Arial"/>
              </a:rPr>
              <a:t>David was the first king in Jerusalem whose reign was later looked back on as a golden era. He is known both as a great fighter and as the "sweet singer of Israel", the source of poems and songs, some of which are collected in the book of Psalms.</a:t>
            </a:r>
          </a:p>
          <a:p>
            <a:pPr marL="0" lvl="0" indent="0" algn="l" rtl="0">
              <a:spcBef>
                <a:spcPts val="0"/>
              </a:spcBef>
              <a:spcAft>
                <a:spcPts val="0"/>
              </a:spcAft>
              <a:buNone/>
            </a:pPr>
            <a:endParaRPr lang="en-US" dirty="0"/>
          </a:p>
        </p:txBody>
      </p:sp>
      <p:sp>
        <p:nvSpPr>
          <p:cNvPr id="215" name="Google Shape;21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200" b="0" i="0" u="none" strike="noStrike" cap="none" dirty="0" smtClean="0">
                <a:solidFill>
                  <a:schemeClr val="dk1"/>
                </a:solidFill>
                <a:latin typeface="Arial"/>
                <a:ea typeface="Arial"/>
                <a:cs typeface="Arial"/>
                <a:sym typeface="Arial"/>
              </a:rPr>
              <a:t>What do we learn about legacy from David?</a:t>
            </a:r>
            <a:endParaRPr lang="en-US" dirty="0"/>
          </a:p>
        </p:txBody>
      </p:sp>
      <p:sp>
        <p:nvSpPr>
          <p:cNvPr id="215" name="Google Shape;21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f191a214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f191a214f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dirty="0" smtClean="0">
                <a:solidFill>
                  <a:schemeClr val="dk1"/>
                </a:solidFill>
                <a:latin typeface="Calibri"/>
                <a:ea typeface="Calibri"/>
                <a:cs typeface="Calibri"/>
                <a:sym typeface="Calibri"/>
              </a:rPr>
              <a:t>#1. David Was Available.</a:t>
            </a:r>
            <a:r>
              <a:rPr lang="en-US" sz="1200" b="1" i="0" u="none" strike="noStrike" cap="none" baseline="0" dirty="0" smtClean="0">
                <a:solidFill>
                  <a:schemeClr val="dk1"/>
                </a:solidFill>
                <a:latin typeface="Calibri"/>
                <a:ea typeface="Calibri"/>
                <a:cs typeface="Calibri"/>
                <a:sym typeface="Calibri"/>
              </a:rPr>
              <a:t> </a:t>
            </a:r>
            <a:r>
              <a:rPr lang="en-US" sz="1200" b="0" i="0" u="none" strike="noStrike" cap="none" baseline="0" dirty="0" smtClean="0">
                <a:solidFill>
                  <a:schemeClr val="dk1"/>
                </a:solidFill>
                <a:latin typeface="Calibri"/>
                <a:ea typeface="Calibri"/>
                <a:cs typeface="Calibri"/>
                <a:sym typeface="Calibri"/>
              </a:rPr>
              <a:t>David</a:t>
            </a:r>
            <a:r>
              <a:rPr lang="en-US" sz="1200" b="0" i="0" u="none" strike="noStrike" cap="none" dirty="0" smtClean="0">
                <a:solidFill>
                  <a:schemeClr val="dk1"/>
                </a:solidFill>
                <a:latin typeface="Calibri"/>
                <a:ea typeface="Calibri"/>
                <a:cs typeface="Calibri"/>
                <a:sym typeface="Calibri"/>
              </a:rPr>
              <a:t> was available to God (from a young age).</a:t>
            </a:r>
            <a:r>
              <a:rPr lang="en-US" sz="1200" b="0" i="0" u="none" strike="noStrike" cap="none" baseline="0" dirty="0" smtClean="0">
                <a:solidFill>
                  <a:schemeClr val="dk1"/>
                </a:solidFill>
                <a:latin typeface="Calibri"/>
                <a:ea typeface="Calibri"/>
                <a:cs typeface="Calibri"/>
                <a:sym typeface="Calibri"/>
              </a:rPr>
              <a:t> He did not run away from what God wanted him to do even though he was young.</a:t>
            </a:r>
            <a:endParaRPr lang="en-US" sz="1200" b="0" i="0" u="none" strike="noStrike" cap="none" dirty="0">
              <a:solidFill>
                <a:schemeClr val="dk1"/>
              </a:solidFill>
              <a:latin typeface="Calibri"/>
              <a:ea typeface="Calibri"/>
              <a:cs typeface="Calibri"/>
              <a:sym typeface="Calibri"/>
            </a:endParaRPr>
          </a:p>
        </p:txBody>
      </p:sp>
      <p:sp>
        <p:nvSpPr>
          <p:cNvPr id="174" name="Google Shape;174;g3f191a214f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f191a214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f191a214f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dirty="0" smtClean="0">
                <a:solidFill>
                  <a:schemeClr val="dk1"/>
                </a:solidFill>
                <a:latin typeface="Calibri"/>
                <a:ea typeface="Calibri"/>
                <a:cs typeface="Calibri"/>
                <a:sym typeface="Calibri"/>
              </a:rPr>
              <a:t>#2.</a:t>
            </a:r>
            <a:r>
              <a:rPr lang="en-US" sz="1200" b="1" i="0" u="none" strike="noStrike" cap="none" baseline="0" dirty="0" smtClean="0">
                <a:solidFill>
                  <a:schemeClr val="dk1"/>
                </a:solidFill>
                <a:latin typeface="Calibri"/>
                <a:ea typeface="Calibri"/>
                <a:cs typeface="Calibri"/>
                <a:sym typeface="Calibri"/>
              </a:rPr>
              <a:t> </a:t>
            </a:r>
            <a:r>
              <a:rPr lang="en-US" sz="1200" b="1" i="0" u="none" strike="noStrike" cap="none" dirty="0" smtClean="0">
                <a:solidFill>
                  <a:schemeClr val="dk1"/>
                </a:solidFill>
                <a:latin typeface="Calibri"/>
                <a:ea typeface="Calibri"/>
                <a:cs typeface="Calibri"/>
                <a:sym typeface="Calibri"/>
              </a:rPr>
              <a:t>David Overcame Obstacles.</a:t>
            </a:r>
            <a:r>
              <a:rPr lang="en-US" sz="1200" b="1" i="0" u="none" strike="noStrike" cap="none" baseline="0" dirty="0" smtClean="0">
                <a:solidFill>
                  <a:schemeClr val="dk1"/>
                </a:solidFill>
                <a:latin typeface="Calibri"/>
                <a:ea typeface="Calibri"/>
                <a:cs typeface="Calibri"/>
                <a:sym typeface="Calibri"/>
              </a:rPr>
              <a:t> </a:t>
            </a:r>
            <a:r>
              <a:rPr lang="en-US" sz="1200" b="0" i="0" u="none" strike="noStrike" cap="none" baseline="0" dirty="0" smtClean="0">
                <a:solidFill>
                  <a:schemeClr val="dk1"/>
                </a:solidFill>
                <a:latin typeface="Calibri"/>
                <a:ea typeface="Calibri"/>
                <a:cs typeface="Calibri"/>
                <a:sym typeface="Calibri"/>
              </a:rPr>
              <a:t>Many things stood in the way of David fulfilling his destiny (including </a:t>
            </a:r>
            <a:r>
              <a:rPr lang="en-US" sz="1200" b="0" i="0" u="none" strike="noStrike" cap="none" dirty="0" smtClean="0">
                <a:solidFill>
                  <a:schemeClr val="dk1"/>
                </a:solidFill>
                <a:latin typeface="Calibri"/>
                <a:ea typeface="Calibri"/>
                <a:cs typeface="Calibri"/>
                <a:sym typeface="Calibri"/>
              </a:rPr>
              <a:t>Goliath and king Saul) by the did not let them stop him.</a:t>
            </a:r>
          </a:p>
        </p:txBody>
      </p:sp>
      <p:sp>
        <p:nvSpPr>
          <p:cNvPr id="174" name="Google Shape;174;g3f191a214f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f191a214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f191a214f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dirty="0" smtClean="0">
                <a:solidFill>
                  <a:schemeClr val="dk1"/>
                </a:solidFill>
                <a:latin typeface="Calibri"/>
                <a:ea typeface="Calibri"/>
                <a:cs typeface="Calibri"/>
                <a:sym typeface="Calibri"/>
              </a:rPr>
              <a:t>#3. David Was Humble.</a:t>
            </a:r>
            <a:r>
              <a:rPr lang="en-US" sz="1200" b="0" i="0" u="none" strike="noStrike" cap="none" dirty="0" smtClean="0">
                <a:solidFill>
                  <a:schemeClr val="dk1"/>
                </a:solidFill>
                <a:latin typeface="Calibri"/>
                <a:ea typeface="Calibri"/>
                <a:cs typeface="Calibri"/>
                <a:sym typeface="Calibri"/>
              </a:rPr>
              <a:t> David did not give up when he messed up (when he sinned with Bathsheba)</a:t>
            </a:r>
            <a:r>
              <a:rPr lang="en-US" sz="1200" b="0" i="0" u="none" strike="noStrike" cap="none" baseline="0" dirty="0" smtClean="0">
                <a:solidFill>
                  <a:schemeClr val="dk1"/>
                </a:solidFill>
                <a:latin typeface="Calibri"/>
                <a:ea typeface="Calibri"/>
                <a:cs typeface="Calibri"/>
                <a:sym typeface="Calibri"/>
              </a:rPr>
              <a:t> - he confessed his sin and moved forward.</a:t>
            </a:r>
            <a:endParaRPr lang="en-US" sz="1200" b="0" i="0" u="none" strike="noStrike" cap="none" dirty="0">
              <a:solidFill>
                <a:schemeClr val="dk1"/>
              </a:solidFill>
              <a:latin typeface="Calibri"/>
              <a:ea typeface="Calibri"/>
              <a:cs typeface="Calibri"/>
              <a:sym typeface="Calibri"/>
            </a:endParaRPr>
          </a:p>
        </p:txBody>
      </p:sp>
      <p:sp>
        <p:nvSpPr>
          <p:cNvPr id="174" name="Google Shape;174;g3f191a214f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f191a214f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3f191a214f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In week 1 we learnt about Destiny.</a:t>
            </a:r>
            <a:endParaRPr lang="en-US" sz="1200" b="0" i="0" u="none" strike="noStrike" cap="none" dirty="0">
              <a:solidFill>
                <a:schemeClr val="dk1"/>
              </a:solidFill>
              <a:latin typeface="Calibri"/>
              <a:ea typeface="Calibri"/>
              <a:cs typeface="Calibri"/>
              <a:sym typeface="Calibri"/>
            </a:endParaRPr>
          </a:p>
        </p:txBody>
      </p:sp>
      <p:sp>
        <p:nvSpPr>
          <p:cNvPr id="168" name="Google Shape;168;g3f191a214f_0_1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f191a214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f191a214f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dirty="0" smtClean="0">
                <a:solidFill>
                  <a:schemeClr val="dk1"/>
                </a:solidFill>
                <a:latin typeface="Calibri"/>
                <a:ea typeface="Calibri"/>
                <a:cs typeface="Calibri"/>
                <a:sym typeface="Calibri"/>
              </a:rPr>
              <a:t>#4.</a:t>
            </a:r>
            <a:r>
              <a:rPr lang="en-US" sz="1200" b="1" i="0" u="none" strike="noStrike" cap="none" baseline="0" dirty="0" smtClean="0">
                <a:solidFill>
                  <a:schemeClr val="dk1"/>
                </a:solidFill>
                <a:latin typeface="Calibri"/>
                <a:ea typeface="Calibri"/>
                <a:cs typeface="Calibri"/>
                <a:sym typeface="Calibri"/>
              </a:rPr>
              <a:t> David Served God. </a:t>
            </a:r>
            <a:r>
              <a:rPr lang="en-US" sz="1200" b="0" i="0" u="none" strike="noStrike" cap="none" dirty="0" smtClean="0">
                <a:solidFill>
                  <a:schemeClr val="dk1"/>
                </a:solidFill>
                <a:latin typeface="Calibri"/>
                <a:ea typeface="Calibri"/>
                <a:cs typeface="Calibri"/>
                <a:sym typeface="Calibri"/>
              </a:rPr>
              <a:t>David served the purposes of God in his generation. </a:t>
            </a:r>
            <a:r>
              <a:rPr lang="en-US" sz="1200" b="0" i="1" u="none" strike="noStrike" cap="none" dirty="0" smtClean="0">
                <a:solidFill>
                  <a:schemeClr val="dk1"/>
                </a:solidFill>
                <a:latin typeface="Calibri"/>
                <a:ea typeface="Calibri"/>
                <a:cs typeface="Calibri"/>
                <a:sym typeface="Calibri"/>
              </a:rPr>
              <a:t>David served the purpose</a:t>
            </a:r>
            <a:r>
              <a:rPr lang="en-US" sz="1200" b="0" i="1" u="none" strike="noStrike" cap="none" baseline="0" dirty="0" smtClean="0">
                <a:solidFill>
                  <a:schemeClr val="dk1"/>
                </a:solidFill>
                <a:latin typeface="Calibri"/>
                <a:ea typeface="Calibri"/>
                <a:cs typeface="Calibri"/>
                <a:sym typeface="Calibri"/>
              </a:rPr>
              <a:t> of God in his own generation</a:t>
            </a:r>
            <a:r>
              <a:rPr lang="en-US" sz="1200" b="0" i="0" u="none" strike="noStrike" cap="none" baseline="0" dirty="0" smtClean="0">
                <a:solidFill>
                  <a:schemeClr val="dk1"/>
                </a:solidFill>
                <a:latin typeface="Calibri"/>
                <a:ea typeface="Calibri"/>
                <a:cs typeface="Calibri"/>
                <a:sym typeface="Calibri"/>
              </a:rPr>
              <a:t>. (Acts 13:36)</a:t>
            </a:r>
            <a:endParaRPr lang="en-US" sz="1200" b="0" i="0" u="none" strike="noStrike" cap="none" dirty="0">
              <a:solidFill>
                <a:schemeClr val="dk1"/>
              </a:solidFill>
              <a:latin typeface="Calibri"/>
              <a:ea typeface="Calibri"/>
              <a:cs typeface="Calibri"/>
              <a:sym typeface="Calibri"/>
            </a:endParaRPr>
          </a:p>
        </p:txBody>
      </p:sp>
      <p:sp>
        <p:nvSpPr>
          <p:cNvPr id="174" name="Google Shape;174;g3f191a214f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f191a214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f191a214f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dirty="0" smtClean="0">
                <a:solidFill>
                  <a:schemeClr val="dk1"/>
                </a:solidFill>
                <a:latin typeface="Calibri"/>
                <a:ea typeface="Calibri"/>
                <a:cs typeface="Calibri"/>
                <a:sym typeface="Calibri"/>
              </a:rPr>
              <a:t>#5. David Shaped History.</a:t>
            </a:r>
            <a:r>
              <a:rPr lang="en-US" sz="1200" b="0" i="0" u="none" strike="noStrike" cap="none" dirty="0" smtClean="0">
                <a:solidFill>
                  <a:schemeClr val="dk1"/>
                </a:solidFill>
                <a:latin typeface="Calibri"/>
                <a:ea typeface="Calibri"/>
                <a:cs typeface="Calibri"/>
                <a:sym typeface="Calibri"/>
              </a:rPr>
              <a:t> Ultimately David produced the </a:t>
            </a:r>
            <a:r>
              <a:rPr lang="en-US" sz="1200" b="0" i="0" u="none" strike="noStrike" cap="none" dirty="0" err="1" smtClean="0">
                <a:solidFill>
                  <a:schemeClr val="dk1"/>
                </a:solidFill>
                <a:latin typeface="Calibri"/>
                <a:ea typeface="Calibri"/>
                <a:cs typeface="Calibri"/>
                <a:sym typeface="Calibri"/>
              </a:rPr>
              <a:t>saviour</a:t>
            </a:r>
            <a:r>
              <a:rPr lang="en-US" sz="1200" b="0" i="0" u="none" strike="noStrike" cap="none" dirty="0" smtClean="0">
                <a:solidFill>
                  <a:schemeClr val="dk1"/>
                </a:solidFill>
                <a:latin typeface="Calibri"/>
                <a:ea typeface="Calibri"/>
                <a:cs typeface="Calibri"/>
                <a:sym typeface="Calibri"/>
              </a:rPr>
              <a:t> of the world (Jesus was his great great great ... grandson).</a:t>
            </a:r>
            <a:r>
              <a:rPr lang="en-US" sz="1200" b="0" i="0" u="none" strike="noStrike" cap="none" baseline="0" dirty="0" smtClean="0">
                <a:solidFill>
                  <a:schemeClr val="dk1"/>
                </a:solidFill>
                <a:latin typeface="Calibri"/>
                <a:ea typeface="Calibri"/>
                <a:cs typeface="Calibri"/>
                <a:sym typeface="Calibri"/>
              </a:rPr>
              <a:t> </a:t>
            </a:r>
            <a:r>
              <a:rPr lang="en-US" sz="1200" b="0" i="1" u="none" strike="noStrike" cap="none" dirty="0" smtClean="0">
                <a:solidFill>
                  <a:schemeClr val="dk1"/>
                </a:solidFill>
                <a:latin typeface="Calibri"/>
                <a:ea typeface="Calibri"/>
                <a:cs typeface="Calibri"/>
                <a:sym typeface="Calibri"/>
              </a:rPr>
              <a:t>You will conceive and give birth to a son, and you are to call him Jesus. He will be great and will be called the Son of the Most High. The Lord God will give him the throne of his father David, and he will reign over Jacob’s descendants forever; his kingdom will never end.</a:t>
            </a:r>
            <a:r>
              <a:rPr lang="en-US" sz="1200" b="0" i="1"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(Luke 1:31-33)</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p:txBody>
      </p:sp>
      <p:sp>
        <p:nvSpPr>
          <p:cNvPr id="174" name="Google Shape;174;g3f191a214f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f191a214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f191a214f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dirty="0" smtClean="0">
                <a:solidFill>
                  <a:schemeClr val="dk1"/>
                </a:solidFill>
                <a:latin typeface="Calibri"/>
                <a:ea typeface="Calibri"/>
                <a:cs typeface="Calibri"/>
                <a:sym typeface="Calibri"/>
              </a:rPr>
              <a:t>Small Group Discussion:</a:t>
            </a:r>
            <a:r>
              <a:rPr lang="en-US" sz="1200" b="0" i="0" u="none" strike="noStrike" cap="none" dirty="0" smtClean="0">
                <a:solidFill>
                  <a:schemeClr val="dk1"/>
                </a:solidFill>
                <a:latin typeface="Calibri"/>
                <a:ea typeface="Calibri"/>
                <a:cs typeface="Calibri"/>
                <a:sym typeface="Calibri"/>
              </a:rPr>
              <a:t> You have ten minutes to apply the message to your life in small groups using these 3 questions: (1)</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What personal legacy do you want to leave on </a:t>
            </a:r>
            <a:r>
              <a:rPr lang="en-US" sz="1200" b="0" i="0" u="none" strike="noStrike" cap="none" smtClean="0">
                <a:solidFill>
                  <a:schemeClr val="dk1"/>
                </a:solidFill>
                <a:latin typeface="Calibri"/>
                <a:ea typeface="Calibri"/>
                <a:cs typeface="Calibri"/>
                <a:sym typeface="Calibri"/>
              </a:rPr>
              <a:t>earth</a:t>
            </a:r>
            <a:r>
              <a:rPr lang="en-US" sz="1200" b="0" i="0" u="none" strike="noStrike" cap="none" smtClean="0">
                <a:solidFill>
                  <a:schemeClr val="dk1"/>
                </a:solidFill>
                <a:latin typeface="Calibri"/>
                <a:ea typeface="Calibri"/>
                <a:cs typeface="Calibri"/>
                <a:sym typeface="Calibri"/>
              </a:rPr>
              <a:t>? (</a:t>
            </a:r>
            <a:r>
              <a:rPr lang="en-US" sz="1200" b="0" i="0" u="none" strike="noStrike" cap="none" dirty="0" smtClean="0">
                <a:solidFill>
                  <a:schemeClr val="dk1"/>
                </a:solidFill>
                <a:latin typeface="Calibri"/>
                <a:ea typeface="Calibri"/>
                <a:cs typeface="Calibri"/>
                <a:sym typeface="Calibri"/>
              </a:rPr>
              <a:t>2) What Godly legacy do you want to leave on earth? (3) What legacy have you created for yourself?</a:t>
            </a:r>
          </a:p>
        </p:txBody>
      </p:sp>
      <p:sp>
        <p:nvSpPr>
          <p:cNvPr id="174" name="Google Shape;174;g3f191a214f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f191a214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f191a214f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r>
              <a:rPr lang="en-US" sz="1200" b="1" i="0" u="none" strike="noStrike" cap="none" dirty="0" smtClean="0">
                <a:solidFill>
                  <a:schemeClr val="dk1"/>
                </a:solidFill>
                <a:latin typeface="Arial"/>
                <a:ea typeface="Arial"/>
                <a:cs typeface="Arial"/>
                <a:sym typeface="Arial"/>
              </a:rPr>
              <a:t>Wrap Up:</a:t>
            </a:r>
            <a:r>
              <a:rPr lang="en-US" sz="1200" b="0" i="0" u="none" strike="noStrike" cap="none" baseline="0" dirty="0" smtClean="0">
                <a:solidFill>
                  <a:schemeClr val="dk1"/>
                </a:solidFill>
                <a:latin typeface="Arial"/>
                <a:ea typeface="Arial"/>
                <a:cs typeface="Arial"/>
                <a:sym typeface="Arial"/>
              </a:rPr>
              <a:t> Your Godly Legacy will please God and inspire many generations to come. </a:t>
            </a:r>
          </a:p>
        </p:txBody>
      </p:sp>
      <p:sp>
        <p:nvSpPr>
          <p:cNvPr id="174" name="Google Shape;174;g3f191a214f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f191a214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f191a214f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dirty="0" smtClean="0">
                <a:solidFill>
                  <a:schemeClr val="dk1"/>
                </a:solidFill>
                <a:latin typeface="Calibri"/>
                <a:ea typeface="Calibri"/>
                <a:cs typeface="Calibri"/>
                <a:sym typeface="Calibri"/>
              </a:rPr>
              <a:t>Prayer:</a:t>
            </a:r>
            <a:r>
              <a:rPr lang="en-US" sz="1200" b="0" i="0" u="none" strike="noStrike" cap="none" dirty="0" smtClean="0">
                <a:solidFill>
                  <a:schemeClr val="dk1"/>
                </a:solidFill>
                <a:latin typeface="Calibri"/>
                <a:ea typeface="Calibri"/>
                <a:cs typeface="Calibri"/>
                <a:sym typeface="Calibri"/>
              </a:rPr>
              <a:t> </a:t>
            </a:r>
            <a:endParaRPr lang="en-US" dirty="0"/>
          </a:p>
        </p:txBody>
      </p:sp>
      <p:sp>
        <p:nvSpPr>
          <p:cNvPr id="174" name="Google Shape;174;g3f191a214f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Daily Devotions: </a:t>
            </a:r>
            <a:r>
              <a:rPr lang="en-US" sz="1200" b="0" i="0" u="none" strike="noStrike" cap="none" dirty="0">
                <a:solidFill>
                  <a:schemeClr val="dk1"/>
                </a:solidFill>
                <a:latin typeface="Calibri"/>
                <a:ea typeface="Calibri"/>
                <a:cs typeface="Calibri"/>
                <a:sym typeface="Calibri"/>
              </a:rPr>
              <a:t>We will post devotions on the Sunday WhatsApp group every night of the week throughout this series. Do everything you can to be a part of the daily journey in the life of David.</a:t>
            </a:r>
            <a:endParaRPr sz="1200" b="0" i="0" u="none" strike="noStrike" cap="none" dirty="0">
              <a:solidFill>
                <a:schemeClr val="dk1"/>
              </a:solidFill>
              <a:latin typeface="Calibri"/>
              <a:ea typeface="Calibri"/>
              <a:cs typeface="Calibri"/>
              <a:sym typeface="Calibri"/>
            </a:endParaRPr>
          </a:p>
        </p:txBody>
      </p:sp>
      <p:sp>
        <p:nvSpPr>
          <p:cNvPr id="289" name="Google Shape;289;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Next Week: </a:t>
            </a:r>
            <a:r>
              <a:rPr lang="en-US" sz="1200" b="0" i="0" u="none" strike="noStrike" cap="none" dirty="0">
                <a:solidFill>
                  <a:schemeClr val="dk1"/>
                </a:solidFill>
                <a:latin typeface="Calibri"/>
                <a:ea typeface="Calibri"/>
                <a:cs typeface="Calibri"/>
                <a:sym typeface="Calibri"/>
              </a:rPr>
              <a:t>Next week we will be taking a break for the school holidays.</a:t>
            </a:r>
            <a:endParaRPr sz="1200" b="0" i="0" u="none" strike="noStrike" cap="none" dirty="0">
              <a:solidFill>
                <a:schemeClr val="dk1"/>
              </a:solidFill>
              <a:latin typeface="Calibri"/>
              <a:ea typeface="Calibri"/>
              <a:cs typeface="Calibri"/>
              <a:sym typeface="Calibri"/>
            </a:endParaRPr>
          </a:p>
        </p:txBody>
      </p:sp>
      <p:sp>
        <p:nvSpPr>
          <p:cNvPr id="295" name="Google Shape;295;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f191a214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3f191a214f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In week 2 we learnt about handing Giants.</a:t>
            </a:r>
            <a:endParaRPr lang="en-US" sz="1200" b="0" i="0" u="none" strike="noStrike" cap="none" dirty="0">
              <a:solidFill>
                <a:schemeClr val="dk1"/>
              </a:solidFill>
              <a:latin typeface="Calibri"/>
              <a:ea typeface="Calibri"/>
              <a:cs typeface="Calibri"/>
              <a:sym typeface="Calibri"/>
            </a:endParaRPr>
          </a:p>
        </p:txBody>
      </p:sp>
      <p:sp>
        <p:nvSpPr>
          <p:cNvPr id="174" name="Google Shape;174;g3f191a214f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f191a214f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3f191a214f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In week 3 we learnt about dealing with Friends.</a:t>
            </a:r>
            <a:endParaRPr lang="en-US" sz="1200" b="0" i="0" u="none" strike="noStrike" cap="none" dirty="0">
              <a:solidFill>
                <a:schemeClr val="dk1"/>
              </a:solidFill>
              <a:latin typeface="Calibri"/>
              <a:ea typeface="Calibri"/>
              <a:cs typeface="Calibri"/>
              <a:sym typeface="Calibri"/>
            </a:endParaRPr>
          </a:p>
        </p:txBody>
      </p:sp>
      <p:sp>
        <p:nvSpPr>
          <p:cNvPr id="180" name="Google Shape;180;g3f191a214f_0_1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f191a214f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3f191a214f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In week 4 we learnt about dealing with Betrayal.</a:t>
            </a:r>
            <a:endParaRPr lang="en-US" sz="1200" b="0" i="0" u="none" strike="noStrike" cap="none" dirty="0">
              <a:solidFill>
                <a:schemeClr val="dk1"/>
              </a:solidFill>
              <a:latin typeface="Calibri"/>
              <a:ea typeface="Calibri"/>
              <a:cs typeface="Calibri"/>
              <a:sym typeface="Calibri"/>
            </a:endParaRPr>
          </a:p>
        </p:txBody>
      </p:sp>
      <p:sp>
        <p:nvSpPr>
          <p:cNvPr id="186" name="Google Shape;186;g3f191a214f_0_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f191a214f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3f191a214f_0_1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In week 5 we learnt about dealing with Revenge.</a:t>
            </a:r>
            <a:endParaRPr lang="en-US" sz="1200" b="0" i="0" u="none" strike="noStrike" cap="none" dirty="0">
              <a:solidFill>
                <a:schemeClr val="dk1"/>
              </a:solidFill>
              <a:latin typeface="Calibri"/>
              <a:ea typeface="Calibri"/>
              <a:cs typeface="Calibri"/>
              <a:sym typeface="Calibri"/>
            </a:endParaRPr>
          </a:p>
        </p:txBody>
      </p:sp>
      <p:sp>
        <p:nvSpPr>
          <p:cNvPr id="192" name="Google Shape;192;g3f191a214f_0_1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f191a214f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3f191a214f_0_1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In week 6 we learnt about dealing with Trials.</a:t>
            </a:r>
            <a:endParaRPr lang="en-US" sz="1200" b="0" i="0" u="none" strike="noStrike" cap="none" dirty="0">
              <a:solidFill>
                <a:schemeClr val="dk1"/>
              </a:solidFill>
              <a:latin typeface="Calibri"/>
              <a:ea typeface="Calibri"/>
              <a:cs typeface="Calibri"/>
              <a:sym typeface="Calibri"/>
            </a:endParaRPr>
          </a:p>
        </p:txBody>
      </p:sp>
      <p:sp>
        <p:nvSpPr>
          <p:cNvPr id="198" name="Google Shape;198;g3f191a214f_0_1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f191a214f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3f191a214f_0_1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smtClean="0">
                <a:solidFill>
                  <a:schemeClr val="dk1"/>
                </a:solidFill>
                <a:latin typeface="Calibri"/>
                <a:ea typeface="Calibri"/>
                <a:cs typeface="Calibri"/>
                <a:sym typeface="Calibri"/>
              </a:rPr>
              <a:t>In week 7 we learnt about dealing with Power.</a:t>
            </a: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04" name="Google Shape;204;g3f191a214f_0_1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f191a214f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g3f191a214f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Calibri"/>
                <a:ea typeface="Calibri"/>
                <a:cs typeface="Calibri"/>
                <a:sym typeface="Calibri"/>
              </a:rPr>
              <a:t>In week 8 we learnt about dealing with Lust.</a:t>
            </a:r>
            <a:endParaRPr lang="en-US" sz="1200" b="0" i="0" u="none" strike="noStrike" cap="none" dirty="0">
              <a:solidFill>
                <a:schemeClr val="dk1"/>
              </a:solidFill>
              <a:latin typeface="Calibri"/>
              <a:ea typeface="Calibri"/>
              <a:cs typeface="Calibri"/>
              <a:sym typeface="Calibri"/>
            </a:endParaRPr>
          </a:p>
        </p:txBody>
      </p:sp>
      <p:sp>
        <p:nvSpPr>
          <p:cNvPr id="210" name="Google Shape;210;g3f191a214f_0_1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597821"/>
            <a:ext cx="7772400" cy="1102519"/>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463778" y="1371602"/>
            <a:ext cx="4388644"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272778" y="-609598"/>
            <a:ext cx="4388644"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4645030" y="1151335"/>
            <a:ext cx="4041775" cy="47982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4645030" y="1631156"/>
            <a:ext cx="4041775" cy="2963466"/>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5" y="204787"/>
            <a:ext cx="3008313" cy="8715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575050" y="204790"/>
            <a:ext cx="5111750" cy="4389835"/>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5" y="1076328"/>
            <a:ext cx="3008313" cy="3518297"/>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3600451"/>
            <a:ext cx="5486400" cy="42505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4025505"/>
            <a:ext cx="5486400" cy="603647"/>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4"/>
            <a:ext cx="2133600" cy="2738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767264"/>
            <a:ext cx="2895600" cy="273844"/>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767264"/>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46790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415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33080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1780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09071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9981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70090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4" name="Picture 3"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253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4" name="Picture 3"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57288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63789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3" name="Picture 2"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27831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2" name="Picture 1" descr="_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64166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82232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24680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42960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34722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39885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86577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81975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41300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00728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43175202"/>
      </p:ext>
    </p:extLst>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666</Words>
  <Application>Microsoft Macintosh PowerPoint</Application>
  <PresentationFormat>On-screen Show (16:9)</PresentationFormat>
  <Paragraphs>52</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Mark Tittley</cp:lastModifiedBy>
  <cp:revision>25</cp:revision>
  <dcterms:modified xsi:type="dcterms:W3CDTF">2018-09-21T13:53:38Z</dcterms:modified>
</cp:coreProperties>
</file>