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590" r:id="rId2"/>
    <p:sldId id="709" r:id="rId3"/>
    <p:sldId id="603" r:id="rId4"/>
    <p:sldId id="598" r:id="rId5"/>
    <p:sldId id="710" r:id="rId6"/>
    <p:sldId id="639" r:id="rId7"/>
    <p:sldId id="708" r:id="rId8"/>
    <p:sldId id="699" r:id="rId9"/>
    <p:sldId id="698" r:id="rId10"/>
    <p:sldId id="700" r:id="rId11"/>
    <p:sldId id="701" r:id="rId12"/>
    <p:sldId id="640" r:id="rId13"/>
    <p:sldId id="689" r:id="rId14"/>
    <p:sldId id="691" r:id="rId15"/>
    <p:sldId id="692" r:id="rId16"/>
    <p:sldId id="678" r:id="rId17"/>
    <p:sldId id="703" r:id="rId18"/>
    <p:sldId id="688" r:id="rId19"/>
    <p:sldId id="693" r:id="rId20"/>
    <p:sldId id="707" r:id="rId21"/>
    <p:sldId id="690" r:id="rId22"/>
    <p:sldId id="706" r:id="rId23"/>
    <p:sldId id="679" r:id="rId24"/>
    <p:sldId id="705" r:id="rId25"/>
    <p:sldId id="675" r:id="rId26"/>
    <p:sldId id="694" r:id="rId27"/>
    <p:sldId id="658" r:id="rId28"/>
    <p:sldId id="696" r:id="rId29"/>
    <p:sldId id="695" r:id="rId30"/>
    <p:sldId id="599" r:id="rId31"/>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1" autoAdjust="0"/>
    <p:restoredTop sz="76071" autoAdjust="0"/>
  </p:normalViewPr>
  <p:slideViewPr>
    <p:cSldViewPr snapToGrid="0" snapToObjects="1">
      <p:cViewPr varScale="1">
        <p:scale>
          <a:sx n="63" d="100"/>
          <a:sy n="63" d="100"/>
        </p:scale>
        <p:origin x="-1024" y="-112"/>
      </p:cViewPr>
      <p:guideLst>
        <p:guide orient="horz" pos="1148"/>
        <p:guide pos="1400"/>
        <p:guide pos="1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15/02/27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Destiny Night</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The Guardians are soldiers able to wield the Travellers power to save the city. </a:t>
            </a:r>
            <a:r>
              <a:rPr lang="en-US" sz="1200" kern="1200" dirty="0" smtClean="0">
                <a:solidFill>
                  <a:schemeClr val="tx1"/>
                </a:solidFill>
                <a:latin typeface="+mn-lt"/>
                <a:ea typeface="+mn-ea"/>
                <a:cs typeface="+mn-cs"/>
              </a:rPr>
              <a:t>If they can find a way to save The City -- to reclaim all that was lost – they will become legend. If they fail, the last light of civilization will go out.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err="1" smtClean="0">
                <a:solidFill>
                  <a:schemeClr val="tx1"/>
                </a:solidFill>
                <a:effectLst/>
                <a:latin typeface="+mn-lt"/>
                <a:ea typeface="+mn-ea"/>
                <a:cs typeface="+mn-cs"/>
              </a:rPr>
              <a:t>Crota</a:t>
            </a:r>
            <a:r>
              <a:rPr lang="en-US" sz="1200" kern="1200" baseline="0" dirty="0" smtClean="0">
                <a:solidFill>
                  <a:schemeClr val="tx1"/>
                </a:solidFill>
                <a:effectLst/>
                <a:latin typeface="+mn-lt"/>
                <a:ea typeface="+mn-ea"/>
                <a:cs typeface="+mn-cs"/>
              </a:rPr>
              <a:t> is a force of Darkness and must be defeated if the human race has any hope of survival.</a:t>
            </a:r>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Teams:</a:t>
            </a:r>
            <a:r>
              <a:rPr lang="en-US" sz="1200" kern="1200" baseline="0" dirty="0" smtClean="0">
                <a:solidFill>
                  <a:schemeClr val="tx1"/>
                </a:solidFill>
                <a:effectLst/>
                <a:latin typeface="+mn-lt"/>
                <a:ea typeface="+mn-ea"/>
                <a:cs typeface="+mn-cs"/>
              </a:rPr>
              <a:t> </a:t>
            </a:r>
            <a:r>
              <a:rPr lang="en-US" dirty="0" smtClean="0"/>
              <a:t>You are going</a:t>
            </a:r>
            <a:r>
              <a:rPr lang="en-US" baseline="0" dirty="0" smtClean="0"/>
              <a:t> to divide you into two </a:t>
            </a:r>
            <a:r>
              <a:rPr lang="en-US" dirty="0" smtClean="0"/>
              <a:t>equal groups of Guardians:</a:t>
            </a:r>
            <a:r>
              <a:rPr lang="en-US" baseline="0" dirty="0" smtClean="0"/>
              <a:t> Alpha Guardians and Bravo Guardians.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Classes: You are now going to divide into three classes (in each group of Guardians): Hunters, Titans and Warlocks. You choose a class based on your personal skills - but the teams must be equal in size at the end of your choosing.</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Hunter Class</a:t>
            </a:r>
            <a:r>
              <a:rPr lang="en-ZA" sz="1200" kern="1200" baseline="0" dirty="0" smtClean="0">
                <a:solidFill>
                  <a:schemeClr val="tx1"/>
                </a:solidFill>
                <a:effectLst/>
                <a:latin typeface="+mn-lt"/>
                <a:ea typeface="+mn-ea"/>
                <a:cs typeface="+mn-cs"/>
              </a:rPr>
              <a:t> – Guardians who are known for their A</a:t>
            </a:r>
            <a:r>
              <a:rPr lang="en-US" sz="1200" kern="1200" dirty="0" err="1" smtClean="0">
                <a:solidFill>
                  <a:schemeClr val="tx1"/>
                </a:solidFill>
                <a:latin typeface="+mn-lt"/>
                <a:ea typeface="+mn-ea"/>
                <a:cs typeface="+mn-cs"/>
              </a:rPr>
              <a:t>ccuracy</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gility.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Titan Class – </a:t>
            </a:r>
            <a:r>
              <a:rPr lang="en-ZA" sz="1200" kern="1200" baseline="0" dirty="0" smtClean="0">
                <a:solidFill>
                  <a:schemeClr val="tx1"/>
                </a:solidFill>
                <a:effectLst/>
                <a:latin typeface="+mn-lt"/>
                <a:ea typeface="+mn-ea"/>
                <a:cs typeface="+mn-cs"/>
              </a:rPr>
              <a:t>Guardians who are </a:t>
            </a:r>
            <a:r>
              <a:rPr lang="en-ZA" sz="1200" kern="1200" dirty="0" smtClean="0">
                <a:solidFill>
                  <a:schemeClr val="tx1"/>
                </a:solidFill>
                <a:effectLst/>
                <a:latin typeface="+mn-lt"/>
                <a:ea typeface="+mn-ea"/>
                <a:cs typeface="+mn-cs"/>
              </a:rPr>
              <a:t>known for their Strength and Defence.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Warlock Class – </a:t>
            </a:r>
            <a:r>
              <a:rPr lang="en-ZA" sz="1200" kern="1200" baseline="0" dirty="0" smtClean="0">
                <a:solidFill>
                  <a:schemeClr val="tx1"/>
                </a:solidFill>
                <a:effectLst/>
                <a:latin typeface="+mn-lt"/>
                <a:ea typeface="+mn-ea"/>
                <a:cs typeface="+mn-cs"/>
              </a:rPr>
              <a:t>Guardians who are</a:t>
            </a:r>
            <a:r>
              <a:rPr lang="en-ZA" sz="1200" kern="1200" dirty="0" smtClean="0">
                <a:solidFill>
                  <a:schemeClr val="tx1"/>
                </a:solidFill>
                <a:effectLst/>
                <a:latin typeface="+mn-lt"/>
                <a:ea typeface="+mn-ea"/>
                <a:cs typeface="+mn-cs"/>
              </a:rPr>
              <a:t> known for their Intellect and Strategy.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Okay,</a:t>
            </a:r>
            <a:r>
              <a:rPr lang="en-ZA" sz="1200" kern="1200" baseline="0" dirty="0" smtClean="0">
                <a:solidFill>
                  <a:schemeClr val="tx1"/>
                </a:solidFill>
                <a:effectLst/>
                <a:latin typeface="+mn-lt"/>
                <a:ea typeface="+mn-ea"/>
                <a:cs typeface="+mn-cs"/>
              </a:rPr>
              <a:t> do divide yourselves in your Guardian group into three different classes.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a:t>
            </a:r>
            <a:r>
              <a:rPr lang="en-US" sz="1200" kern="1200" baseline="0" dirty="0" smtClean="0">
                <a:solidFill>
                  <a:schemeClr val="tx1"/>
                </a:solidFill>
                <a:latin typeface="+mn-lt"/>
                <a:ea typeface="+mn-ea"/>
                <a:cs typeface="+mn-cs"/>
              </a:rPr>
              <a:t> are going to have three rounds of games and the group of guardians with the highest combined score will go up against </a:t>
            </a:r>
            <a:r>
              <a:rPr lang="en-US" sz="1200" kern="1200" baseline="0" dirty="0" err="1" smtClean="0">
                <a:solidFill>
                  <a:schemeClr val="tx1"/>
                </a:solidFill>
                <a:latin typeface="+mn-lt"/>
                <a:ea typeface="+mn-ea"/>
                <a:cs typeface="+mn-cs"/>
              </a:rPr>
              <a:t>Crota</a:t>
            </a:r>
            <a:r>
              <a:rPr lang="en-US" sz="1200" kern="1200" baseline="0" dirty="0" smtClean="0">
                <a:solidFill>
                  <a:schemeClr val="tx1"/>
                </a:solidFill>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Hunter Class Challenge: The Hunters will compete in Target Shooting using a spoon and a ping pong ball.</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Pre-Event</a:t>
            </a:r>
            <a:r>
              <a:rPr lang="en-US" sz="1200" b="0" kern="1200" baseline="0" dirty="0" smtClean="0">
                <a:solidFill>
                  <a:schemeClr val="tx1"/>
                </a:solidFill>
                <a:latin typeface="+mn-lt"/>
                <a:ea typeface="+mn-ea"/>
                <a:cs typeface="+mn-cs"/>
              </a:rPr>
              <a:t> Video: Official Destiny Live Action Trailer Become Legend. Get it on YouTube at: https://</a:t>
            </a:r>
            <a:r>
              <a:rPr lang="en-US" sz="1200" b="0" kern="1200" baseline="0" dirty="0" err="1" smtClean="0">
                <a:solidFill>
                  <a:schemeClr val="tx1"/>
                </a:solidFill>
                <a:latin typeface="+mn-lt"/>
                <a:ea typeface="+mn-ea"/>
                <a:cs typeface="+mn-cs"/>
              </a:rPr>
              <a:t>www.youtube.com</a:t>
            </a:r>
            <a:r>
              <a:rPr lang="en-US" sz="1200" b="0" kern="1200" baseline="0" dirty="0" smtClean="0">
                <a:solidFill>
                  <a:schemeClr val="tx1"/>
                </a:solidFill>
                <a:latin typeface="+mn-lt"/>
                <a:ea typeface="+mn-ea"/>
                <a:cs typeface="+mn-cs"/>
              </a:rPr>
              <a:t>/</a:t>
            </a:r>
            <a:r>
              <a:rPr lang="en-US" sz="1200" b="0" kern="1200" baseline="0" dirty="0" err="1" smtClean="0">
                <a:solidFill>
                  <a:schemeClr val="tx1"/>
                </a:solidFill>
                <a:latin typeface="+mn-lt"/>
                <a:ea typeface="+mn-ea"/>
                <a:cs typeface="+mn-cs"/>
              </a:rPr>
              <a:t>watch?v</a:t>
            </a:r>
            <a:r>
              <a:rPr lang="en-US" sz="1200" b="0" kern="1200" baseline="0" dirty="0" smtClean="0">
                <a:solidFill>
                  <a:schemeClr val="tx1"/>
                </a:solidFill>
                <a:latin typeface="+mn-lt"/>
                <a:ea typeface="+mn-ea"/>
                <a:cs typeface="+mn-cs"/>
              </a:rPr>
              <a:t>=9ZyQK6kUdWQ</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Target Shooting Rules:</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Each Hunter is given a spoon and ping pong ball</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 A row of targets is placed in front of the group</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On go you have to knock the cups down</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4. First team with all cups down wins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Warlock Class Challenge: </a:t>
            </a:r>
            <a:r>
              <a:rPr lang="en-US" sz="1200" kern="1200" dirty="0" smtClean="0">
                <a:solidFill>
                  <a:schemeClr val="tx1"/>
                </a:solidFill>
                <a:effectLst/>
                <a:latin typeface="+mn-lt"/>
                <a:ea typeface="+mn-ea"/>
                <a:cs typeface="+mn-cs"/>
              </a:rPr>
              <a:t>The Warlocks</a:t>
            </a:r>
            <a:r>
              <a:rPr lang="en-US" sz="1200" kern="1200" baseline="0" dirty="0" smtClean="0">
                <a:solidFill>
                  <a:schemeClr val="tx1"/>
                </a:solidFill>
                <a:effectLst/>
                <a:latin typeface="+mn-lt"/>
                <a:ea typeface="+mn-ea"/>
                <a:cs typeface="+mn-cs"/>
              </a:rPr>
              <a:t> will compete in a game called Reverse It. Each group is given a sheet and everyone has to stand on it and at all times have both their feet on the sheet. The first team to turn the sheet over - without stepping on the ground - wins the game. Give the teams a few minutes to </a:t>
            </a:r>
            <a:r>
              <a:rPr lang="en-US" sz="1200" kern="1200" baseline="0" dirty="0" err="1" smtClean="0">
                <a:solidFill>
                  <a:schemeClr val="tx1"/>
                </a:solidFill>
                <a:effectLst/>
                <a:latin typeface="+mn-lt"/>
                <a:ea typeface="+mn-ea"/>
                <a:cs typeface="+mn-cs"/>
              </a:rPr>
              <a:t>strategise</a:t>
            </a:r>
            <a:r>
              <a:rPr lang="en-US" sz="1200" kern="1200" baseline="0" dirty="0" smtClean="0">
                <a:solidFill>
                  <a:schemeClr val="tx1"/>
                </a:solidFill>
                <a:effectLst/>
                <a:latin typeface="+mn-lt"/>
                <a:ea typeface="+mn-ea"/>
                <a:cs typeface="+mn-cs"/>
              </a:rPr>
              <a:t> before starting.</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Reverse It Rules:</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Each group is given a sheet </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2. Everyone has to stand on it at all times</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The first team to turn the sheet over wins the game</a:t>
            </a:r>
          </a:p>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4. You have 2 minutes to </a:t>
            </a:r>
            <a:r>
              <a:rPr lang="en-US" sz="1200" kern="1200" baseline="0" dirty="0" err="1" smtClean="0">
                <a:solidFill>
                  <a:schemeClr val="tx1"/>
                </a:solidFill>
                <a:effectLst/>
                <a:latin typeface="+mn-lt"/>
                <a:ea typeface="+mn-ea"/>
                <a:cs typeface="+mn-cs"/>
              </a:rPr>
              <a:t>strategise</a:t>
            </a:r>
            <a:r>
              <a:rPr lang="en-US" sz="1200" kern="1200" baseline="0" dirty="0" smtClean="0">
                <a:solidFill>
                  <a:schemeClr val="tx1"/>
                </a:solidFill>
                <a:effectLst/>
                <a:latin typeface="+mn-lt"/>
                <a:ea typeface="+mn-ea"/>
                <a:cs typeface="+mn-cs"/>
              </a:rPr>
              <a:t> before we start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Titan Class Challenge: The Titans will compete in a game of Dodge</a:t>
            </a:r>
            <a:r>
              <a:rPr lang="en-US" sz="1200" kern="1200" baseline="0" dirty="0" smtClean="0">
                <a:solidFill>
                  <a:schemeClr val="tx1"/>
                </a:solidFill>
                <a:latin typeface="+mn-lt"/>
                <a:ea typeface="+mn-ea"/>
                <a:cs typeface="+mn-cs"/>
              </a:rPr>
              <a:t> Ball. There will be a measured out court with two sides and each team will be given 5 balls to start with.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Dodge</a:t>
            </a:r>
            <a:r>
              <a:rPr lang="en-US" sz="1200" kern="1200" baseline="0" dirty="0" err="1" smtClean="0">
                <a:solidFill>
                  <a:schemeClr val="tx1"/>
                </a:solidFill>
                <a:latin typeface="+mn-lt"/>
                <a:ea typeface="+mn-ea"/>
                <a:cs typeface="+mn-cs"/>
              </a:rPr>
              <a:t>ball</a:t>
            </a:r>
            <a:r>
              <a:rPr lang="en-US" sz="1200" kern="1200" baseline="0" dirty="0" smtClean="0">
                <a:solidFill>
                  <a:schemeClr val="tx1"/>
                </a:solidFill>
                <a:latin typeface="+mn-lt"/>
                <a:ea typeface="+mn-ea"/>
                <a:cs typeface="+mn-cs"/>
              </a:rPr>
              <a:t> Rules:</a:t>
            </a:r>
          </a:p>
          <a:p>
            <a:r>
              <a:rPr lang="en-US" sz="1200" b="0" kern="1200" baseline="0" dirty="0" smtClean="0">
                <a:solidFill>
                  <a:schemeClr val="tx1"/>
                </a:solidFill>
                <a:latin typeface="+mn-lt"/>
                <a:ea typeface="+mn-ea"/>
                <a:cs typeface="+mn-cs"/>
              </a:rPr>
              <a:t>1. On GO, get a ball and throw it to a mate</a:t>
            </a:r>
          </a:p>
          <a:p>
            <a:r>
              <a:rPr lang="en-US" sz="1200" b="0" kern="1200" baseline="0" dirty="0" smtClean="0">
                <a:solidFill>
                  <a:schemeClr val="tx1"/>
                </a:solidFill>
                <a:latin typeface="+mn-lt"/>
                <a:ea typeface="+mn-ea"/>
                <a:cs typeface="+mn-cs"/>
              </a:rPr>
              <a:t>2. Players cannot be out if hit in the neutral zone</a:t>
            </a:r>
          </a:p>
          <a:p>
            <a:r>
              <a:rPr lang="en-US" sz="1200" b="0" kern="1200" baseline="0" dirty="0" smtClean="0">
                <a:solidFill>
                  <a:schemeClr val="tx1"/>
                </a:solidFill>
                <a:latin typeface="+mn-lt"/>
                <a:ea typeface="+mn-ea"/>
                <a:cs typeface="+mn-cs"/>
              </a:rPr>
              <a:t>3. When a player is hit by a </a:t>
            </a:r>
            <a:r>
              <a:rPr lang="en-US" sz="1200" b="0" kern="1200" baseline="0" dirty="0" err="1" smtClean="0">
                <a:solidFill>
                  <a:schemeClr val="tx1"/>
                </a:solidFill>
                <a:latin typeface="+mn-lt"/>
                <a:ea typeface="+mn-ea"/>
                <a:cs typeface="+mn-cs"/>
              </a:rPr>
              <a:t>dodgeball</a:t>
            </a:r>
            <a:r>
              <a:rPr lang="en-US" sz="1200" b="0" kern="1200" baseline="0" dirty="0" smtClean="0">
                <a:solidFill>
                  <a:schemeClr val="tx1"/>
                </a:solidFill>
                <a:latin typeface="+mn-lt"/>
                <a:ea typeface="+mn-ea"/>
                <a:cs typeface="+mn-cs"/>
              </a:rPr>
              <a:t> they are out</a:t>
            </a:r>
          </a:p>
          <a:p>
            <a:r>
              <a:rPr lang="en-US" sz="1200" b="0" kern="1200" baseline="0" dirty="0" smtClean="0">
                <a:solidFill>
                  <a:schemeClr val="tx1"/>
                </a:solidFill>
                <a:latin typeface="+mn-lt"/>
                <a:ea typeface="+mn-ea"/>
                <a:cs typeface="+mn-cs"/>
              </a:rPr>
              <a:t>4. If a player catches a ball, the thrower is  eliminated </a:t>
            </a:r>
          </a:p>
          <a:p>
            <a:r>
              <a:rPr lang="en-US" sz="1200" b="0" kern="1200" baseline="0" dirty="0" smtClean="0">
                <a:solidFill>
                  <a:schemeClr val="tx1"/>
                </a:solidFill>
                <a:latin typeface="+mn-lt"/>
                <a:ea typeface="+mn-ea"/>
                <a:cs typeface="+mn-cs"/>
              </a:rPr>
              <a:t>5. Players can leave the court to gather balls </a:t>
            </a:r>
          </a:p>
          <a:p>
            <a:r>
              <a:rPr lang="en-US" sz="1200" b="0" kern="1200" baseline="0" dirty="0" smtClean="0">
                <a:solidFill>
                  <a:schemeClr val="tx1"/>
                </a:solidFill>
                <a:latin typeface="+mn-lt"/>
                <a:ea typeface="+mn-ea"/>
                <a:cs typeface="+mn-cs"/>
              </a:rPr>
              <a:t>6. Players can only throw balls standing in their zone</a:t>
            </a:r>
          </a:p>
          <a:p>
            <a:r>
              <a:rPr lang="en-US" sz="1200" b="0" kern="1200" baseline="0" dirty="0" smtClean="0">
                <a:solidFill>
                  <a:schemeClr val="tx1"/>
                </a:solidFill>
                <a:latin typeface="+mn-lt"/>
                <a:ea typeface="+mn-ea"/>
                <a:cs typeface="+mn-cs"/>
              </a:rPr>
              <a:t>7. Players who step out to avoid being hit are out</a:t>
            </a:r>
          </a:p>
          <a:p>
            <a:r>
              <a:rPr lang="en-US" sz="1200" b="0" kern="1200" baseline="0" dirty="0" smtClean="0">
                <a:solidFill>
                  <a:schemeClr val="tx1"/>
                </a:solidFill>
                <a:latin typeface="+mn-lt"/>
                <a:ea typeface="+mn-ea"/>
                <a:cs typeface="+mn-cs"/>
              </a:rPr>
              <a:t>8. Players cannot retrieve balls in their opponents zone </a:t>
            </a:r>
          </a:p>
          <a:p>
            <a:r>
              <a:rPr lang="en-US" sz="1200" b="0" kern="1200" baseline="0" dirty="0" smtClean="0">
                <a:solidFill>
                  <a:schemeClr val="tx1"/>
                </a:solidFill>
                <a:latin typeface="+mn-lt"/>
                <a:ea typeface="+mn-ea"/>
                <a:cs typeface="+mn-cs"/>
              </a:rPr>
              <a:t>9. Players can block a ball using a ball in their hands</a:t>
            </a:r>
          </a:p>
          <a:p>
            <a:r>
              <a:rPr lang="en-US" sz="1200" b="0" kern="1200" baseline="0" dirty="0" smtClean="0">
                <a:solidFill>
                  <a:schemeClr val="tx1"/>
                </a:solidFill>
                <a:latin typeface="+mn-lt"/>
                <a:ea typeface="+mn-ea"/>
                <a:cs typeface="+mn-cs"/>
              </a:rPr>
              <a:t>10. The game ends when all players on a team are out</a:t>
            </a: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the Winning Guardians are… (They receive a prize)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Finale: The winning</a:t>
            </a:r>
            <a:r>
              <a:rPr lang="en-US" sz="1200" kern="1200" baseline="0" dirty="0" smtClean="0">
                <a:solidFill>
                  <a:schemeClr val="tx1"/>
                </a:solidFill>
                <a:effectLst/>
                <a:latin typeface="+mn-lt"/>
                <a:ea typeface="+mn-ea"/>
                <a:cs typeface="+mn-cs"/>
              </a:rPr>
              <a:t> team of Guardians will compete against </a:t>
            </a:r>
            <a:r>
              <a:rPr lang="en-US" sz="1200" kern="1200" baseline="0" dirty="0" err="1" smtClean="0">
                <a:solidFill>
                  <a:schemeClr val="tx1"/>
                </a:solidFill>
                <a:effectLst/>
                <a:latin typeface="+mn-lt"/>
                <a:ea typeface="+mn-ea"/>
                <a:cs typeface="+mn-cs"/>
              </a:rPr>
              <a:t>Crota</a:t>
            </a:r>
            <a:r>
              <a:rPr lang="en-US" sz="1200" kern="1200" baseline="0" dirty="0" smtClean="0">
                <a:solidFill>
                  <a:schemeClr val="tx1"/>
                </a:solidFill>
                <a:effectLst/>
                <a:latin typeface="+mn-lt"/>
                <a:ea typeface="+mn-ea"/>
                <a:cs typeface="+mn-cs"/>
              </a:rPr>
              <a:t> – represented by the teen leaders - in a game of Dodge Ball.</a:t>
            </a:r>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Before we move into our small groups – let’s take a look at what a gamer has come up with showing the parallels between the life of Jesus and the Traveller in Destiny.</a:t>
            </a:r>
          </a:p>
        </p:txBody>
      </p:sp>
      <p:sp>
        <p:nvSpPr>
          <p:cNvPr id="4" name="Slide Number Placeholder 3"/>
          <p:cNvSpPr>
            <a:spLocks noGrp="1"/>
          </p:cNvSpPr>
          <p:nvPr>
            <p:ph type="sldNum" sz="quarter" idx="10"/>
          </p:nvPr>
        </p:nvSpPr>
        <p:spPr/>
        <p:txBody>
          <a:bodyPr/>
          <a:lstStyle/>
          <a:p>
            <a:fld id="{BB7EA155-D7D1-CE47-84CA-19517ADA7252}" type="slidenum">
              <a:rPr lang="en-US" smtClean="0"/>
              <a:t>27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Video: An edited version of: “Destiny Secrets - The Religious Paradigm”. Get it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=_or6xoQGWLQ</a:t>
            </a:r>
          </a:p>
        </p:txBody>
      </p:sp>
      <p:sp>
        <p:nvSpPr>
          <p:cNvPr id="4" name="Slide Number Placeholder 3"/>
          <p:cNvSpPr>
            <a:spLocks noGrp="1"/>
          </p:cNvSpPr>
          <p:nvPr>
            <p:ph type="sldNum" sz="quarter" idx="10"/>
          </p:nvPr>
        </p:nvSpPr>
        <p:spPr/>
        <p:txBody>
          <a:bodyPr/>
          <a:lstStyle/>
          <a:p>
            <a:fld id="{BB7EA155-D7D1-CE47-84CA-19517ADA7252}" type="slidenum">
              <a:rPr lang="en-US" smtClean="0"/>
              <a:t>28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Small Groups: Here are the questions: </a:t>
            </a:r>
            <a:r>
              <a:rPr lang="en-US" sz="1200" kern="1200" dirty="0" smtClean="0">
                <a:solidFill>
                  <a:schemeClr val="tx1"/>
                </a:solidFill>
                <a:latin typeface="+mn-lt"/>
                <a:ea typeface="+mn-ea"/>
                <a:cs typeface="+mn-cs"/>
              </a:rPr>
              <a:t>(1) What did you learn in the video we just watched? (the video shows how that the Traveller in the game called Destiny is like Jesus in many ways). (2) What is God’s destiny for you on planet earth? Here is a definition of Destiny: “Destiny is the task God has put us on earth to do”. Here are some questions to help us shape our destiny: “You are the salt and light of the world”. (Matthew 5). “Love God, your </a:t>
            </a:r>
            <a:r>
              <a:rPr lang="en-US" sz="1200" kern="1200" dirty="0" err="1" smtClean="0">
                <a:solidFill>
                  <a:schemeClr val="tx1"/>
                </a:solidFill>
                <a:latin typeface="+mn-lt"/>
                <a:ea typeface="+mn-ea"/>
                <a:cs typeface="+mn-cs"/>
              </a:rPr>
              <a:t>neighbour</a:t>
            </a:r>
            <a:r>
              <a:rPr lang="en-US" sz="1200" kern="1200" dirty="0" smtClean="0">
                <a:solidFill>
                  <a:schemeClr val="tx1"/>
                </a:solidFill>
                <a:latin typeface="+mn-lt"/>
                <a:ea typeface="+mn-ea"/>
                <a:cs typeface="+mn-cs"/>
              </a:rPr>
              <a:t> and yourself”. (Matthew 22). “Go and make disciples of all nations. (Matthew 28). (3) Who is our </a:t>
            </a:r>
            <a:r>
              <a:rPr lang="en-US" sz="1200" kern="1200" dirty="0" err="1" smtClean="0">
                <a:solidFill>
                  <a:schemeClr val="tx1"/>
                </a:solidFill>
                <a:latin typeface="+mn-lt"/>
                <a:ea typeface="+mn-ea"/>
                <a:cs typeface="+mn-cs"/>
              </a:rPr>
              <a:t>Crota</a:t>
            </a:r>
            <a:r>
              <a:rPr lang="en-US" sz="1200" kern="1200" dirty="0" smtClean="0">
                <a:solidFill>
                  <a:schemeClr val="tx1"/>
                </a:solidFill>
                <a:latin typeface="+mn-lt"/>
                <a:ea typeface="+mn-ea"/>
                <a:cs typeface="+mn-cs"/>
              </a:rPr>
              <a:t>? How do we defeat him? (In Destiny, </a:t>
            </a:r>
            <a:r>
              <a:rPr lang="en-US" sz="1200" kern="1200" dirty="0" err="1" smtClean="0">
                <a:solidFill>
                  <a:schemeClr val="tx1"/>
                </a:solidFill>
                <a:latin typeface="+mn-lt"/>
                <a:ea typeface="+mn-ea"/>
                <a:cs typeface="+mn-cs"/>
              </a:rPr>
              <a:t>Crota</a:t>
            </a:r>
            <a:r>
              <a:rPr lang="en-US" sz="1200" kern="1200" dirty="0" smtClean="0">
                <a:solidFill>
                  <a:schemeClr val="tx1"/>
                </a:solidFill>
                <a:latin typeface="+mn-lt"/>
                <a:ea typeface="+mn-ea"/>
                <a:cs typeface="+mn-cs"/>
              </a:rPr>
              <a:t> is the main enemy of the Guardians who is destroying the world). (4) Who is our “Traveller” and how can he help? (Here you will focus on the role that Jesus and the Holy Spirit - and maybe even the Bible - play in our lives). (5) Pray for each other to discover and live their destiny.</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Welcome to Live Friday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Refreshments: It is time for refreshments!</a:t>
            </a:r>
          </a:p>
        </p:txBody>
      </p:sp>
      <p:sp>
        <p:nvSpPr>
          <p:cNvPr id="4" name="Slide Number Placeholder 3"/>
          <p:cNvSpPr>
            <a:spLocks noGrp="1"/>
          </p:cNvSpPr>
          <p:nvPr>
            <p:ph type="sldNum" sz="quarter" idx="10"/>
          </p:nvPr>
        </p:nvSpPr>
        <p:spPr/>
        <p:txBody>
          <a:bodyPr/>
          <a:lstStyle/>
          <a:p>
            <a:fld id="{BB7EA155-D7D1-CE47-84CA-19517ADA7252}" type="slidenum">
              <a:rPr lang="en-US" smtClean="0"/>
              <a:t>30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a:t>
            </a:r>
            <a:r>
              <a:rPr lang="en-US" sz="1200" kern="1200" baseline="0" dirty="0" smtClean="0">
                <a:solidFill>
                  <a:schemeClr val="tx1"/>
                </a:solidFill>
                <a:effectLst/>
                <a:latin typeface="+mn-lt"/>
                <a:ea typeface="+mn-ea"/>
                <a:cs typeface="+mn-cs"/>
              </a:rPr>
              <a:t>our regulars and any </a:t>
            </a:r>
            <a:r>
              <a:rPr lang="en-US" sz="1200" kern="1200" dirty="0" smtClean="0">
                <a:solidFill>
                  <a:schemeClr val="tx1"/>
                </a:solidFill>
                <a:effectLst/>
                <a:latin typeface="+mn-lt"/>
                <a:ea typeface="+mn-ea"/>
                <a:cs typeface="+mn-cs"/>
              </a:rPr>
              <a:t>newcomers.</a:t>
            </a:r>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Announcements: On Sunday morning we continue with our Revolution Series.</a:t>
            </a:r>
            <a:r>
              <a:rPr lang="en-ZA" dirty="0" smtClean="0">
                <a:effectLst/>
              </a:rPr>
              <a:t> And next Friday night it</a:t>
            </a:r>
            <a:r>
              <a:rPr lang="en-ZA" baseline="0" dirty="0" smtClean="0">
                <a:effectLst/>
              </a:rPr>
              <a:t> is our Tombraider Night.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Destiny</a:t>
            </a:r>
            <a:r>
              <a:rPr lang="en-US" baseline="0" dirty="0" smtClean="0"/>
              <a:t> </a:t>
            </a:r>
            <a:r>
              <a:rPr lang="en-US" dirty="0" smtClean="0"/>
              <a:t>Night.</a:t>
            </a:r>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off with a video to help us understand what the game, Destiny, is all about.</a:t>
            </a:r>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a:t>
            </a:r>
            <a:r>
              <a:rPr lang="en-US" sz="1200" kern="1200" baseline="0" dirty="0" smtClean="0">
                <a:solidFill>
                  <a:schemeClr val="tx1"/>
                </a:solidFill>
                <a:effectLst/>
                <a:latin typeface="+mn-lt"/>
                <a:ea typeface="+mn-ea"/>
                <a:cs typeface="+mn-cs"/>
              </a:rPr>
              <a:t> Official Destiny E3 Gameplay Trailer. Get it on YouTube at: https://</a:t>
            </a:r>
            <a:r>
              <a:rPr lang="en-US" sz="1200" kern="1200" baseline="0" dirty="0" err="1" smtClean="0">
                <a:solidFill>
                  <a:schemeClr val="tx1"/>
                </a:solidFill>
                <a:effectLst/>
                <a:latin typeface="+mn-lt"/>
                <a:ea typeface="+mn-ea"/>
                <a:cs typeface="+mn-cs"/>
              </a:rPr>
              <a:t>www.youtube.com</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watch?v</a:t>
            </a:r>
            <a:r>
              <a:rPr lang="en-US" sz="1200" kern="1200" baseline="0" dirty="0" smtClean="0">
                <a:solidFill>
                  <a:schemeClr val="tx1"/>
                </a:solidFill>
                <a:effectLst/>
                <a:latin typeface="+mn-lt"/>
                <a:ea typeface="+mn-ea"/>
                <a:cs typeface="+mn-cs"/>
              </a:rPr>
              <a:t>=y2Jx5__c1lY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The Traveller arrived on earth to help humanity recover from catastrophe and defeat it’s enemies.</a:t>
            </a:r>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15/02/27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15/02/27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15/02/27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15/02/27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15/02/27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15/02/27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4FA6AAC9-8933-C847-B9FC-69D2A5E26B32}" type="datetimeFigureOut">
              <a:rPr lang="en-US" smtClean="0"/>
              <a:t>15/02/27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851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21144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439360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1952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3777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68984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27467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50197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26252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83728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42369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5175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37857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136247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22449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59077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45141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46248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44427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07988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3042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9518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71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4655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284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23178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5117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0480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1982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97771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8518</TotalTime>
  <Words>1066</Words>
  <Application>Microsoft Macintosh PowerPoint</Application>
  <PresentationFormat>On-screen Show (4:3)</PresentationFormat>
  <Paragraphs>80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563</cp:revision>
  <dcterms:created xsi:type="dcterms:W3CDTF">2014-09-29T06:01:54Z</dcterms:created>
  <dcterms:modified xsi:type="dcterms:W3CDTF">2015-02-27T15:31:04Z</dcterms:modified>
</cp:coreProperties>
</file>