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9"/>
  </p:notesMasterIdLst>
  <p:sldIdLst>
    <p:sldId id="502" r:id="rId2"/>
    <p:sldId id="283" r:id="rId3"/>
    <p:sldId id="495" r:id="rId4"/>
    <p:sldId id="459" r:id="rId5"/>
    <p:sldId id="289" r:id="rId6"/>
    <p:sldId id="286" r:id="rId7"/>
    <p:sldId id="451" r:id="rId8"/>
    <p:sldId id="272" r:id="rId9"/>
    <p:sldId id="279" r:id="rId10"/>
    <p:sldId id="277" r:id="rId11"/>
    <p:sldId id="464" r:id="rId12"/>
    <p:sldId id="1334" r:id="rId13"/>
    <p:sldId id="507" r:id="rId14"/>
    <p:sldId id="496" r:id="rId15"/>
    <p:sldId id="1325" r:id="rId16"/>
    <p:sldId id="1335" r:id="rId17"/>
    <p:sldId id="509" r:id="rId18"/>
    <p:sldId id="518" r:id="rId19"/>
    <p:sldId id="1342" r:id="rId20"/>
    <p:sldId id="526" r:id="rId21"/>
    <p:sldId id="519" r:id="rId22"/>
    <p:sldId id="513" r:id="rId23"/>
    <p:sldId id="527" r:id="rId24"/>
    <p:sldId id="1341" r:id="rId25"/>
    <p:sldId id="520" r:id="rId26"/>
    <p:sldId id="512" r:id="rId27"/>
    <p:sldId id="1327" r:id="rId28"/>
    <p:sldId id="1340" r:id="rId29"/>
    <p:sldId id="521" r:id="rId30"/>
    <p:sldId id="514" r:id="rId31"/>
    <p:sldId id="1328" r:id="rId32"/>
    <p:sldId id="1339" r:id="rId33"/>
    <p:sldId id="522" r:id="rId34"/>
    <p:sldId id="515" r:id="rId35"/>
    <p:sldId id="1329" r:id="rId36"/>
    <p:sldId id="1338" r:id="rId37"/>
    <p:sldId id="523" r:id="rId38"/>
    <p:sldId id="516" r:id="rId39"/>
    <p:sldId id="1330" r:id="rId40"/>
    <p:sldId id="1337" r:id="rId41"/>
    <p:sldId id="524" r:id="rId42"/>
    <p:sldId id="517" r:id="rId43"/>
    <p:sldId id="1331" r:id="rId44"/>
    <p:sldId id="1336" r:id="rId45"/>
    <p:sldId id="1344" r:id="rId46"/>
    <p:sldId id="1345" r:id="rId47"/>
    <p:sldId id="505" r:id="rId48"/>
    <p:sldId id="498" r:id="rId49"/>
    <p:sldId id="499" r:id="rId50"/>
    <p:sldId id="500" r:id="rId51"/>
    <p:sldId id="266" r:id="rId52"/>
    <p:sldId id="259" r:id="rId53"/>
    <p:sldId id="260" r:id="rId54"/>
    <p:sldId id="261" r:id="rId55"/>
    <p:sldId id="262" r:id="rId56"/>
    <p:sldId id="263" r:id="rId57"/>
    <p:sldId id="264" r:id="rId58"/>
    <p:sldId id="256" r:id="rId59"/>
    <p:sldId id="269" r:id="rId60"/>
    <p:sldId id="270" r:id="rId61"/>
    <p:sldId id="271" r:id="rId62"/>
    <p:sldId id="1347" r:id="rId63"/>
    <p:sldId id="273" r:id="rId64"/>
    <p:sldId id="274" r:id="rId65"/>
    <p:sldId id="1348" r:id="rId66"/>
    <p:sldId id="278" r:id="rId67"/>
    <p:sldId id="280" r:id="rId68"/>
    <p:sldId id="282" r:id="rId69"/>
    <p:sldId id="1349" r:id="rId70"/>
    <p:sldId id="287" r:id="rId71"/>
    <p:sldId id="288" r:id="rId72"/>
    <p:sldId id="291" r:id="rId73"/>
    <p:sldId id="1350" r:id="rId74"/>
    <p:sldId id="285" r:id="rId75"/>
    <p:sldId id="1351" r:id="rId76"/>
    <p:sldId id="293" r:id="rId77"/>
    <p:sldId id="297" r:id="rId78"/>
    <p:sldId id="295" r:id="rId79"/>
    <p:sldId id="292" r:id="rId80"/>
    <p:sldId id="298" r:id="rId81"/>
    <p:sldId id="294" r:id="rId82"/>
    <p:sldId id="268" r:id="rId83"/>
    <p:sldId id="257" r:id="rId84"/>
    <p:sldId id="267" r:id="rId85"/>
    <p:sldId id="258" r:id="rId86"/>
    <p:sldId id="296" r:id="rId87"/>
    <p:sldId id="1346"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5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490"/>
    <p:restoredTop sz="79299"/>
  </p:normalViewPr>
  <p:slideViewPr>
    <p:cSldViewPr snapToGrid="0" snapToObjects="1" showGuides="1">
      <p:cViewPr varScale="1">
        <p:scale>
          <a:sx n="22" d="100"/>
          <a:sy n="22" d="100"/>
        </p:scale>
        <p:origin x="240" y="1448"/>
      </p:cViewPr>
      <p:guideLst>
        <p:guide orient="horz" pos="1253"/>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F16074-61EE-F145-B886-64F9BF6B99C4}" type="datetimeFigureOut">
              <a:rPr lang="en-GB" smtClean="0"/>
              <a:t>09/06/2020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7A588B-3F7E-0E48-9974-E41C7546B621}" type="slidenum">
              <a:rPr lang="en-GB" smtClean="0"/>
              <a:t>‹#›</a:t>
            </a:fld>
            <a:endParaRPr lang="en-GB"/>
          </a:p>
        </p:txBody>
      </p:sp>
    </p:spTree>
    <p:extLst>
      <p:ext uri="{BB962C8B-B14F-4D97-AF65-F5344CB8AC3E}">
        <p14:creationId xmlns:p14="http://schemas.microsoft.com/office/powerpoint/2010/main" val="2449010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bit.ly/gencdigital"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bit.ly/TPL_Chapter"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9400"/>
              </a:lnSpc>
            </a:pPr>
            <a:r>
              <a:rPr lang="en-GB" dirty="0"/>
              <a:t>Welcome to the second session that I am privileged to lead for Generate Conference 2020! Today I want to explore with you </a:t>
            </a:r>
            <a:r>
              <a:rPr lang="en-ZA" sz="1200" dirty="0">
                <a:solidFill>
                  <a:schemeClr val="bg1"/>
                </a:solidFill>
                <a:effectLst>
                  <a:glow rad="101600">
                    <a:schemeClr val="tx1"/>
                  </a:glow>
                </a:effectLst>
                <a:latin typeface="Digital-Bold" pitchFamily="2" charset="0"/>
              </a:rPr>
              <a:t>How To Step-Up Your Digital Teaching.</a:t>
            </a:r>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1</a:t>
            </a:fld>
            <a:endParaRPr lang="en-GB"/>
          </a:p>
        </p:txBody>
      </p:sp>
    </p:spTree>
    <p:extLst>
      <p:ext uri="{BB962C8B-B14F-4D97-AF65-F5344CB8AC3E}">
        <p14:creationId xmlns:p14="http://schemas.microsoft.com/office/powerpoint/2010/main" val="1082957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In Part 3 I challenged you to Enhance your Digital impact. This is the theme that we are going to explore in depth today.</a:t>
            </a:r>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10</a:t>
            </a:fld>
            <a:endParaRPr lang="en-GB"/>
          </a:p>
        </p:txBody>
      </p:sp>
    </p:spTree>
    <p:extLst>
      <p:ext uri="{BB962C8B-B14F-4D97-AF65-F5344CB8AC3E}">
        <p14:creationId xmlns:p14="http://schemas.microsoft.com/office/powerpoint/2010/main" val="3696675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If you missed the presentation you will find the presentation with loads of extra resource in a Google Drive folder. Here is the link: </a:t>
            </a:r>
            <a:r>
              <a:rPr lang="en-ZA" sz="1200" kern="1200" dirty="0" err="1">
                <a:solidFill>
                  <a:schemeClr val="tx1"/>
                </a:solidFill>
                <a:effectLst/>
                <a:latin typeface="+mn-lt"/>
                <a:ea typeface="+mn-ea"/>
                <a:cs typeface="+mn-cs"/>
              </a:rPr>
              <a:t>www.bit.ly</a:t>
            </a:r>
            <a:r>
              <a:rPr lang="en-ZA" sz="1200" kern="1200" dirty="0">
                <a:solidFill>
                  <a:schemeClr val="tx1"/>
                </a:solidFill>
                <a:effectLst/>
                <a:latin typeface="+mn-lt"/>
                <a:ea typeface="+mn-ea"/>
                <a:cs typeface="+mn-cs"/>
              </a:rPr>
              <a:t>/GenC2020</a:t>
            </a:r>
            <a:endParaRPr lang="en-GB" dirty="0"/>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11</a:t>
            </a:fld>
            <a:endParaRPr lang="en-GB"/>
          </a:p>
        </p:txBody>
      </p:sp>
    </p:spTree>
    <p:extLst>
      <p:ext uri="{BB962C8B-B14F-4D97-AF65-F5344CB8AC3E}">
        <p14:creationId xmlns:p14="http://schemas.microsoft.com/office/powerpoint/2010/main" val="3887443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9400"/>
              </a:lnSpc>
            </a:pPr>
            <a:r>
              <a:rPr lang="en-GB" dirty="0"/>
              <a:t>Today our focus is on </a:t>
            </a:r>
            <a:r>
              <a:rPr lang="en-ZA" sz="1200" dirty="0">
                <a:solidFill>
                  <a:schemeClr val="bg1"/>
                </a:solidFill>
                <a:effectLst>
                  <a:glow rad="101600">
                    <a:schemeClr val="tx1"/>
                  </a:glow>
                </a:effectLst>
                <a:latin typeface="Digital-Bold" pitchFamily="2" charset="0"/>
              </a:rPr>
              <a:t>How To Step-Up Your Digital Teaching</a:t>
            </a:r>
          </a:p>
          <a:p>
            <a:pPr>
              <a:lnSpc>
                <a:spcPts val="9400"/>
              </a:lnSpc>
            </a:pPr>
            <a:endParaRPr lang="en-ZA" sz="1200" dirty="0">
              <a:solidFill>
                <a:schemeClr val="bg1"/>
              </a:solidFill>
              <a:effectLst>
                <a:glow rad="101600">
                  <a:schemeClr val="tx1"/>
                </a:glow>
              </a:effectLst>
              <a:latin typeface="Digital-Bold" pitchFamily="2" charset="0"/>
            </a:endParaRPr>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12</a:t>
            </a:fld>
            <a:endParaRPr lang="en-GB"/>
          </a:p>
        </p:txBody>
      </p:sp>
    </p:spTree>
    <p:extLst>
      <p:ext uri="{BB962C8B-B14F-4D97-AF65-F5344CB8AC3E}">
        <p14:creationId xmlns:p14="http://schemas.microsoft.com/office/powerpoint/2010/main" val="337368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rgbClr val="FFFF00"/>
                </a:solidFill>
                <a:effectLst>
                  <a:glow rad="114300">
                    <a:schemeClr val="tx1">
                      <a:alpha val="91000"/>
                    </a:schemeClr>
                  </a:glow>
                </a:effectLst>
                <a:latin typeface="Abadi MT Condensed Extra Bold"/>
                <a:cs typeface="Abadi MT Condensed Extra Bold"/>
              </a:rPr>
              <a:t>There is a Google Drive Folder of resources, including this presentation, at: </a:t>
            </a:r>
            <a:r>
              <a:rPr lang="en-GB" sz="1200" dirty="0">
                <a:solidFill>
                  <a:srgbClr val="FFFF00"/>
                </a:solidFill>
                <a:effectLst>
                  <a:glow rad="114300">
                    <a:schemeClr val="tx1">
                      <a:alpha val="91000"/>
                    </a:schemeClr>
                  </a:glow>
                </a:effectLst>
                <a:latin typeface="Abadi MT Condensed Extra Bold"/>
              </a:rPr>
              <a:t>bit.ly/GenC2</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GB" sz="1200" dirty="0">
              <a:solidFill>
                <a:srgbClr val="FFFF00"/>
              </a:solidFill>
              <a:effectLst>
                <a:glow rad="114300">
                  <a:schemeClr val="tx1">
                    <a:alpha val="91000"/>
                  </a:schemeClr>
                </a:glow>
              </a:effectLst>
              <a:latin typeface="Abadi MT Condensed Extra Bold"/>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en-GB" sz="1200" dirty="0">
              <a:solidFill>
                <a:srgbClr val="FFFF00"/>
              </a:solidFill>
              <a:effectLst>
                <a:glow rad="114300">
                  <a:schemeClr val="tx1">
                    <a:alpha val="91000"/>
                  </a:schemeClr>
                </a:glow>
              </a:effectLst>
              <a:latin typeface="Abadi MT Condensed Extra Bold"/>
            </a:endParaRPr>
          </a:p>
          <a:p>
            <a:pPr>
              <a:lnSpc>
                <a:spcPct val="150000"/>
              </a:lnSpc>
            </a:pPr>
            <a:endParaRPr lang="en-US" sz="1200" dirty="0">
              <a:solidFill>
                <a:srgbClr val="FFFF00"/>
              </a:solidFill>
              <a:effectLst>
                <a:glow rad="114300">
                  <a:schemeClr val="tx1">
                    <a:alpha val="91000"/>
                  </a:schemeClr>
                </a:glow>
              </a:effectLst>
              <a:latin typeface="Abadi MT Condensed Extra Bold"/>
              <a:cs typeface="Abadi MT Condensed Extra Bold"/>
            </a:endParaRPr>
          </a:p>
        </p:txBody>
      </p:sp>
      <p:sp>
        <p:nvSpPr>
          <p:cNvPr id="4" name="Slide Number Placeholder 3"/>
          <p:cNvSpPr>
            <a:spLocks noGrp="1"/>
          </p:cNvSpPr>
          <p:nvPr>
            <p:ph type="sldNum" sz="quarter" idx="5"/>
          </p:nvPr>
        </p:nvSpPr>
        <p:spPr/>
        <p:txBody>
          <a:bodyPr/>
          <a:lstStyle/>
          <a:p>
            <a:fld id="{057A588B-3F7E-0E48-9974-E41C7546B621}" type="slidenum">
              <a:rPr lang="en-GB" smtClean="0"/>
              <a:t>13</a:t>
            </a:fld>
            <a:endParaRPr lang="en-GB"/>
          </a:p>
        </p:txBody>
      </p:sp>
    </p:spTree>
    <p:extLst>
      <p:ext uri="{BB962C8B-B14F-4D97-AF65-F5344CB8AC3E}">
        <p14:creationId xmlns:p14="http://schemas.microsoft.com/office/powerpoint/2010/main" val="3862478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ZA" sz="1200" b="1" dirty="0">
                <a:solidFill>
                  <a:srgbClr val="FFFF00"/>
                </a:solidFill>
                <a:effectLst>
                  <a:glow rad="114300">
                    <a:schemeClr val="tx1">
                      <a:alpha val="91000"/>
                    </a:schemeClr>
                  </a:glow>
                </a:effectLst>
                <a:latin typeface="Abadi MT Condensed Extra Bold"/>
                <a:cs typeface="Abadi MT Condensed Extra Bold"/>
              </a:rPr>
              <a:t>Part 2: Keys to Digital Teaching </a:t>
            </a:r>
            <a:r>
              <a:rPr lang="en-ZA" sz="1200" dirty="0">
                <a:solidFill>
                  <a:srgbClr val="FFFF00"/>
                </a:solidFill>
                <a:effectLst>
                  <a:glow rad="114300">
                    <a:schemeClr val="tx1">
                      <a:alpha val="91000"/>
                    </a:schemeClr>
                  </a:glow>
                </a:effectLst>
                <a:latin typeface="Abadi MT Condensed Extra Bold"/>
                <a:cs typeface="Abadi MT Condensed Extra Bold"/>
              </a:rPr>
              <a:t>(15 mins)</a:t>
            </a:r>
          </a:p>
          <a:p>
            <a:pPr>
              <a:lnSpc>
                <a:spcPct val="150000"/>
              </a:lnSpc>
            </a:pPr>
            <a:r>
              <a:rPr lang="en-ZA" sz="1200" dirty="0">
                <a:solidFill>
                  <a:srgbClr val="FFFF00"/>
                </a:solidFill>
                <a:effectLst>
                  <a:glow rad="114300">
                    <a:schemeClr val="tx1">
                      <a:alpha val="91000"/>
                    </a:schemeClr>
                  </a:glow>
                </a:effectLst>
                <a:latin typeface="Abadi MT Condensed Extra Bold"/>
                <a:cs typeface="Abadi MT Condensed Extra Bold"/>
              </a:rPr>
              <a:t>In this session I am going explore key principles for online teaching that will help to ensure learning and life change takes place. These are </a:t>
            </a:r>
            <a:r>
              <a:rPr lang="en-ZA" sz="1200" b="0" kern="1200" dirty="0">
                <a:solidFill>
                  <a:schemeClr val="tx1"/>
                </a:solidFill>
                <a:effectLst/>
                <a:latin typeface="+mn-lt"/>
                <a:ea typeface="+mn-ea"/>
                <a:cs typeface="+mn-cs"/>
              </a:rPr>
              <a:t>my best practices for facilitating digital learning and each one is based on a principles of learning (which I will share first before introducing the key):</a:t>
            </a:r>
            <a:endParaRPr lang="en-US" sz="1200" dirty="0">
              <a:solidFill>
                <a:srgbClr val="FFFF00"/>
              </a:solidFill>
              <a:effectLst>
                <a:glow rad="114300">
                  <a:schemeClr val="tx1">
                    <a:alpha val="91000"/>
                  </a:schemeClr>
                </a:glow>
              </a:effectLst>
              <a:latin typeface="Abadi MT Condensed Extra Bold"/>
              <a:cs typeface="Abadi MT Condensed Extra Bold"/>
            </a:endParaRPr>
          </a:p>
        </p:txBody>
      </p:sp>
      <p:sp>
        <p:nvSpPr>
          <p:cNvPr id="4" name="Slide Number Placeholder 3"/>
          <p:cNvSpPr>
            <a:spLocks noGrp="1"/>
          </p:cNvSpPr>
          <p:nvPr>
            <p:ph type="sldNum" sz="quarter" idx="5"/>
          </p:nvPr>
        </p:nvSpPr>
        <p:spPr/>
        <p:txBody>
          <a:bodyPr/>
          <a:lstStyle/>
          <a:p>
            <a:fld id="{057A588B-3F7E-0E48-9974-E41C7546B621}" type="slidenum">
              <a:rPr lang="en-GB" smtClean="0"/>
              <a:t>14</a:t>
            </a:fld>
            <a:endParaRPr lang="en-GB"/>
          </a:p>
        </p:txBody>
      </p:sp>
    </p:spTree>
    <p:extLst>
      <p:ext uri="{BB962C8B-B14F-4D97-AF65-F5344CB8AC3E}">
        <p14:creationId xmlns:p14="http://schemas.microsoft.com/office/powerpoint/2010/main" val="378813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650241" defTabSz="866988">
              <a:spcBef>
                <a:spcPts val="1138"/>
              </a:spcBef>
              <a:buFont typeface="Arial"/>
              <a:defRPr sz="4000" b="0">
                <a:latin typeface="Futura"/>
                <a:ea typeface="Futura"/>
                <a:cs typeface="Futura"/>
                <a:sym typeface="Futura"/>
              </a:defRPr>
            </a:pPr>
            <a:r>
              <a:rPr lang="en-US" sz="2400" dirty="0">
                <a:solidFill>
                  <a:schemeClr val="bg1"/>
                </a:solidFill>
                <a:effectLst>
                  <a:glow rad="127000">
                    <a:schemeClr val="tx1"/>
                  </a:glow>
                </a:effectLst>
              </a:rPr>
              <a:t>Arguably the best way to remember things like the 7 keys I am about to explore with you is by using a Memory Palace. You may have heard of memory competitions that happen around the world and if you have heard the expression: “In the first place” or “In the second place” then you know about memory palaces. It is an ancient tool used to remember items. Let’s say you wanted to remember the 7 Keys to Digital Learning – you would create a 7 stage memory palace which could be a journey through 7 different rooms in a house, or 7 different items in the room in front of you or 7 stops on a journey that you take regularly – and you create something memorable in each place that reminds you of the point that you need to remember. Why not try it as I unpack the 7 Keys – look around you, from the left to the right, and see if you can identify 7 items or objects and then you can connect a principle to each place. </a:t>
            </a:r>
          </a:p>
        </p:txBody>
      </p:sp>
    </p:spTree>
    <p:extLst>
      <p:ext uri="{BB962C8B-B14F-4D97-AF65-F5344CB8AC3E}">
        <p14:creationId xmlns:p14="http://schemas.microsoft.com/office/powerpoint/2010/main" val="2685298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have chosen 7 locations around me in the room that I am using for this session – my Daughter’s room actually – I will use them to remember the 7 keys later. The secret is for you to identify you own seven locations in your room from left to right! It helps to place a unique object in each location that connects with what you are trying to remember!</a:t>
            </a:r>
            <a:endParaRPr lang="en-ZA"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194257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i="1" kern="1200" dirty="0">
                <a:solidFill>
                  <a:schemeClr val="tx1"/>
                </a:solidFill>
                <a:effectLst/>
                <a:latin typeface="+mn-lt"/>
                <a:ea typeface="+mn-ea"/>
                <a:cs typeface="+mn-cs"/>
              </a:rPr>
              <a:t>Learning Principle #1: </a:t>
            </a:r>
            <a:r>
              <a:rPr lang="en-ZA" sz="1200" i="1" kern="1200" dirty="0">
                <a:solidFill>
                  <a:schemeClr val="tx1"/>
                </a:solidFill>
                <a:effectLst/>
                <a:latin typeface="+mn-lt"/>
                <a:ea typeface="+mn-ea"/>
                <a:cs typeface="+mn-cs"/>
              </a:rPr>
              <a:t>People learn best when they can access the material. </a:t>
            </a:r>
          </a:p>
          <a:p>
            <a:r>
              <a:rPr lang="en-ZA" sz="1200" i="1" kern="1200" dirty="0">
                <a:solidFill>
                  <a:schemeClr val="tx1"/>
                </a:solidFill>
                <a:effectLst/>
                <a:latin typeface="+mn-lt"/>
                <a:ea typeface="+mn-ea"/>
                <a:cs typeface="+mn-cs"/>
              </a:rPr>
              <a:t>It makes sense that anyone who cannot be a part of a learning experience, no matter how excellent it is, will not be able to learn from it.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57A588B-3F7E-0E48-9974-E41C7546B621}" type="slidenum">
              <a:rPr lang="en-GB" smtClean="0"/>
              <a:t>17</a:t>
            </a:fld>
            <a:endParaRPr lang="en-GB"/>
          </a:p>
        </p:txBody>
      </p:sp>
    </p:spTree>
    <p:extLst>
      <p:ext uri="{BB962C8B-B14F-4D97-AF65-F5344CB8AC3E}">
        <p14:creationId xmlns:p14="http://schemas.microsoft.com/office/powerpoint/2010/main" val="15743854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Digital Teaching Key #1: Make it </a:t>
            </a:r>
            <a:r>
              <a:rPr lang="en-GB" sz="1200" b="1" kern="1200" dirty="0">
                <a:solidFill>
                  <a:schemeClr val="tx1"/>
                </a:solidFill>
                <a:effectLst/>
                <a:latin typeface="+mn-lt"/>
                <a:ea typeface="+mn-ea"/>
                <a:cs typeface="+mn-cs"/>
              </a:rPr>
              <a:t>ACCESSIBLE</a:t>
            </a:r>
            <a:endParaRPr lang="en-ZA"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Cater for People with Different Data Limits.</a:t>
            </a:r>
            <a:endParaRPr lang="en-ZA"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learned very quickly when Lockdown started that data is unequally distributed across our audience. Not everyone has the kind of fibre connection I have in my home or maybe what you have in your home. And we have to make allowances for that. This echoes the challenge Paul gives in 1 Corinthians 9 about the need </a:t>
            </a:r>
            <a:r>
              <a:rPr lang="en-GB" sz="1200" kern="1200">
                <a:solidFill>
                  <a:schemeClr val="tx1"/>
                </a:solidFill>
                <a:effectLst/>
                <a:latin typeface="+mn-lt"/>
                <a:ea typeface="+mn-ea"/>
                <a:cs typeface="+mn-cs"/>
              </a:rPr>
              <a:t>to become </a:t>
            </a:r>
            <a:r>
              <a:rPr lang="en-GB" sz="1200" kern="1200" dirty="0">
                <a:solidFill>
                  <a:schemeClr val="tx1"/>
                </a:solidFill>
                <a:effectLst/>
                <a:latin typeface="+mn-lt"/>
                <a:ea typeface="+mn-ea"/>
                <a:cs typeface="+mn-cs"/>
              </a:rPr>
              <a:t>all things to all people. It's no good only making something available to one group of people. Later I will show you an example of how we are using WhatsApp to deliver teaching to people with vastly different data allowances. So, whatever you do online, make sure everyone can access it - otherwise no matter how good your teaching is, it won’t be effective.</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57A588B-3F7E-0E48-9974-E41C7546B621}" type="slidenum">
              <a:rPr lang="en-GB" smtClean="0"/>
              <a:t>18</a:t>
            </a:fld>
            <a:endParaRPr lang="en-GB"/>
          </a:p>
        </p:txBody>
      </p:sp>
    </p:spTree>
    <p:extLst>
      <p:ext uri="{BB962C8B-B14F-4D97-AF65-F5344CB8AC3E}">
        <p14:creationId xmlns:p14="http://schemas.microsoft.com/office/powerpoint/2010/main" val="493294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Key #1: </a:t>
            </a:r>
            <a:r>
              <a:rPr lang="en-ZA" sz="1200" kern="1200" dirty="0">
                <a:solidFill>
                  <a:schemeClr val="tx1"/>
                </a:solidFill>
                <a:effectLst/>
                <a:latin typeface="+mn-lt"/>
                <a:ea typeface="+mn-ea"/>
                <a:cs typeface="+mn-cs"/>
              </a:rPr>
              <a:t>People learn best when they can access the material so we make teaching </a:t>
            </a:r>
            <a:r>
              <a:rPr lang="en-ZA" sz="1200" b="1" kern="1200" dirty="0">
                <a:solidFill>
                  <a:schemeClr val="tx1"/>
                </a:solidFill>
                <a:effectLst/>
                <a:latin typeface="+mn-lt"/>
                <a:ea typeface="+mn-ea"/>
                <a:cs typeface="+mn-cs"/>
              </a:rPr>
              <a:t>ACCESSIBLE</a:t>
            </a:r>
            <a:r>
              <a:rPr lang="en-ZA"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057A588B-3F7E-0E48-9974-E41C7546B621}" type="slidenum">
              <a:rPr lang="en-GB" smtClean="0"/>
              <a:t>19</a:t>
            </a:fld>
            <a:endParaRPr lang="en-GB"/>
          </a:p>
        </p:txBody>
      </p:sp>
    </p:spTree>
    <p:extLst>
      <p:ext uri="{BB962C8B-B14F-4D97-AF65-F5344CB8AC3E}">
        <p14:creationId xmlns:p14="http://schemas.microsoft.com/office/powerpoint/2010/main" val="3102791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ZA" sz="1200" dirty="0">
                <a:solidFill>
                  <a:srgbClr val="FFFF00"/>
                </a:solidFill>
                <a:effectLst>
                  <a:glow rad="114300">
                    <a:schemeClr val="tx1">
                      <a:alpha val="91000"/>
                    </a:schemeClr>
                  </a:glow>
                </a:effectLst>
                <a:latin typeface="Abadi MT Condensed Extra Bold"/>
                <a:cs typeface="Abadi MT Condensed Extra Bold"/>
              </a:rPr>
              <a:t>Here is the outline for our session over the next 90 minutes:</a:t>
            </a:r>
          </a:p>
          <a:p>
            <a:pPr>
              <a:lnSpc>
                <a:spcPct val="100000"/>
              </a:lnSpc>
            </a:pPr>
            <a:r>
              <a:rPr lang="en-ZA" sz="1200" dirty="0">
                <a:solidFill>
                  <a:srgbClr val="FFFF00"/>
                </a:solidFill>
                <a:effectLst>
                  <a:glow rad="114300">
                    <a:schemeClr val="tx1">
                      <a:alpha val="91000"/>
                    </a:schemeClr>
                  </a:glow>
                </a:effectLst>
                <a:latin typeface="Abadi MT Condensed Extra Bold"/>
                <a:cs typeface="Abadi MT Condensed Extra Bold"/>
              </a:rPr>
              <a:t>Part 1: Intro &amp; Recap (3)</a:t>
            </a:r>
          </a:p>
          <a:p>
            <a:pPr>
              <a:lnSpc>
                <a:spcPct val="100000"/>
              </a:lnSpc>
            </a:pPr>
            <a:r>
              <a:rPr lang="en-ZA" sz="1200" dirty="0">
                <a:solidFill>
                  <a:srgbClr val="FFFF00"/>
                </a:solidFill>
                <a:effectLst>
                  <a:glow rad="114300">
                    <a:schemeClr val="tx1">
                      <a:alpha val="91000"/>
                    </a:schemeClr>
                  </a:glow>
                </a:effectLst>
                <a:latin typeface="Abadi MT Condensed Extra Bold"/>
                <a:cs typeface="Abadi MT Condensed Extra Bold"/>
              </a:rPr>
              <a:t>Part 2: Keys to Digital Teaching (15)</a:t>
            </a:r>
          </a:p>
          <a:p>
            <a:pPr>
              <a:lnSpc>
                <a:spcPct val="100000"/>
              </a:lnSpc>
            </a:pPr>
            <a:r>
              <a:rPr lang="en-ZA" sz="1200" dirty="0">
                <a:solidFill>
                  <a:srgbClr val="FFFF00"/>
                </a:solidFill>
                <a:effectLst>
                  <a:glow rad="114300">
                    <a:schemeClr val="tx1">
                      <a:alpha val="91000"/>
                    </a:schemeClr>
                  </a:glow>
                </a:effectLst>
                <a:latin typeface="Abadi MT Condensed Extra Bold"/>
                <a:cs typeface="Abadi MT Condensed Extra Bold"/>
              </a:rPr>
              <a:t>Part 3: </a:t>
            </a:r>
            <a:r>
              <a:rPr lang="en-US" sz="1200" dirty="0">
                <a:solidFill>
                  <a:srgbClr val="FFFF00"/>
                </a:solidFill>
                <a:effectLst>
                  <a:glow rad="114300">
                    <a:schemeClr val="tx1">
                      <a:alpha val="91000"/>
                    </a:schemeClr>
                  </a:glow>
                </a:effectLst>
                <a:latin typeface="Abadi MT Condensed Extra Bold"/>
                <a:cs typeface="Abadi MT Condensed Extra Bold"/>
              </a:rPr>
              <a:t>A Learning Experience (15)</a:t>
            </a:r>
          </a:p>
          <a:p>
            <a:pPr>
              <a:lnSpc>
                <a:spcPct val="100000"/>
              </a:lnSpc>
            </a:pPr>
            <a:r>
              <a:rPr lang="en-ZA" sz="1200" dirty="0">
                <a:solidFill>
                  <a:srgbClr val="FFFF00"/>
                </a:solidFill>
                <a:effectLst>
                  <a:glow rad="114300">
                    <a:schemeClr val="tx1">
                      <a:alpha val="91000"/>
                    </a:schemeClr>
                  </a:glow>
                </a:effectLst>
                <a:latin typeface="Abadi MT Condensed Extra Bold"/>
                <a:cs typeface="Abadi MT Condensed Extra Bold"/>
              </a:rPr>
              <a:t>Part 4: </a:t>
            </a:r>
            <a:r>
              <a:rPr lang="en-US" sz="1200" dirty="0">
                <a:solidFill>
                  <a:srgbClr val="FFFF00"/>
                </a:solidFill>
                <a:effectLst>
                  <a:glow rad="114300">
                    <a:schemeClr val="tx1">
                      <a:alpha val="91000"/>
                    </a:schemeClr>
                  </a:glow>
                </a:effectLst>
                <a:latin typeface="Abadi MT Condensed Extra Bold"/>
                <a:cs typeface="Abadi MT Condensed Extra Bold"/>
              </a:rPr>
              <a:t>Small Group Debrief (15)</a:t>
            </a:r>
          </a:p>
          <a:p>
            <a:pPr>
              <a:lnSpc>
                <a:spcPct val="100000"/>
              </a:lnSpc>
            </a:pPr>
            <a:r>
              <a:rPr lang="en-ZA" sz="1200" dirty="0">
                <a:solidFill>
                  <a:srgbClr val="FFFF00"/>
                </a:solidFill>
                <a:effectLst>
                  <a:glow rad="114300">
                    <a:schemeClr val="tx1">
                      <a:alpha val="91000"/>
                    </a:schemeClr>
                  </a:glow>
                </a:effectLst>
                <a:latin typeface="Abadi MT Condensed Extra Bold"/>
                <a:cs typeface="Abadi MT Condensed Extra Bold"/>
              </a:rPr>
              <a:t>Part 5: </a:t>
            </a:r>
            <a:r>
              <a:rPr lang="en-US" sz="1200" dirty="0">
                <a:solidFill>
                  <a:srgbClr val="FFFF00"/>
                </a:solidFill>
                <a:effectLst>
                  <a:glow rad="114300">
                    <a:schemeClr val="tx1">
                      <a:alpha val="91000"/>
                    </a:schemeClr>
                  </a:glow>
                </a:effectLst>
                <a:latin typeface="Abadi MT Condensed Extra Bold"/>
                <a:cs typeface="Abadi MT Condensed Extra Bold"/>
              </a:rPr>
              <a:t>Questions &amp; Answers (10)</a:t>
            </a:r>
          </a:p>
          <a:p>
            <a:pPr>
              <a:lnSpc>
                <a:spcPct val="100000"/>
              </a:lnSpc>
            </a:pPr>
            <a:r>
              <a:rPr lang="en-ZA" sz="1200" dirty="0">
                <a:solidFill>
                  <a:srgbClr val="FFFF00"/>
                </a:solidFill>
                <a:effectLst>
                  <a:glow rad="114300">
                    <a:schemeClr val="tx1">
                      <a:alpha val="91000"/>
                    </a:schemeClr>
                  </a:glow>
                </a:effectLst>
                <a:latin typeface="Abadi MT Condensed Extra Bold"/>
                <a:cs typeface="Abadi MT Condensed Extra Bold"/>
              </a:rPr>
              <a:t>Part 6: </a:t>
            </a:r>
            <a:r>
              <a:rPr lang="en-US" sz="1200" dirty="0">
                <a:solidFill>
                  <a:srgbClr val="FFFF00"/>
                </a:solidFill>
                <a:effectLst>
                  <a:glow rad="114300">
                    <a:schemeClr val="tx1">
                      <a:alpha val="91000"/>
                    </a:schemeClr>
                  </a:glow>
                </a:effectLst>
                <a:latin typeface="Abadi MT Condensed Extra Bold"/>
                <a:cs typeface="Abadi MT Condensed Extra Bold"/>
              </a:rPr>
              <a:t>Engaging Youth Online (20)</a:t>
            </a:r>
          </a:p>
          <a:p>
            <a:pPr>
              <a:lnSpc>
                <a:spcPct val="100000"/>
              </a:lnSpc>
            </a:pPr>
            <a:r>
              <a:rPr lang="en-ZA" sz="1200" dirty="0">
                <a:solidFill>
                  <a:srgbClr val="FFFF00"/>
                </a:solidFill>
                <a:effectLst>
                  <a:glow rad="114300">
                    <a:schemeClr val="tx1">
                      <a:alpha val="91000"/>
                    </a:schemeClr>
                  </a:glow>
                </a:effectLst>
                <a:latin typeface="Abadi MT Condensed Extra Bold"/>
                <a:cs typeface="Abadi MT Condensed Extra Bold"/>
              </a:rPr>
              <a:t>Part 7: </a:t>
            </a:r>
            <a:r>
              <a:rPr lang="en-US" sz="1200" dirty="0">
                <a:solidFill>
                  <a:srgbClr val="FFFF00"/>
                </a:solidFill>
                <a:effectLst>
                  <a:glow rad="114300">
                    <a:schemeClr val="tx1">
                      <a:alpha val="91000"/>
                    </a:schemeClr>
                  </a:glow>
                </a:effectLst>
                <a:latin typeface="Abadi MT Condensed Extra Bold"/>
                <a:cs typeface="Abadi MT Condensed Extra Bold"/>
              </a:rPr>
              <a:t>Closing Challenge (3)</a:t>
            </a:r>
          </a:p>
        </p:txBody>
      </p:sp>
      <p:sp>
        <p:nvSpPr>
          <p:cNvPr id="4" name="Slide Number Placeholder 3"/>
          <p:cNvSpPr>
            <a:spLocks noGrp="1"/>
          </p:cNvSpPr>
          <p:nvPr>
            <p:ph type="sldNum" sz="quarter" idx="5"/>
          </p:nvPr>
        </p:nvSpPr>
        <p:spPr/>
        <p:txBody>
          <a:bodyPr/>
          <a:lstStyle/>
          <a:p>
            <a:fld id="{057A588B-3F7E-0E48-9974-E41C7546B621}" type="slidenum">
              <a:rPr lang="en-GB" smtClean="0"/>
              <a:t>2</a:t>
            </a:fld>
            <a:endParaRPr lang="en-GB"/>
          </a:p>
        </p:txBody>
      </p:sp>
    </p:spTree>
    <p:extLst>
      <p:ext uri="{BB962C8B-B14F-4D97-AF65-F5344CB8AC3E}">
        <p14:creationId xmlns:p14="http://schemas.microsoft.com/office/powerpoint/2010/main" val="22484631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Memory: The Wardrobe: </a:t>
            </a:r>
            <a:r>
              <a:rPr lang="en-ZA" sz="1200" kern="1200" dirty="0">
                <a:solidFill>
                  <a:schemeClr val="tx1"/>
                </a:solidFill>
                <a:effectLst/>
                <a:latin typeface="+mn-lt"/>
                <a:ea typeface="+mn-ea"/>
                <a:cs typeface="+mn-cs"/>
              </a:rPr>
              <a:t> I hear a roar and the door of the wardrobe flies open and Aslan the Lion is standing there – he has found the </a:t>
            </a:r>
            <a:r>
              <a:rPr lang="en-ZA" sz="1200" b="1" kern="1200" dirty="0">
                <a:solidFill>
                  <a:schemeClr val="tx1"/>
                </a:solidFill>
                <a:effectLst/>
                <a:latin typeface="+mn-lt"/>
                <a:ea typeface="+mn-ea"/>
                <a:cs typeface="+mn-cs"/>
              </a:rPr>
              <a:t>access</a:t>
            </a:r>
            <a:r>
              <a:rPr lang="en-ZA" sz="1200" kern="1200" dirty="0">
                <a:solidFill>
                  <a:schemeClr val="tx1"/>
                </a:solidFill>
                <a:effectLst/>
                <a:latin typeface="+mn-lt"/>
                <a:ea typeface="+mn-ea"/>
                <a:cs typeface="+mn-cs"/>
              </a:rPr>
              <a:t> code to escape Narnia. This reminds me that the first key to digital teaching is </a:t>
            </a:r>
            <a:r>
              <a:rPr lang="en-GB" b="1" dirty="0"/>
              <a:t>ACCESSIBLE</a:t>
            </a:r>
            <a:r>
              <a:rPr lang="en-ZA"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057A588B-3F7E-0E48-9974-E41C7546B621}" type="slidenum">
              <a:rPr lang="en-GB" smtClean="0"/>
              <a:t>20</a:t>
            </a:fld>
            <a:endParaRPr lang="en-GB"/>
          </a:p>
        </p:txBody>
      </p:sp>
    </p:spTree>
    <p:extLst>
      <p:ext uri="{BB962C8B-B14F-4D97-AF65-F5344CB8AC3E}">
        <p14:creationId xmlns:p14="http://schemas.microsoft.com/office/powerpoint/2010/main" val="11449753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i="1" kern="1200" dirty="0">
                <a:solidFill>
                  <a:schemeClr val="tx1"/>
                </a:solidFill>
                <a:effectLst/>
                <a:latin typeface="+mn-lt"/>
                <a:ea typeface="+mn-ea"/>
                <a:cs typeface="+mn-cs"/>
              </a:rPr>
              <a:t>Learning Principle #2: </a:t>
            </a:r>
            <a:r>
              <a:rPr lang="en-ZA" sz="1200" i="1" kern="1200" dirty="0">
                <a:solidFill>
                  <a:schemeClr val="tx1"/>
                </a:solidFill>
                <a:effectLst/>
                <a:latin typeface="+mn-lt"/>
                <a:ea typeface="+mn-ea"/>
                <a:cs typeface="+mn-cs"/>
              </a:rPr>
              <a:t>People learn best when many of their senses are involved.</a:t>
            </a:r>
          </a:p>
          <a:p>
            <a:r>
              <a:rPr lang="en-ZA" sz="1200" kern="1200" dirty="0">
                <a:solidFill>
                  <a:schemeClr val="tx1"/>
                </a:solidFill>
                <a:effectLst/>
                <a:latin typeface="+mn-lt"/>
                <a:ea typeface="+mn-ea"/>
                <a:cs typeface="+mn-cs"/>
              </a:rPr>
              <a:t>Learners will be more engaged with the material touches more than one of their senses - they need to see and hear as well as feel emotions and touch something wherever possible. </a:t>
            </a:r>
          </a:p>
        </p:txBody>
      </p:sp>
      <p:sp>
        <p:nvSpPr>
          <p:cNvPr id="4" name="Slide Number Placeholder 3"/>
          <p:cNvSpPr>
            <a:spLocks noGrp="1"/>
          </p:cNvSpPr>
          <p:nvPr>
            <p:ph type="sldNum" sz="quarter" idx="5"/>
          </p:nvPr>
        </p:nvSpPr>
        <p:spPr/>
        <p:txBody>
          <a:bodyPr/>
          <a:lstStyle/>
          <a:p>
            <a:fld id="{057A588B-3F7E-0E48-9974-E41C7546B621}" type="slidenum">
              <a:rPr lang="en-GB" smtClean="0"/>
              <a:t>21</a:t>
            </a:fld>
            <a:endParaRPr lang="en-GB"/>
          </a:p>
        </p:txBody>
      </p:sp>
    </p:spTree>
    <p:extLst>
      <p:ext uri="{BB962C8B-B14F-4D97-AF65-F5344CB8AC3E}">
        <p14:creationId xmlns:p14="http://schemas.microsoft.com/office/powerpoint/2010/main" val="26369811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Digital Teaching Key #2: Make it CREATIVE</a:t>
            </a:r>
            <a:endParaRPr lang="en-ZA" sz="1200" kern="1200" dirty="0">
              <a:solidFill>
                <a:schemeClr val="tx1"/>
              </a:solidFill>
              <a:effectLst/>
              <a:latin typeface="+mn-lt"/>
              <a:ea typeface="+mn-ea"/>
              <a:cs typeface="+mn-cs"/>
            </a:endParaRPr>
          </a:p>
          <a:p>
            <a:r>
              <a:rPr lang="en-ZA" sz="1200" i="1" kern="1200" dirty="0">
                <a:solidFill>
                  <a:schemeClr val="tx1"/>
                </a:solidFill>
                <a:effectLst/>
                <a:latin typeface="+mn-lt"/>
                <a:ea typeface="+mn-ea"/>
                <a:cs typeface="+mn-cs"/>
              </a:rPr>
              <a:t>Share the Material in Different Ways</a:t>
            </a:r>
            <a:endParaRPr lang="en-Z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Gone are the days when someone standing in front of an audience speaking for an hour will hold attention. For a generation raised in a digital world conditioned to multitask we must work really hard at getting and keeping attention. In our youth group context for live teaching session we taught our presenters to do something different every 7 minutes and make sure that each slide is different to the one before it. Online teachers should consider sharing their material in many different ways – for example: (1) ask a question linked to the learners context, (2) show a video clip to add new insights, (3) give an interactive assignment, (4) debrief what has been learned, and (5) give a task to be completed as homework. Teachers should be ready to bring in statistics, quotes, real problems and authentic solutions to problems to drive their point home. To promote interaction and keep attention, it helps to use video, images and audio content rather than just one medium.</a:t>
            </a:r>
          </a:p>
        </p:txBody>
      </p:sp>
      <p:sp>
        <p:nvSpPr>
          <p:cNvPr id="4" name="Slide Number Placeholder 3"/>
          <p:cNvSpPr>
            <a:spLocks noGrp="1"/>
          </p:cNvSpPr>
          <p:nvPr>
            <p:ph type="sldNum" sz="quarter" idx="5"/>
          </p:nvPr>
        </p:nvSpPr>
        <p:spPr/>
        <p:txBody>
          <a:bodyPr/>
          <a:lstStyle/>
          <a:p>
            <a:fld id="{057A588B-3F7E-0E48-9974-E41C7546B621}" type="slidenum">
              <a:rPr lang="en-GB" smtClean="0"/>
              <a:t>22</a:t>
            </a:fld>
            <a:endParaRPr lang="en-GB"/>
          </a:p>
        </p:txBody>
      </p:sp>
    </p:spTree>
    <p:extLst>
      <p:ext uri="{BB962C8B-B14F-4D97-AF65-F5344CB8AC3E}">
        <p14:creationId xmlns:p14="http://schemas.microsoft.com/office/powerpoint/2010/main" val="1983372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Key #2:</a:t>
            </a:r>
            <a:r>
              <a:rPr lang="en-ZA" sz="1200" kern="1200" dirty="0">
                <a:solidFill>
                  <a:schemeClr val="tx1"/>
                </a:solidFill>
                <a:effectLst/>
                <a:latin typeface="+mn-lt"/>
                <a:ea typeface="+mn-ea"/>
                <a:cs typeface="+mn-cs"/>
              </a:rPr>
              <a:t> People learn best when many of their senses are involved so we make teaching </a:t>
            </a:r>
            <a:r>
              <a:rPr lang="en-ZA" sz="1200" b="1" kern="1200" dirty="0">
                <a:solidFill>
                  <a:schemeClr val="tx1"/>
                </a:solidFill>
                <a:effectLst/>
                <a:latin typeface="+mn-lt"/>
                <a:ea typeface="+mn-ea"/>
                <a:cs typeface="+mn-cs"/>
              </a:rPr>
              <a:t>CREATIVE</a:t>
            </a:r>
            <a:r>
              <a:rPr lang="en-ZA"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057A588B-3F7E-0E48-9974-E41C7546B621}" type="slidenum">
              <a:rPr lang="en-GB" smtClean="0"/>
              <a:t>23</a:t>
            </a:fld>
            <a:endParaRPr lang="en-GB"/>
          </a:p>
        </p:txBody>
      </p:sp>
    </p:spTree>
    <p:extLst>
      <p:ext uri="{BB962C8B-B14F-4D97-AF65-F5344CB8AC3E}">
        <p14:creationId xmlns:p14="http://schemas.microsoft.com/office/powerpoint/2010/main" val="11786428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1" kern="1200" dirty="0">
                <a:solidFill>
                  <a:schemeClr val="tx1"/>
                </a:solidFill>
                <a:effectLst/>
                <a:latin typeface="+mn-lt"/>
                <a:ea typeface="+mn-ea"/>
                <a:cs typeface="+mn-cs"/>
              </a:rPr>
              <a:t>Memory: The Dressing Table: </a:t>
            </a:r>
            <a:r>
              <a:rPr lang="en-ZA" sz="1200" kern="1200" dirty="0">
                <a:solidFill>
                  <a:schemeClr val="tx1"/>
                </a:solidFill>
                <a:effectLst/>
                <a:latin typeface="+mn-lt"/>
                <a:ea typeface="+mn-ea"/>
                <a:cs typeface="+mn-cs"/>
              </a:rPr>
              <a:t>Ashley my cosplaying daughter </a:t>
            </a:r>
            <a:r>
              <a:rPr lang="en-ZA" sz="1200" b="1" kern="1200" dirty="0">
                <a:solidFill>
                  <a:schemeClr val="tx1"/>
                </a:solidFill>
                <a:effectLst/>
                <a:latin typeface="+mn-lt"/>
                <a:ea typeface="+mn-ea"/>
                <a:cs typeface="+mn-cs"/>
              </a:rPr>
              <a:t>creatively</a:t>
            </a:r>
            <a:r>
              <a:rPr lang="en-ZA" sz="1200" kern="1200" dirty="0">
                <a:solidFill>
                  <a:schemeClr val="tx1"/>
                </a:solidFill>
                <a:effectLst/>
                <a:latin typeface="+mn-lt"/>
                <a:ea typeface="+mn-ea"/>
                <a:cs typeface="+mn-cs"/>
              </a:rPr>
              <a:t> transforms herself into </a:t>
            </a:r>
            <a:r>
              <a:rPr lang="en-ZA" sz="1200" kern="1200" dirty="0" err="1">
                <a:solidFill>
                  <a:schemeClr val="tx1"/>
                </a:solidFill>
                <a:effectLst/>
                <a:latin typeface="+mn-lt"/>
                <a:ea typeface="+mn-ea"/>
                <a:cs typeface="+mn-cs"/>
              </a:rPr>
              <a:t>D.Va</a:t>
            </a:r>
            <a:r>
              <a:rPr lang="en-ZA" sz="1200" kern="1200" dirty="0">
                <a:solidFill>
                  <a:schemeClr val="tx1"/>
                </a:solidFill>
                <a:effectLst/>
                <a:latin typeface="+mn-lt"/>
                <a:ea typeface="+mn-ea"/>
                <a:cs typeface="+mn-cs"/>
              </a:rPr>
              <a:t> from Overwatch at her dressing table. This reminds me that the second key to digital teaching is </a:t>
            </a:r>
            <a:r>
              <a:rPr lang="en-GB" b="1" dirty="0"/>
              <a:t>CREATIVE.</a:t>
            </a:r>
          </a:p>
        </p:txBody>
      </p:sp>
      <p:sp>
        <p:nvSpPr>
          <p:cNvPr id="4" name="Slide Number Placeholder 3"/>
          <p:cNvSpPr>
            <a:spLocks noGrp="1"/>
          </p:cNvSpPr>
          <p:nvPr>
            <p:ph type="sldNum" sz="quarter" idx="5"/>
          </p:nvPr>
        </p:nvSpPr>
        <p:spPr/>
        <p:txBody>
          <a:bodyPr/>
          <a:lstStyle/>
          <a:p>
            <a:fld id="{057A588B-3F7E-0E48-9974-E41C7546B621}" type="slidenum">
              <a:rPr lang="en-GB" smtClean="0"/>
              <a:t>24</a:t>
            </a:fld>
            <a:endParaRPr lang="en-GB"/>
          </a:p>
        </p:txBody>
      </p:sp>
    </p:spTree>
    <p:extLst>
      <p:ext uri="{BB962C8B-B14F-4D97-AF65-F5344CB8AC3E}">
        <p14:creationId xmlns:p14="http://schemas.microsoft.com/office/powerpoint/2010/main" val="5240908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i="1" kern="1200" dirty="0">
                <a:solidFill>
                  <a:schemeClr val="tx1"/>
                </a:solidFill>
                <a:effectLst/>
                <a:latin typeface="+mn-lt"/>
                <a:ea typeface="+mn-ea"/>
                <a:cs typeface="+mn-cs"/>
              </a:rPr>
              <a:t>Learning Principle #3: </a:t>
            </a:r>
            <a:r>
              <a:rPr lang="en-ZA" sz="1200" i="1" kern="1200" dirty="0">
                <a:solidFill>
                  <a:schemeClr val="tx1"/>
                </a:solidFill>
                <a:effectLst/>
                <a:latin typeface="+mn-lt"/>
                <a:ea typeface="+mn-ea"/>
                <a:cs typeface="+mn-cs"/>
              </a:rPr>
              <a:t>People learn best when they can process what they receive.</a:t>
            </a:r>
            <a:endParaRPr lang="en-ZA" sz="1200" kern="1200" dirty="0">
              <a:solidFill>
                <a:schemeClr val="tx1"/>
              </a:solidFill>
              <a:effectLst/>
              <a:latin typeface="+mn-lt"/>
              <a:ea typeface="+mn-ea"/>
              <a:cs typeface="+mn-cs"/>
            </a:endParaRPr>
          </a:p>
          <a:p>
            <a:r>
              <a:rPr lang="en-ZA" sz="1200" i="1" kern="1200" dirty="0">
                <a:solidFill>
                  <a:schemeClr val="tx1"/>
                </a:solidFill>
                <a:effectLst/>
                <a:latin typeface="+mn-lt"/>
                <a:ea typeface="+mn-ea"/>
                <a:cs typeface="+mn-cs"/>
              </a:rPr>
              <a:t>Learners can quickly become overwhelmed by the material and need to feel like they are able to understand and think through what they are receiving. It is okay to stretch people in the learning environment but they must still be able to process what they are receiving. Never forget that people have limited attention spans and will loose interest easily.</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57A588B-3F7E-0E48-9974-E41C7546B621}" type="slidenum">
              <a:rPr lang="en-GB" smtClean="0"/>
              <a:t>25</a:t>
            </a:fld>
            <a:endParaRPr lang="en-GB"/>
          </a:p>
        </p:txBody>
      </p:sp>
    </p:spTree>
    <p:extLst>
      <p:ext uri="{BB962C8B-B14F-4D97-AF65-F5344CB8AC3E}">
        <p14:creationId xmlns:p14="http://schemas.microsoft.com/office/powerpoint/2010/main" val="2962730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1" dirty="0">
                <a:solidFill>
                  <a:srgbClr val="FFFF00"/>
                </a:solidFill>
                <a:effectLst>
                  <a:glow rad="114300">
                    <a:schemeClr val="tx1">
                      <a:alpha val="91000"/>
                    </a:schemeClr>
                  </a:glow>
                </a:effectLst>
                <a:latin typeface="Abadi MT Condensed Extra Bold"/>
                <a:cs typeface="Abadi MT Condensed Extra Bold"/>
              </a:rPr>
              <a:t>Digital Teaching Key 3: Make it </a:t>
            </a:r>
            <a:r>
              <a:rPr lang="en-GB" b="1" dirty="0"/>
              <a:t>Manageable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ZA" sz="1200" i="1" kern="1200" dirty="0">
                <a:solidFill>
                  <a:schemeClr val="tx1"/>
                </a:solidFill>
                <a:effectLst/>
                <a:latin typeface="+mn-lt"/>
                <a:ea typeface="+mn-ea"/>
                <a:cs typeface="+mn-cs"/>
              </a:rPr>
              <a:t>Share the Material in Bite-Sized Chunks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is critical that teachers do not overwhelm the learner. Everything they share needs to be narrowly focused on the topic and shared in bite-sized chunks that are manageable. Rather than giving a 30-minute talk, a wise teacher will break the session into smaller chunks that can be digested more easily. The elements you don’t include are just as important as the ones you do include. Use a less-is-more approach. It helps to let students choose whether they want to watch a video, listen to an audio or read the text. Over-explaining or including too many types of media may overwhelm the user, so get rid of whatever isn’t necessary. Adopt a less-is-more approach by eliminating irrelevant, extra or complex information. Don’t overuse media, this will distract and overwhelm your users. Microlearning breaks down course material into smaller, more digestible segments. Reduce clutter in all aspects of your teaching or students will feel frustration and irritation It helps to break up text into titles and paragraphs and if possible, display content in the form of lists. Large chunks of text overwhelm learners quickly. Use only those media elements that add to the teaching experience.</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57A588B-3F7E-0E48-9974-E41C7546B621}" type="slidenum">
              <a:rPr lang="en-GB" smtClean="0"/>
              <a:t>26</a:t>
            </a:fld>
            <a:endParaRPr lang="en-GB"/>
          </a:p>
        </p:txBody>
      </p:sp>
    </p:spTree>
    <p:extLst>
      <p:ext uri="{BB962C8B-B14F-4D97-AF65-F5344CB8AC3E}">
        <p14:creationId xmlns:p14="http://schemas.microsoft.com/office/powerpoint/2010/main" val="28675575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Key #3:</a:t>
            </a:r>
            <a:r>
              <a:rPr lang="en-ZA" sz="1200" kern="1200" dirty="0">
                <a:solidFill>
                  <a:schemeClr val="tx1"/>
                </a:solidFill>
                <a:effectLst/>
                <a:latin typeface="+mn-lt"/>
                <a:ea typeface="+mn-ea"/>
                <a:cs typeface="+mn-cs"/>
              </a:rPr>
              <a:t> People learn best when can process what they receive so we make teaching </a:t>
            </a:r>
            <a:r>
              <a:rPr lang="en-ZA" sz="1200" b="1" kern="1200" dirty="0">
                <a:solidFill>
                  <a:schemeClr val="tx1"/>
                </a:solidFill>
                <a:effectLst/>
                <a:latin typeface="+mn-lt"/>
                <a:ea typeface="+mn-ea"/>
                <a:cs typeface="+mn-cs"/>
              </a:rPr>
              <a:t>MANAGEABLE</a:t>
            </a:r>
            <a:r>
              <a:rPr lang="en-ZA"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057A588B-3F7E-0E48-9974-E41C7546B621}" type="slidenum">
              <a:rPr lang="en-GB" smtClean="0"/>
              <a:t>27</a:t>
            </a:fld>
            <a:endParaRPr lang="en-GB"/>
          </a:p>
        </p:txBody>
      </p:sp>
    </p:spTree>
    <p:extLst>
      <p:ext uri="{BB962C8B-B14F-4D97-AF65-F5344CB8AC3E}">
        <p14:creationId xmlns:p14="http://schemas.microsoft.com/office/powerpoint/2010/main" val="37045074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Memory: The Door: </a:t>
            </a:r>
            <a:r>
              <a:rPr lang="en-ZA" sz="1200" kern="1200" dirty="0">
                <a:solidFill>
                  <a:schemeClr val="tx1"/>
                </a:solidFill>
                <a:effectLst/>
                <a:latin typeface="+mn-lt"/>
                <a:ea typeface="+mn-ea"/>
                <a:cs typeface="+mn-cs"/>
              </a:rPr>
              <a:t>Our black cat called Panther is super sharp as he </a:t>
            </a:r>
            <a:r>
              <a:rPr lang="en-ZA" sz="1200" b="1" kern="1200" dirty="0">
                <a:solidFill>
                  <a:schemeClr val="tx1"/>
                </a:solidFill>
                <a:effectLst/>
                <a:latin typeface="+mn-lt"/>
                <a:ea typeface="+mn-ea"/>
                <a:cs typeface="+mn-cs"/>
              </a:rPr>
              <a:t>manages</a:t>
            </a:r>
            <a:r>
              <a:rPr lang="en-ZA" sz="1200" kern="1200" dirty="0">
                <a:solidFill>
                  <a:schemeClr val="tx1"/>
                </a:solidFill>
                <a:effectLst/>
                <a:latin typeface="+mn-lt"/>
                <a:ea typeface="+mn-ea"/>
                <a:cs typeface="+mn-cs"/>
              </a:rPr>
              <a:t> to open the door with his paw. This reminds me that the third key to digital teaching is </a:t>
            </a:r>
            <a:r>
              <a:rPr lang="en-GB" sz="1200" b="1" kern="1200" dirty="0">
                <a:solidFill>
                  <a:schemeClr val="tx1"/>
                </a:solidFill>
                <a:effectLst/>
                <a:latin typeface="+mn-lt"/>
                <a:ea typeface="+mn-ea"/>
                <a:cs typeface="+mn-cs"/>
              </a:rPr>
              <a:t>MANAGEABLE.</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57A588B-3F7E-0E48-9974-E41C7546B621}" type="slidenum">
              <a:rPr lang="en-GB" smtClean="0"/>
              <a:t>28</a:t>
            </a:fld>
            <a:endParaRPr lang="en-GB"/>
          </a:p>
        </p:txBody>
      </p:sp>
    </p:spTree>
    <p:extLst>
      <p:ext uri="{BB962C8B-B14F-4D97-AF65-F5344CB8AC3E}">
        <p14:creationId xmlns:p14="http://schemas.microsoft.com/office/powerpoint/2010/main" val="1232189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i="1" kern="1200" dirty="0">
                <a:solidFill>
                  <a:schemeClr val="tx1"/>
                </a:solidFill>
                <a:effectLst/>
                <a:latin typeface="+mn-lt"/>
                <a:ea typeface="+mn-ea"/>
                <a:cs typeface="+mn-cs"/>
              </a:rPr>
              <a:t>Learning Principle #4: </a:t>
            </a:r>
            <a:r>
              <a:rPr lang="en-ZA" sz="1200" i="1" kern="1200" dirty="0">
                <a:solidFill>
                  <a:schemeClr val="tx1"/>
                </a:solidFill>
                <a:effectLst/>
                <a:latin typeface="+mn-lt"/>
                <a:ea typeface="+mn-ea"/>
                <a:cs typeface="+mn-cs"/>
              </a:rPr>
              <a:t>People learn best when they are actively involved in the process.</a:t>
            </a:r>
            <a:endParaRPr lang="en-ZA" sz="1200" kern="1200" dirty="0">
              <a:solidFill>
                <a:schemeClr val="tx1"/>
              </a:solidFill>
              <a:effectLst/>
              <a:latin typeface="+mn-lt"/>
              <a:ea typeface="+mn-ea"/>
              <a:cs typeface="+mn-cs"/>
            </a:endParaRPr>
          </a:p>
          <a:p>
            <a:r>
              <a:rPr lang="en-ZA" sz="1200" kern="1200" dirty="0">
                <a:solidFill>
                  <a:schemeClr val="tx1"/>
                </a:solidFill>
                <a:effectLst/>
                <a:latin typeface="+mn-lt"/>
                <a:ea typeface="+mn-ea"/>
                <a:cs typeface="+mn-cs"/>
              </a:rPr>
              <a:t>Active participation enhances motivation, the rate of learning and achievement of objectives. People learn best when they are given an opportunity to discuss what they are learning. Discussion enhances motivation, reinforces concepts, nurtures communication skills and fosters memorisation and understanding in learners. The greater the involvement, the greater the retention.</a:t>
            </a:r>
          </a:p>
        </p:txBody>
      </p:sp>
      <p:sp>
        <p:nvSpPr>
          <p:cNvPr id="4" name="Slide Number Placeholder 3"/>
          <p:cNvSpPr>
            <a:spLocks noGrp="1"/>
          </p:cNvSpPr>
          <p:nvPr>
            <p:ph type="sldNum" sz="quarter" idx="5"/>
          </p:nvPr>
        </p:nvSpPr>
        <p:spPr/>
        <p:txBody>
          <a:bodyPr/>
          <a:lstStyle/>
          <a:p>
            <a:fld id="{057A588B-3F7E-0E48-9974-E41C7546B621}" type="slidenum">
              <a:rPr lang="en-GB" smtClean="0"/>
              <a:t>29</a:t>
            </a:fld>
            <a:endParaRPr lang="en-GB"/>
          </a:p>
        </p:txBody>
      </p:sp>
    </p:spTree>
    <p:extLst>
      <p:ext uri="{BB962C8B-B14F-4D97-AF65-F5344CB8AC3E}">
        <p14:creationId xmlns:p14="http://schemas.microsoft.com/office/powerpoint/2010/main" val="2941313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ZA" b="1" dirty="0"/>
              <a:t>Part 1: Intro &amp; Recap </a:t>
            </a:r>
            <a:r>
              <a:rPr lang="en-ZA" dirty="0"/>
              <a:t>(3 mins)</a:t>
            </a:r>
          </a:p>
          <a:p>
            <a:pPr>
              <a:lnSpc>
                <a:spcPct val="150000"/>
              </a:lnSpc>
            </a:pPr>
            <a:r>
              <a:rPr lang="en-ZA" dirty="0"/>
              <a:t>I am going to briefly Introduce myself and recap our previous session.</a:t>
            </a:r>
            <a:endParaRPr lang="en-US" sz="1200" dirty="0">
              <a:solidFill>
                <a:srgbClr val="FFFF00"/>
              </a:solidFill>
              <a:effectLst>
                <a:glow rad="114300">
                  <a:schemeClr val="tx1">
                    <a:alpha val="91000"/>
                  </a:schemeClr>
                </a:glow>
              </a:effectLst>
              <a:latin typeface="Abadi MT Condensed Extra Bold"/>
              <a:cs typeface="Abadi MT Condensed Extra Bold"/>
            </a:endParaRPr>
          </a:p>
        </p:txBody>
      </p:sp>
      <p:sp>
        <p:nvSpPr>
          <p:cNvPr id="4" name="Slide Number Placeholder 3"/>
          <p:cNvSpPr>
            <a:spLocks noGrp="1"/>
          </p:cNvSpPr>
          <p:nvPr>
            <p:ph type="sldNum" sz="quarter" idx="5"/>
          </p:nvPr>
        </p:nvSpPr>
        <p:spPr/>
        <p:txBody>
          <a:bodyPr/>
          <a:lstStyle/>
          <a:p>
            <a:fld id="{057A588B-3F7E-0E48-9974-E41C7546B621}" type="slidenum">
              <a:rPr lang="en-GB" smtClean="0"/>
              <a:t>3</a:t>
            </a:fld>
            <a:endParaRPr lang="en-GB"/>
          </a:p>
        </p:txBody>
      </p:sp>
    </p:spTree>
    <p:extLst>
      <p:ext uri="{BB962C8B-B14F-4D97-AF65-F5344CB8AC3E}">
        <p14:creationId xmlns:p14="http://schemas.microsoft.com/office/powerpoint/2010/main" val="5280167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1" dirty="0">
                <a:solidFill>
                  <a:srgbClr val="FFFF00"/>
                </a:solidFill>
                <a:effectLst>
                  <a:glow rad="114300">
                    <a:schemeClr val="tx1">
                      <a:alpha val="91000"/>
                    </a:schemeClr>
                  </a:glow>
                </a:effectLst>
                <a:latin typeface="Abadi MT Condensed Extra Bold"/>
                <a:cs typeface="Abadi MT Condensed Extra Bold"/>
              </a:rPr>
              <a:t>Digital Teaching Key #4: Make it </a:t>
            </a:r>
            <a:r>
              <a:rPr lang="en-GB" b="1" dirty="0"/>
              <a:t>INTERACTIVE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ZA" sz="1200" i="1" kern="1200" dirty="0">
                <a:solidFill>
                  <a:schemeClr val="tx1"/>
                </a:solidFill>
                <a:effectLst/>
                <a:latin typeface="+mn-lt"/>
                <a:ea typeface="+mn-ea"/>
                <a:cs typeface="+mn-cs"/>
              </a:rPr>
              <a:t>Create a Dialogue with the Learners</a:t>
            </a:r>
            <a:endParaRPr lang="en-ZA" sz="1200" kern="1200" dirty="0">
              <a:solidFill>
                <a:schemeClr val="tx1"/>
              </a:solidFill>
              <a:effectLst/>
              <a:latin typeface="+mn-lt"/>
              <a:ea typeface="+mn-ea"/>
              <a:cs typeface="+mn-cs"/>
            </a:endParaRPr>
          </a:p>
          <a:p>
            <a:r>
              <a:rPr lang="en-ZA" sz="1200" kern="1200" dirty="0">
                <a:solidFill>
                  <a:schemeClr val="tx1"/>
                </a:solidFill>
                <a:effectLst/>
                <a:latin typeface="+mn-lt"/>
                <a:ea typeface="+mn-ea"/>
                <a:cs typeface="+mn-cs"/>
              </a:rPr>
              <a:t>It's not enough to just post a 20 minute video and think that it will transform lives - we need to engage with people for change to take place. Teachers must do whatever it takes to have a conversation with learners. It helps to mix discussions, collaboration, video and audio clips, and hands-on exercises with text and brief video lectures – this will create an online active learning classroom. After learners view a video or some other form of digital content, they should be encouraged to interact with the material to apply it to their lives. You can make this happen by asking questions about what they have just learnt.</a:t>
            </a:r>
          </a:p>
        </p:txBody>
      </p:sp>
      <p:sp>
        <p:nvSpPr>
          <p:cNvPr id="4" name="Slide Number Placeholder 3"/>
          <p:cNvSpPr>
            <a:spLocks noGrp="1"/>
          </p:cNvSpPr>
          <p:nvPr>
            <p:ph type="sldNum" sz="quarter" idx="5"/>
          </p:nvPr>
        </p:nvSpPr>
        <p:spPr/>
        <p:txBody>
          <a:bodyPr/>
          <a:lstStyle/>
          <a:p>
            <a:fld id="{057A588B-3F7E-0E48-9974-E41C7546B621}" type="slidenum">
              <a:rPr lang="en-GB" smtClean="0"/>
              <a:t>30</a:t>
            </a:fld>
            <a:endParaRPr lang="en-GB"/>
          </a:p>
        </p:txBody>
      </p:sp>
    </p:spTree>
    <p:extLst>
      <p:ext uri="{BB962C8B-B14F-4D97-AF65-F5344CB8AC3E}">
        <p14:creationId xmlns:p14="http://schemas.microsoft.com/office/powerpoint/2010/main" val="1276334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Key #4:</a:t>
            </a:r>
            <a:r>
              <a:rPr lang="en-ZA" sz="1200" kern="1200" dirty="0">
                <a:solidFill>
                  <a:schemeClr val="tx1"/>
                </a:solidFill>
                <a:effectLst/>
                <a:latin typeface="+mn-lt"/>
                <a:ea typeface="+mn-ea"/>
                <a:cs typeface="+mn-cs"/>
              </a:rPr>
              <a:t> People learn best when they are actively involved in the process so we make teaching </a:t>
            </a:r>
            <a:r>
              <a:rPr lang="en-ZA" sz="1200" b="1" kern="1200" dirty="0">
                <a:solidFill>
                  <a:schemeClr val="tx1"/>
                </a:solidFill>
                <a:effectLst/>
                <a:latin typeface="+mn-lt"/>
                <a:ea typeface="+mn-ea"/>
                <a:cs typeface="+mn-cs"/>
              </a:rPr>
              <a:t>INTERACTIVE</a:t>
            </a:r>
            <a:r>
              <a:rPr lang="en-ZA"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057A588B-3F7E-0E48-9974-E41C7546B621}" type="slidenum">
              <a:rPr lang="en-GB" smtClean="0"/>
              <a:t>31</a:t>
            </a:fld>
            <a:endParaRPr lang="en-GB"/>
          </a:p>
        </p:txBody>
      </p:sp>
    </p:spTree>
    <p:extLst>
      <p:ext uri="{BB962C8B-B14F-4D97-AF65-F5344CB8AC3E}">
        <p14:creationId xmlns:p14="http://schemas.microsoft.com/office/powerpoint/2010/main" val="25725607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1" kern="1200" dirty="0">
                <a:solidFill>
                  <a:schemeClr val="tx1"/>
                </a:solidFill>
                <a:effectLst/>
                <a:latin typeface="+mn-lt"/>
                <a:ea typeface="+mn-ea"/>
                <a:cs typeface="+mn-cs"/>
              </a:rPr>
              <a:t>Memory: The Short Cupboard: </a:t>
            </a:r>
            <a:r>
              <a:rPr lang="en-ZA" sz="1200" kern="1200" dirty="0">
                <a:solidFill>
                  <a:schemeClr val="tx1"/>
                </a:solidFill>
                <a:effectLst/>
                <a:latin typeface="+mn-lt"/>
                <a:ea typeface="+mn-ea"/>
                <a:cs typeface="+mn-cs"/>
              </a:rPr>
              <a:t>The door of the cupboard flies open and my daughters Star Wars shirts become </a:t>
            </a:r>
            <a:r>
              <a:rPr lang="en-ZA" sz="1200" b="1" kern="1200" dirty="0">
                <a:solidFill>
                  <a:schemeClr val="tx1"/>
                </a:solidFill>
                <a:effectLst/>
                <a:latin typeface="+mn-lt"/>
                <a:ea typeface="+mn-ea"/>
                <a:cs typeface="+mn-cs"/>
              </a:rPr>
              <a:t>active</a:t>
            </a:r>
            <a:r>
              <a:rPr lang="en-ZA" sz="1200" kern="1200" dirty="0">
                <a:solidFill>
                  <a:schemeClr val="tx1"/>
                </a:solidFill>
                <a:effectLst/>
                <a:latin typeface="+mn-lt"/>
                <a:ea typeface="+mn-ea"/>
                <a:cs typeface="+mn-cs"/>
              </a:rPr>
              <a:t> and stormtroopers are firing at me. This reminds me that the fourth key to digital teaching is </a:t>
            </a:r>
            <a:r>
              <a:rPr lang="en-ZA" sz="1200" b="1" kern="1200" dirty="0">
                <a:solidFill>
                  <a:schemeClr val="tx1"/>
                </a:solidFill>
                <a:effectLst/>
                <a:latin typeface="+mn-lt"/>
                <a:ea typeface="+mn-ea"/>
                <a:cs typeface="+mn-cs"/>
              </a:rPr>
              <a:t>INTERACTIVE</a:t>
            </a:r>
            <a:r>
              <a:rPr lang="en-GB" sz="1200" b="1" kern="1200" dirty="0">
                <a:solidFill>
                  <a:schemeClr val="tx1"/>
                </a:solidFill>
                <a:effectLst/>
                <a:latin typeface="+mn-lt"/>
                <a:ea typeface="+mn-ea"/>
                <a:cs typeface="+mn-cs"/>
              </a:rPr>
              <a:t>.</a:t>
            </a:r>
            <a:endParaRPr lang="en-GB" b="1" dirty="0"/>
          </a:p>
        </p:txBody>
      </p:sp>
      <p:sp>
        <p:nvSpPr>
          <p:cNvPr id="4" name="Slide Number Placeholder 3"/>
          <p:cNvSpPr>
            <a:spLocks noGrp="1"/>
          </p:cNvSpPr>
          <p:nvPr>
            <p:ph type="sldNum" sz="quarter" idx="5"/>
          </p:nvPr>
        </p:nvSpPr>
        <p:spPr/>
        <p:txBody>
          <a:bodyPr/>
          <a:lstStyle/>
          <a:p>
            <a:fld id="{057A588B-3F7E-0E48-9974-E41C7546B621}" type="slidenum">
              <a:rPr lang="en-GB" smtClean="0"/>
              <a:t>32</a:t>
            </a:fld>
            <a:endParaRPr lang="en-GB"/>
          </a:p>
        </p:txBody>
      </p:sp>
    </p:spTree>
    <p:extLst>
      <p:ext uri="{BB962C8B-B14F-4D97-AF65-F5344CB8AC3E}">
        <p14:creationId xmlns:p14="http://schemas.microsoft.com/office/powerpoint/2010/main" val="29710467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i="1" kern="1200" dirty="0">
                <a:solidFill>
                  <a:schemeClr val="tx1"/>
                </a:solidFill>
                <a:effectLst/>
                <a:latin typeface="+mn-lt"/>
                <a:ea typeface="+mn-ea"/>
                <a:cs typeface="+mn-cs"/>
              </a:rPr>
              <a:t>Learning Principle #5: </a:t>
            </a:r>
            <a:r>
              <a:rPr lang="en-ZA" sz="1200" i="1" kern="1200" dirty="0">
                <a:solidFill>
                  <a:schemeClr val="tx1"/>
                </a:solidFill>
                <a:effectLst/>
                <a:latin typeface="+mn-lt"/>
                <a:ea typeface="+mn-ea"/>
                <a:cs typeface="+mn-cs"/>
              </a:rPr>
              <a:t>People learn best when they are guided by a caring teacher.</a:t>
            </a:r>
            <a:endParaRPr lang="en-ZA" sz="1200" kern="1200" dirty="0">
              <a:solidFill>
                <a:schemeClr val="tx1"/>
              </a:solidFill>
              <a:effectLst/>
              <a:latin typeface="+mn-lt"/>
              <a:ea typeface="+mn-ea"/>
              <a:cs typeface="+mn-cs"/>
            </a:endParaRPr>
          </a:p>
          <a:p>
            <a:r>
              <a:rPr lang="en-ZA" sz="1200" kern="1200" dirty="0">
                <a:solidFill>
                  <a:schemeClr val="tx1"/>
                </a:solidFill>
                <a:effectLst/>
                <a:latin typeface="+mn-lt"/>
                <a:ea typeface="+mn-ea"/>
                <a:cs typeface="+mn-cs"/>
              </a:rPr>
              <a:t>Teachers who show personal and individual attention to their student enhance learning. It is critical that teachers know the names of their students, learn about their lives, listen well, are there for them and expect change to happen. Teacher need to care enough about their learners that they engage in online mentoring by investing their life into people to assist in their personal development and spiritual growth. </a:t>
            </a:r>
          </a:p>
        </p:txBody>
      </p:sp>
      <p:sp>
        <p:nvSpPr>
          <p:cNvPr id="4" name="Slide Number Placeholder 3"/>
          <p:cNvSpPr>
            <a:spLocks noGrp="1"/>
          </p:cNvSpPr>
          <p:nvPr>
            <p:ph type="sldNum" sz="quarter" idx="5"/>
          </p:nvPr>
        </p:nvSpPr>
        <p:spPr/>
        <p:txBody>
          <a:bodyPr/>
          <a:lstStyle/>
          <a:p>
            <a:fld id="{057A588B-3F7E-0E48-9974-E41C7546B621}" type="slidenum">
              <a:rPr lang="en-GB" smtClean="0"/>
              <a:t>33</a:t>
            </a:fld>
            <a:endParaRPr lang="en-GB"/>
          </a:p>
        </p:txBody>
      </p:sp>
    </p:spTree>
    <p:extLst>
      <p:ext uri="{BB962C8B-B14F-4D97-AF65-F5344CB8AC3E}">
        <p14:creationId xmlns:p14="http://schemas.microsoft.com/office/powerpoint/2010/main" val="29315538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Digital Teaching Key #5: Make it </a:t>
            </a:r>
            <a:r>
              <a:rPr lang="en-GB" sz="1200" b="1" kern="1200" dirty="0">
                <a:solidFill>
                  <a:schemeClr val="tx1"/>
                </a:solidFill>
                <a:effectLst/>
                <a:latin typeface="+mn-lt"/>
                <a:ea typeface="+mn-ea"/>
                <a:cs typeface="+mn-cs"/>
              </a:rPr>
              <a:t>GUIDED</a:t>
            </a:r>
            <a:endParaRPr lang="en-ZA" sz="1200" kern="1200" dirty="0">
              <a:solidFill>
                <a:schemeClr val="tx1"/>
              </a:solidFill>
              <a:effectLst/>
              <a:latin typeface="+mn-lt"/>
              <a:ea typeface="+mn-ea"/>
              <a:cs typeface="+mn-cs"/>
            </a:endParaRPr>
          </a:p>
          <a:p>
            <a:r>
              <a:rPr lang="en-ZA" sz="1200" kern="1200" dirty="0">
                <a:solidFill>
                  <a:schemeClr val="tx1"/>
                </a:solidFill>
                <a:effectLst/>
                <a:latin typeface="+mn-lt"/>
                <a:ea typeface="+mn-ea"/>
                <a:cs typeface="+mn-cs"/>
              </a:rPr>
              <a:t>Walk with Learners Along the Way</a:t>
            </a:r>
          </a:p>
          <a:p>
            <a:r>
              <a:rPr lang="en-ZA" sz="1200" kern="1200" dirty="0">
                <a:solidFill>
                  <a:schemeClr val="tx1"/>
                </a:solidFill>
                <a:effectLst/>
                <a:latin typeface="+mn-lt"/>
                <a:ea typeface="+mn-ea"/>
                <a:cs typeface="+mn-cs"/>
              </a:rPr>
              <a:t>No matter where teaching take place, the importance of the teacher being present with the learner in the learning experience is critical. That is more than just answering questions that students post online! Teachers need to have a “social presence” during the session by sharing personal information about themselves, such as what they are reading and what they are learning as well as any challenges they are facing. People generally absorb information more effectively when they feel like there’s a human” element involved and when content is personalized, conversational and informal. It is best to use a conversational voice and tone - rather than a formal, authoritative tone - this will help to put the learner at ease and it gives the content a more approachable, intimate feel so learners can process the content more easily with increased attention and engagement. </a:t>
            </a:r>
          </a:p>
        </p:txBody>
      </p:sp>
      <p:sp>
        <p:nvSpPr>
          <p:cNvPr id="4" name="Slide Number Placeholder 3"/>
          <p:cNvSpPr>
            <a:spLocks noGrp="1"/>
          </p:cNvSpPr>
          <p:nvPr>
            <p:ph type="sldNum" sz="quarter" idx="5"/>
          </p:nvPr>
        </p:nvSpPr>
        <p:spPr/>
        <p:txBody>
          <a:bodyPr/>
          <a:lstStyle/>
          <a:p>
            <a:fld id="{057A588B-3F7E-0E48-9974-E41C7546B621}" type="slidenum">
              <a:rPr lang="en-GB" smtClean="0"/>
              <a:t>34</a:t>
            </a:fld>
            <a:endParaRPr lang="en-GB"/>
          </a:p>
        </p:txBody>
      </p:sp>
    </p:spTree>
    <p:extLst>
      <p:ext uri="{BB962C8B-B14F-4D97-AF65-F5344CB8AC3E}">
        <p14:creationId xmlns:p14="http://schemas.microsoft.com/office/powerpoint/2010/main" val="2504846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Key #5:</a:t>
            </a:r>
            <a:r>
              <a:rPr lang="en-ZA" sz="1200" kern="1200" dirty="0">
                <a:solidFill>
                  <a:schemeClr val="tx1"/>
                </a:solidFill>
                <a:effectLst/>
                <a:latin typeface="+mn-lt"/>
                <a:ea typeface="+mn-ea"/>
                <a:cs typeface="+mn-cs"/>
              </a:rPr>
              <a:t> People learn best when they are guided by a caring teacher so we make teaching </a:t>
            </a:r>
            <a:r>
              <a:rPr lang="en-ZA" sz="1200" b="1" kern="1200" dirty="0">
                <a:solidFill>
                  <a:schemeClr val="tx1"/>
                </a:solidFill>
                <a:effectLst/>
                <a:latin typeface="+mn-lt"/>
                <a:ea typeface="+mn-ea"/>
                <a:cs typeface="+mn-cs"/>
              </a:rPr>
              <a:t>GUIDED</a:t>
            </a:r>
            <a:r>
              <a:rPr lang="en-ZA"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057A588B-3F7E-0E48-9974-E41C7546B621}" type="slidenum">
              <a:rPr lang="en-GB" smtClean="0"/>
              <a:t>35</a:t>
            </a:fld>
            <a:endParaRPr lang="en-GB"/>
          </a:p>
        </p:txBody>
      </p:sp>
    </p:spTree>
    <p:extLst>
      <p:ext uri="{BB962C8B-B14F-4D97-AF65-F5344CB8AC3E}">
        <p14:creationId xmlns:p14="http://schemas.microsoft.com/office/powerpoint/2010/main" val="38093225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1" kern="1200" dirty="0">
                <a:solidFill>
                  <a:schemeClr val="tx1"/>
                </a:solidFill>
                <a:effectLst/>
                <a:latin typeface="+mn-lt"/>
                <a:ea typeface="+mn-ea"/>
                <a:cs typeface="+mn-cs"/>
              </a:rPr>
              <a:t>Memory: The PC: </a:t>
            </a:r>
            <a:r>
              <a:rPr lang="en-ZA" sz="1200" kern="1200" dirty="0">
                <a:solidFill>
                  <a:schemeClr val="tx1"/>
                </a:solidFill>
                <a:effectLst/>
                <a:latin typeface="+mn-lt"/>
                <a:ea typeface="+mn-ea"/>
                <a:cs typeface="+mn-cs"/>
              </a:rPr>
              <a:t>My daughter is sitting at the PC but she is 6 (it is 20 years ago) and I am </a:t>
            </a:r>
            <a:r>
              <a:rPr lang="en-ZA" sz="1200" b="1" kern="1200" dirty="0">
                <a:solidFill>
                  <a:schemeClr val="tx1"/>
                </a:solidFill>
                <a:effectLst/>
                <a:latin typeface="+mn-lt"/>
                <a:ea typeface="+mn-ea"/>
                <a:cs typeface="+mn-cs"/>
              </a:rPr>
              <a:t>guiding</a:t>
            </a:r>
            <a:r>
              <a:rPr lang="en-ZA" sz="1200" kern="1200" dirty="0">
                <a:solidFill>
                  <a:schemeClr val="tx1"/>
                </a:solidFill>
                <a:effectLst/>
                <a:latin typeface="+mn-lt"/>
                <a:ea typeface="+mn-ea"/>
                <a:cs typeface="+mn-cs"/>
              </a:rPr>
              <a:t> her as she plays Jumpstart - one of the first educational computer learning and gaming system  ever invented. This reminds me that the third key to digital teaching is </a:t>
            </a:r>
            <a:r>
              <a:rPr lang="en-GB" b="1" dirty="0"/>
              <a:t>GUIDED.</a:t>
            </a:r>
          </a:p>
        </p:txBody>
      </p:sp>
      <p:sp>
        <p:nvSpPr>
          <p:cNvPr id="4" name="Slide Number Placeholder 3"/>
          <p:cNvSpPr>
            <a:spLocks noGrp="1"/>
          </p:cNvSpPr>
          <p:nvPr>
            <p:ph type="sldNum" sz="quarter" idx="5"/>
          </p:nvPr>
        </p:nvSpPr>
        <p:spPr/>
        <p:txBody>
          <a:bodyPr/>
          <a:lstStyle/>
          <a:p>
            <a:fld id="{057A588B-3F7E-0E48-9974-E41C7546B621}" type="slidenum">
              <a:rPr lang="en-GB" smtClean="0"/>
              <a:t>36</a:t>
            </a:fld>
            <a:endParaRPr lang="en-GB"/>
          </a:p>
        </p:txBody>
      </p:sp>
    </p:spTree>
    <p:extLst>
      <p:ext uri="{BB962C8B-B14F-4D97-AF65-F5344CB8AC3E}">
        <p14:creationId xmlns:p14="http://schemas.microsoft.com/office/powerpoint/2010/main" val="1666388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i="1" kern="1200" dirty="0">
                <a:solidFill>
                  <a:schemeClr val="tx1"/>
                </a:solidFill>
                <a:effectLst/>
                <a:latin typeface="+mn-lt"/>
                <a:ea typeface="+mn-ea"/>
                <a:cs typeface="+mn-cs"/>
              </a:rPr>
              <a:t>Learning Principle #6: </a:t>
            </a:r>
            <a:r>
              <a:rPr lang="en-ZA" sz="1200" i="1" kern="1200" dirty="0">
                <a:solidFill>
                  <a:schemeClr val="tx1"/>
                </a:solidFill>
                <a:effectLst/>
                <a:latin typeface="+mn-lt"/>
                <a:ea typeface="+mn-ea"/>
                <a:cs typeface="+mn-cs"/>
              </a:rPr>
              <a:t>People learn best when they are motivated to learn</a:t>
            </a:r>
            <a:endParaRPr lang="en-ZA" sz="1200" kern="1200" dirty="0">
              <a:solidFill>
                <a:schemeClr val="tx1"/>
              </a:solidFill>
              <a:effectLst/>
              <a:latin typeface="+mn-lt"/>
              <a:ea typeface="+mn-ea"/>
              <a:cs typeface="+mn-cs"/>
            </a:endParaRPr>
          </a:p>
          <a:p>
            <a:r>
              <a:rPr lang="en-ZA" sz="1200" kern="1200" dirty="0">
                <a:solidFill>
                  <a:schemeClr val="tx1"/>
                </a:solidFill>
                <a:effectLst/>
                <a:latin typeface="+mn-lt"/>
                <a:ea typeface="+mn-ea"/>
                <a:cs typeface="+mn-cs"/>
              </a:rPr>
              <a:t>You cannot force someone to learn. They need to want to listen to what you have to say and they will be motivated to do that if they believe it will meet a need they have and help them grow!</a:t>
            </a:r>
          </a:p>
        </p:txBody>
      </p:sp>
      <p:sp>
        <p:nvSpPr>
          <p:cNvPr id="4" name="Slide Number Placeholder 3"/>
          <p:cNvSpPr>
            <a:spLocks noGrp="1"/>
          </p:cNvSpPr>
          <p:nvPr>
            <p:ph type="sldNum" sz="quarter" idx="5"/>
          </p:nvPr>
        </p:nvSpPr>
        <p:spPr/>
        <p:txBody>
          <a:bodyPr/>
          <a:lstStyle/>
          <a:p>
            <a:fld id="{057A588B-3F7E-0E48-9974-E41C7546B621}" type="slidenum">
              <a:rPr lang="en-GB" smtClean="0"/>
              <a:t>37</a:t>
            </a:fld>
            <a:endParaRPr lang="en-GB"/>
          </a:p>
        </p:txBody>
      </p:sp>
    </p:spTree>
    <p:extLst>
      <p:ext uri="{BB962C8B-B14F-4D97-AF65-F5344CB8AC3E}">
        <p14:creationId xmlns:p14="http://schemas.microsoft.com/office/powerpoint/2010/main" val="17939821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Digital Teaching Key #6: Make it </a:t>
            </a:r>
            <a:r>
              <a:rPr lang="en-GB" sz="1200" b="1" kern="1200" dirty="0">
                <a:solidFill>
                  <a:schemeClr val="tx1"/>
                </a:solidFill>
                <a:effectLst/>
                <a:latin typeface="+mn-lt"/>
                <a:ea typeface="+mn-ea"/>
                <a:cs typeface="+mn-cs"/>
              </a:rPr>
              <a:t>ATTRACTIVE</a:t>
            </a:r>
            <a:endParaRPr lang="en-ZA" sz="1200" kern="1200" dirty="0">
              <a:solidFill>
                <a:schemeClr val="tx1"/>
              </a:solidFill>
              <a:effectLst/>
              <a:latin typeface="+mn-lt"/>
              <a:ea typeface="+mn-ea"/>
              <a:cs typeface="+mn-cs"/>
            </a:endParaRPr>
          </a:p>
          <a:p>
            <a:r>
              <a:rPr lang="en-ZA" sz="1200" kern="1200" dirty="0">
                <a:solidFill>
                  <a:schemeClr val="tx1"/>
                </a:solidFill>
                <a:effectLst/>
                <a:latin typeface="+mn-lt"/>
                <a:ea typeface="+mn-ea"/>
                <a:cs typeface="+mn-cs"/>
              </a:rPr>
              <a:t>Share Material That Looks Good</a:t>
            </a:r>
          </a:p>
          <a:p>
            <a:r>
              <a:rPr lang="en-ZA" sz="1200" kern="1200" dirty="0">
                <a:solidFill>
                  <a:schemeClr val="tx1"/>
                </a:solidFill>
                <a:effectLst/>
                <a:latin typeface="+mn-lt"/>
                <a:ea typeface="+mn-ea"/>
                <a:cs typeface="+mn-cs"/>
              </a:rPr>
              <a:t>Aesthetics are important when it comes to learning because what people see and appreciate they engage with. If we are continually needing to pull learners in so they are not distracted then we must make sure that everything we share is attractive! If it doesn't look great and is not relevant, people will just click elsewhere. Be sure to use well created images and videos with learners.</a:t>
            </a:r>
          </a:p>
        </p:txBody>
      </p:sp>
      <p:sp>
        <p:nvSpPr>
          <p:cNvPr id="4" name="Slide Number Placeholder 3"/>
          <p:cNvSpPr>
            <a:spLocks noGrp="1"/>
          </p:cNvSpPr>
          <p:nvPr>
            <p:ph type="sldNum" sz="quarter" idx="5"/>
          </p:nvPr>
        </p:nvSpPr>
        <p:spPr/>
        <p:txBody>
          <a:bodyPr/>
          <a:lstStyle/>
          <a:p>
            <a:fld id="{057A588B-3F7E-0E48-9974-E41C7546B621}" type="slidenum">
              <a:rPr lang="en-GB" smtClean="0"/>
              <a:t>38</a:t>
            </a:fld>
            <a:endParaRPr lang="en-GB"/>
          </a:p>
        </p:txBody>
      </p:sp>
    </p:spTree>
    <p:extLst>
      <p:ext uri="{BB962C8B-B14F-4D97-AF65-F5344CB8AC3E}">
        <p14:creationId xmlns:p14="http://schemas.microsoft.com/office/powerpoint/2010/main" val="24458274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Key #6:</a:t>
            </a:r>
            <a:r>
              <a:rPr lang="en-ZA" sz="1200" kern="1200" dirty="0">
                <a:solidFill>
                  <a:schemeClr val="tx1"/>
                </a:solidFill>
                <a:effectLst/>
                <a:latin typeface="+mn-lt"/>
                <a:ea typeface="+mn-ea"/>
                <a:cs typeface="+mn-cs"/>
              </a:rPr>
              <a:t> People learn best when they are motivated to learn so we make teaching </a:t>
            </a:r>
            <a:r>
              <a:rPr lang="en-ZA" sz="1200" b="1" kern="1200" dirty="0">
                <a:solidFill>
                  <a:schemeClr val="tx1"/>
                </a:solidFill>
                <a:effectLst/>
                <a:latin typeface="+mn-lt"/>
                <a:ea typeface="+mn-ea"/>
                <a:cs typeface="+mn-cs"/>
              </a:rPr>
              <a:t>ATTRACTIVE</a:t>
            </a:r>
            <a:r>
              <a:rPr lang="en-ZA" sz="1200" kern="1200" dirty="0">
                <a:solidFill>
                  <a:schemeClr val="tx1"/>
                </a:solidFill>
                <a:effectLst/>
                <a:latin typeface="+mn-lt"/>
                <a:ea typeface="+mn-ea"/>
                <a:cs typeface="+mn-cs"/>
              </a:rPr>
              <a:t>!</a:t>
            </a:r>
            <a:r>
              <a:rPr lang="en-ZA" dirty="0">
                <a:effectLst/>
              </a:rPr>
              <a:t>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57A588B-3F7E-0E48-9974-E41C7546B621}" type="slidenum">
              <a:rPr lang="en-GB" smtClean="0"/>
              <a:t>39</a:t>
            </a:fld>
            <a:endParaRPr lang="en-GB"/>
          </a:p>
        </p:txBody>
      </p:sp>
    </p:spTree>
    <p:extLst>
      <p:ext uri="{BB962C8B-B14F-4D97-AF65-F5344CB8AC3E}">
        <p14:creationId xmlns:p14="http://schemas.microsoft.com/office/powerpoint/2010/main" val="1022725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Let me begin by introducing myself. I am married to Debbie and am the proud father of three “kids”: Keegan, Ashley and Drew.</a:t>
            </a:r>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4</a:t>
            </a:fld>
            <a:endParaRPr lang="en-GB"/>
          </a:p>
        </p:txBody>
      </p:sp>
    </p:spTree>
    <p:extLst>
      <p:ext uri="{BB962C8B-B14F-4D97-AF65-F5344CB8AC3E}">
        <p14:creationId xmlns:p14="http://schemas.microsoft.com/office/powerpoint/2010/main" val="8781568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Memory: The Tall Cupboard: </a:t>
            </a:r>
            <a:r>
              <a:rPr lang="en-ZA" sz="1200" kern="1200" dirty="0">
                <a:solidFill>
                  <a:schemeClr val="tx1"/>
                </a:solidFill>
                <a:effectLst/>
                <a:latin typeface="+mn-lt"/>
                <a:ea typeface="+mn-ea"/>
                <a:cs typeface="+mn-cs"/>
              </a:rPr>
              <a:t>The door of the tall cupboard is closed but I hear a voice calling softly that </a:t>
            </a:r>
            <a:r>
              <a:rPr lang="en-ZA" sz="1200" b="1" kern="1200" dirty="0">
                <a:solidFill>
                  <a:schemeClr val="tx1"/>
                </a:solidFill>
                <a:effectLst/>
                <a:latin typeface="+mn-lt"/>
                <a:ea typeface="+mn-ea"/>
                <a:cs typeface="+mn-cs"/>
              </a:rPr>
              <a:t>attracts</a:t>
            </a:r>
            <a:r>
              <a:rPr lang="en-ZA" sz="1200" kern="1200" dirty="0">
                <a:solidFill>
                  <a:schemeClr val="tx1"/>
                </a:solidFill>
                <a:effectLst/>
                <a:latin typeface="+mn-lt"/>
                <a:ea typeface="+mn-ea"/>
                <a:cs typeface="+mn-cs"/>
              </a:rPr>
              <a:t> me to take a closer look - I open the door and find nothing but dresses and jackets. This reminds me that the sixth key to digital teaching is </a:t>
            </a:r>
            <a:r>
              <a:rPr lang="en-GB" sz="1200" b="1" kern="1200" dirty="0">
                <a:solidFill>
                  <a:schemeClr val="tx1"/>
                </a:solidFill>
                <a:effectLst/>
                <a:latin typeface="+mn-lt"/>
                <a:ea typeface="+mn-ea"/>
                <a:cs typeface="+mn-cs"/>
              </a:rPr>
              <a:t>ATTRACTIVE.</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57A588B-3F7E-0E48-9974-E41C7546B621}" type="slidenum">
              <a:rPr lang="en-GB" smtClean="0"/>
              <a:t>40</a:t>
            </a:fld>
            <a:endParaRPr lang="en-GB"/>
          </a:p>
        </p:txBody>
      </p:sp>
    </p:spTree>
    <p:extLst>
      <p:ext uri="{BB962C8B-B14F-4D97-AF65-F5344CB8AC3E}">
        <p14:creationId xmlns:p14="http://schemas.microsoft.com/office/powerpoint/2010/main" val="39546958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i="1" kern="1200" dirty="0">
                <a:solidFill>
                  <a:schemeClr val="tx1"/>
                </a:solidFill>
                <a:effectLst/>
                <a:latin typeface="+mn-lt"/>
                <a:ea typeface="+mn-ea"/>
                <a:cs typeface="+mn-cs"/>
              </a:rPr>
              <a:t>Learning Principle #7: </a:t>
            </a:r>
            <a:r>
              <a:rPr lang="en-ZA" sz="1200" i="1" kern="1200" dirty="0">
                <a:solidFill>
                  <a:schemeClr val="tx1"/>
                </a:solidFill>
                <a:effectLst/>
                <a:latin typeface="+mn-lt"/>
                <a:ea typeface="+mn-ea"/>
                <a:cs typeface="+mn-cs"/>
              </a:rPr>
              <a:t>People learn best when they have time to process what they hear.</a:t>
            </a:r>
            <a:endParaRPr lang="en-ZA" sz="1200" kern="1200" dirty="0">
              <a:solidFill>
                <a:schemeClr val="tx1"/>
              </a:solidFill>
              <a:effectLst/>
              <a:latin typeface="+mn-lt"/>
              <a:ea typeface="+mn-ea"/>
              <a:cs typeface="+mn-cs"/>
            </a:endParaRPr>
          </a:p>
          <a:p>
            <a:r>
              <a:rPr lang="en-ZA" sz="1200" kern="1200" dirty="0">
                <a:solidFill>
                  <a:schemeClr val="tx1"/>
                </a:solidFill>
                <a:effectLst/>
                <a:latin typeface="+mn-lt"/>
                <a:ea typeface="+mn-ea"/>
                <a:cs typeface="+mn-cs"/>
              </a:rPr>
              <a:t>Each learner has their own learning speed, ability and power of comprehension so it is best to design some white-space into the learning experience so people can process what they are learning. Where possible, self-pacing is effective because it enables different individuals to respond at a tempo that enables them to assimilate information. </a:t>
            </a:r>
          </a:p>
        </p:txBody>
      </p:sp>
      <p:sp>
        <p:nvSpPr>
          <p:cNvPr id="4" name="Slide Number Placeholder 3"/>
          <p:cNvSpPr>
            <a:spLocks noGrp="1"/>
          </p:cNvSpPr>
          <p:nvPr>
            <p:ph type="sldNum" sz="quarter" idx="5"/>
          </p:nvPr>
        </p:nvSpPr>
        <p:spPr/>
        <p:txBody>
          <a:bodyPr/>
          <a:lstStyle/>
          <a:p>
            <a:fld id="{057A588B-3F7E-0E48-9974-E41C7546B621}" type="slidenum">
              <a:rPr lang="en-GB" smtClean="0"/>
              <a:t>41</a:t>
            </a:fld>
            <a:endParaRPr lang="en-GB"/>
          </a:p>
        </p:txBody>
      </p:sp>
    </p:spTree>
    <p:extLst>
      <p:ext uri="{BB962C8B-B14F-4D97-AF65-F5344CB8AC3E}">
        <p14:creationId xmlns:p14="http://schemas.microsoft.com/office/powerpoint/2010/main" val="30219722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Digital Teaching Key #7: Make it </a:t>
            </a:r>
            <a:r>
              <a:rPr lang="en-GB" sz="1200" b="1" kern="1200" dirty="0">
                <a:solidFill>
                  <a:schemeClr val="tx1"/>
                </a:solidFill>
                <a:effectLst/>
                <a:latin typeface="+mn-lt"/>
                <a:ea typeface="+mn-ea"/>
                <a:cs typeface="+mn-cs"/>
              </a:rPr>
              <a:t>RELAXED</a:t>
            </a:r>
            <a:endParaRPr lang="en-ZA" sz="1200" kern="1200" dirty="0">
              <a:solidFill>
                <a:schemeClr val="tx1"/>
              </a:solidFill>
              <a:effectLst/>
              <a:latin typeface="+mn-lt"/>
              <a:ea typeface="+mn-ea"/>
              <a:cs typeface="+mn-cs"/>
            </a:endParaRPr>
          </a:p>
          <a:p>
            <a:r>
              <a:rPr lang="en-ZA" sz="1200" i="1" kern="1200" dirty="0">
                <a:solidFill>
                  <a:schemeClr val="tx1"/>
                </a:solidFill>
                <a:effectLst/>
                <a:latin typeface="+mn-lt"/>
                <a:ea typeface="+mn-ea"/>
                <a:cs typeface="+mn-cs"/>
              </a:rPr>
              <a:t>Allow Time for Learning to happen</a:t>
            </a:r>
            <a:endParaRPr lang="en-ZA" sz="1200" kern="1200" dirty="0">
              <a:solidFill>
                <a:schemeClr val="tx1"/>
              </a:solidFill>
              <a:effectLst/>
              <a:latin typeface="+mn-lt"/>
              <a:ea typeface="+mn-ea"/>
              <a:cs typeface="+mn-cs"/>
            </a:endParaRPr>
          </a:p>
          <a:p>
            <a:r>
              <a:rPr lang="en-ZA" sz="1200" kern="1200" dirty="0">
                <a:solidFill>
                  <a:schemeClr val="tx1"/>
                </a:solidFill>
                <a:effectLst/>
                <a:latin typeface="+mn-lt"/>
                <a:ea typeface="+mn-ea"/>
                <a:cs typeface="+mn-cs"/>
              </a:rPr>
              <a:t>You need to create digital “white space” in your teaching. People have low attention spans. According to one study, people tend to shift focus from one task to another as many as 20 times in an hour. A screen that is filled with elements is not easy to focus on. When every element screams for your attention your eyes wander and your mind cannot rest on any one element properly. Just as we need “white space” to reduce clutter in printed material so too, in the digital experience, we need to  build in some downtime. You can pause and invite learners to reflect on what they have learnt so far. Get learners to take out a journal or note book and write down one thing that they have learnt or can do after the session. Whatever happens, do not let learners feel that you are rushing to get through material. Create breathing room in all your teaching!</a:t>
            </a:r>
          </a:p>
        </p:txBody>
      </p:sp>
      <p:sp>
        <p:nvSpPr>
          <p:cNvPr id="4" name="Slide Number Placeholder 3"/>
          <p:cNvSpPr>
            <a:spLocks noGrp="1"/>
          </p:cNvSpPr>
          <p:nvPr>
            <p:ph type="sldNum" sz="quarter" idx="5"/>
          </p:nvPr>
        </p:nvSpPr>
        <p:spPr/>
        <p:txBody>
          <a:bodyPr/>
          <a:lstStyle/>
          <a:p>
            <a:fld id="{057A588B-3F7E-0E48-9974-E41C7546B621}" type="slidenum">
              <a:rPr lang="en-GB" smtClean="0"/>
              <a:t>42</a:t>
            </a:fld>
            <a:endParaRPr lang="en-GB"/>
          </a:p>
        </p:txBody>
      </p:sp>
    </p:spTree>
    <p:extLst>
      <p:ext uri="{BB962C8B-B14F-4D97-AF65-F5344CB8AC3E}">
        <p14:creationId xmlns:p14="http://schemas.microsoft.com/office/powerpoint/2010/main" val="32980230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Key #7:</a:t>
            </a:r>
            <a:r>
              <a:rPr lang="en-ZA" sz="1200" kern="1200" dirty="0">
                <a:solidFill>
                  <a:schemeClr val="tx1"/>
                </a:solidFill>
                <a:effectLst/>
                <a:latin typeface="+mn-lt"/>
                <a:ea typeface="+mn-ea"/>
                <a:cs typeface="+mn-cs"/>
              </a:rPr>
              <a:t> People learn best when they are have time to process what they hear so we make teaching </a:t>
            </a:r>
            <a:r>
              <a:rPr lang="en-ZA" sz="1200" b="1" kern="1200" dirty="0">
                <a:solidFill>
                  <a:schemeClr val="tx1"/>
                </a:solidFill>
                <a:effectLst/>
                <a:latin typeface="+mn-lt"/>
                <a:ea typeface="+mn-ea"/>
                <a:cs typeface="+mn-cs"/>
              </a:rPr>
              <a:t>RELAXED</a:t>
            </a:r>
            <a:r>
              <a:rPr lang="en-ZA"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057A588B-3F7E-0E48-9974-E41C7546B621}" type="slidenum">
              <a:rPr lang="en-GB" smtClean="0"/>
              <a:t>43</a:t>
            </a:fld>
            <a:endParaRPr lang="en-GB"/>
          </a:p>
        </p:txBody>
      </p:sp>
    </p:spTree>
    <p:extLst>
      <p:ext uri="{BB962C8B-B14F-4D97-AF65-F5344CB8AC3E}">
        <p14:creationId xmlns:p14="http://schemas.microsoft.com/office/powerpoint/2010/main" val="5928639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1" kern="1200">
                <a:solidFill>
                  <a:schemeClr val="tx1"/>
                </a:solidFill>
                <a:effectLst/>
                <a:latin typeface="+mn-lt"/>
                <a:ea typeface="+mn-ea"/>
                <a:cs typeface="+mn-cs"/>
              </a:rPr>
              <a:t>Memory: The </a:t>
            </a:r>
            <a:r>
              <a:rPr lang="en-ZA" sz="1200" b="1" kern="1200" dirty="0">
                <a:solidFill>
                  <a:schemeClr val="tx1"/>
                </a:solidFill>
                <a:effectLst/>
                <a:latin typeface="+mn-lt"/>
                <a:ea typeface="+mn-ea"/>
                <a:cs typeface="+mn-cs"/>
              </a:rPr>
              <a:t>Bed: </a:t>
            </a:r>
            <a:r>
              <a:rPr lang="en-ZA" sz="1200" kern="1200" dirty="0">
                <a:solidFill>
                  <a:schemeClr val="tx1"/>
                </a:solidFill>
                <a:effectLst/>
                <a:latin typeface="+mn-lt"/>
                <a:ea typeface="+mn-ea"/>
                <a:cs typeface="+mn-cs"/>
              </a:rPr>
              <a:t>it is eleven o’clock and my daughter is still </a:t>
            </a:r>
            <a:r>
              <a:rPr lang="en-ZA" sz="1200" b="1" kern="1200" dirty="0">
                <a:solidFill>
                  <a:schemeClr val="tx1"/>
                </a:solidFill>
                <a:effectLst/>
                <a:latin typeface="+mn-lt"/>
                <a:ea typeface="+mn-ea"/>
                <a:cs typeface="+mn-cs"/>
              </a:rPr>
              <a:t>relaxing</a:t>
            </a:r>
            <a:r>
              <a:rPr lang="en-ZA" sz="1200" kern="1200" dirty="0">
                <a:solidFill>
                  <a:schemeClr val="tx1"/>
                </a:solidFill>
                <a:effectLst/>
                <a:latin typeface="+mn-lt"/>
                <a:ea typeface="+mn-ea"/>
                <a:cs typeface="+mn-cs"/>
              </a:rPr>
              <a:t> in bed after being up all night watching and drawing anime on her tablet. This reminds me that the seventh key to digital teaching is </a:t>
            </a:r>
            <a:r>
              <a:rPr lang="en-GB" b="1" dirty="0"/>
              <a:t>RELAXED.</a:t>
            </a:r>
          </a:p>
        </p:txBody>
      </p:sp>
      <p:sp>
        <p:nvSpPr>
          <p:cNvPr id="4" name="Slide Number Placeholder 3"/>
          <p:cNvSpPr>
            <a:spLocks noGrp="1"/>
          </p:cNvSpPr>
          <p:nvPr>
            <p:ph type="sldNum" sz="quarter" idx="5"/>
          </p:nvPr>
        </p:nvSpPr>
        <p:spPr/>
        <p:txBody>
          <a:bodyPr/>
          <a:lstStyle/>
          <a:p>
            <a:fld id="{057A588B-3F7E-0E48-9974-E41C7546B621}" type="slidenum">
              <a:rPr lang="en-GB" smtClean="0"/>
              <a:t>44</a:t>
            </a:fld>
            <a:endParaRPr lang="en-GB"/>
          </a:p>
        </p:txBody>
      </p:sp>
    </p:spTree>
    <p:extLst>
      <p:ext uri="{BB962C8B-B14F-4D97-AF65-F5344CB8AC3E}">
        <p14:creationId xmlns:p14="http://schemas.microsoft.com/office/powerpoint/2010/main" val="5288773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SUMMARY:</a:t>
            </a:r>
            <a:r>
              <a:rPr lang="en-ZA" sz="1200" kern="1200" dirty="0">
                <a:solidFill>
                  <a:schemeClr val="tx1"/>
                </a:solidFill>
                <a:effectLst/>
                <a:latin typeface="+mn-lt"/>
                <a:ea typeface="+mn-ea"/>
                <a:cs typeface="+mn-cs"/>
              </a:rPr>
              <a:t> Here is a summary of my 7 Keys to Digital Teaching: Make it: (1) Accessible; (2) Creative, (3) Manageable, (4) Interactive, (5) Guided, (6) Attractive and (7) Relaxed.</a:t>
            </a:r>
          </a:p>
        </p:txBody>
      </p:sp>
      <p:sp>
        <p:nvSpPr>
          <p:cNvPr id="4" name="Slide Number Placeholder 3"/>
          <p:cNvSpPr>
            <a:spLocks noGrp="1"/>
          </p:cNvSpPr>
          <p:nvPr>
            <p:ph type="sldNum" sz="quarter" idx="5"/>
          </p:nvPr>
        </p:nvSpPr>
        <p:spPr/>
        <p:txBody>
          <a:bodyPr/>
          <a:lstStyle/>
          <a:p>
            <a:fld id="{057A588B-3F7E-0E48-9974-E41C7546B621}" type="slidenum">
              <a:rPr lang="en-GB" smtClean="0"/>
              <a:t>45</a:t>
            </a:fld>
            <a:endParaRPr lang="en-GB"/>
          </a:p>
        </p:txBody>
      </p:sp>
    </p:spTree>
    <p:extLst>
      <p:ext uri="{BB962C8B-B14F-4D97-AF65-F5344CB8AC3E}">
        <p14:creationId xmlns:p14="http://schemas.microsoft.com/office/powerpoint/2010/main" val="37410331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Evaluating Digital Teaching:</a:t>
            </a:r>
            <a:r>
              <a:rPr lang="en-ZA" sz="1200" kern="1200" dirty="0">
                <a:solidFill>
                  <a:schemeClr val="tx1"/>
                </a:solidFill>
                <a:effectLst/>
                <a:latin typeface="+mn-lt"/>
                <a:ea typeface="+mn-ea"/>
                <a:cs typeface="+mn-cs"/>
              </a:rPr>
              <a:t> Here are questions we can use to evaluate our teaching based on the 7 keys:</a:t>
            </a:r>
          </a:p>
          <a:p>
            <a:pPr marL="0" marR="0" lvl="0" indent="0" algn="l" defTabSz="914400" rtl="0" eaLnBrk="1" fontAlgn="auto" latinLnBrk="0" hangingPunct="1">
              <a:lnSpc>
                <a:spcPct val="100000"/>
              </a:lnSpc>
              <a:spcBef>
                <a:spcPts val="0"/>
              </a:spcBef>
              <a:spcAft>
                <a:spcPts val="0"/>
              </a:spcAft>
              <a:buClrTx/>
              <a:buSzTx/>
              <a:buFontTx/>
              <a:buNone/>
              <a:tabLst/>
              <a:defRPr/>
            </a:pPr>
            <a:r>
              <a:rPr lang="en-ZA" sz="1200" dirty="0">
                <a:solidFill>
                  <a:srgbClr val="FFFF00"/>
                </a:solidFill>
                <a:effectLst>
                  <a:glow rad="114300">
                    <a:schemeClr val="tx1">
                      <a:alpha val="91000"/>
                    </a:schemeClr>
                  </a:glow>
                </a:effectLst>
                <a:latin typeface="Abadi MT Condensed Extra Bold"/>
                <a:cs typeface="Abadi MT Condensed Extra Bold"/>
              </a:rPr>
              <a:t>1. How did we make it Accessible?</a:t>
            </a:r>
          </a:p>
          <a:p>
            <a:pPr>
              <a:lnSpc>
                <a:spcPct val="100000"/>
              </a:lnSpc>
            </a:pPr>
            <a:r>
              <a:rPr lang="en-ZA" sz="1200" dirty="0">
                <a:solidFill>
                  <a:srgbClr val="FFFF00"/>
                </a:solidFill>
                <a:effectLst>
                  <a:glow rad="114300">
                    <a:schemeClr val="tx1">
                      <a:alpha val="91000"/>
                    </a:schemeClr>
                  </a:glow>
                </a:effectLst>
                <a:latin typeface="Abadi MT Condensed Extra Bold"/>
                <a:cs typeface="Abadi MT Condensed Extra Bold"/>
              </a:rPr>
              <a:t>2. How did we make it Creative?</a:t>
            </a:r>
          </a:p>
          <a:p>
            <a:pPr>
              <a:lnSpc>
                <a:spcPct val="100000"/>
              </a:lnSpc>
            </a:pPr>
            <a:r>
              <a:rPr lang="en-ZA" sz="1200" dirty="0">
                <a:solidFill>
                  <a:srgbClr val="FFFF00"/>
                </a:solidFill>
                <a:effectLst>
                  <a:glow rad="114300">
                    <a:schemeClr val="tx1">
                      <a:alpha val="91000"/>
                    </a:schemeClr>
                  </a:glow>
                </a:effectLst>
                <a:latin typeface="Abadi MT Condensed Extra Bold"/>
                <a:cs typeface="Abadi MT Condensed Extra Bold"/>
              </a:rPr>
              <a:t>3. How did we make it Manageable?</a:t>
            </a:r>
          </a:p>
          <a:p>
            <a:pPr>
              <a:lnSpc>
                <a:spcPct val="100000"/>
              </a:lnSpc>
            </a:pPr>
            <a:r>
              <a:rPr lang="en-ZA" sz="1200" dirty="0">
                <a:solidFill>
                  <a:srgbClr val="FFFF00"/>
                </a:solidFill>
                <a:effectLst>
                  <a:glow rad="114300">
                    <a:schemeClr val="tx1">
                      <a:alpha val="91000"/>
                    </a:schemeClr>
                  </a:glow>
                </a:effectLst>
                <a:latin typeface="Abadi MT Condensed Extra Bold"/>
                <a:cs typeface="Abadi MT Condensed Extra Bold"/>
              </a:rPr>
              <a:t>4. How did we make it Interactive?</a:t>
            </a:r>
          </a:p>
          <a:p>
            <a:pPr>
              <a:lnSpc>
                <a:spcPct val="100000"/>
              </a:lnSpc>
            </a:pPr>
            <a:r>
              <a:rPr lang="en-ZA" sz="1200" dirty="0">
                <a:solidFill>
                  <a:srgbClr val="FFFF00"/>
                </a:solidFill>
                <a:effectLst>
                  <a:glow rad="114300">
                    <a:schemeClr val="tx1">
                      <a:alpha val="91000"/>
                    </a:schemeClr>
                  </a:glow>
                </a:effectLst>
                <a:latin typeface="Abadi MT Condensed Extra Bold"/>
                <a:cs typeface="Abadi MT Condensed Extra Bold"/>
              </a:rPr>
              <a:t>5. How did we make it Guided?</a:t>
            </a:r>
          </a:p>
          <a:p>
            <a:pPr>
              <a:lnSpc>
                <a:spcPct val="100000"/>
              </a:lnSpc>
            </a:pPr>
            <a:r>
              <a:rPr lang="en-ZA" sz="1200" dirty="0">
                <a:solidFill>
                  <a:srgbClr val="FFFF00"/>
                </a:solidFill>
                <a:effectLst>
                  <a:glow rad="114300">
                    <a:schemeClr val="tx1">
                      <a:alpha val="91000"/>
                    </a:schemeClr>
                  </a:glow>
                </a:effectLst>
                <a:latin typeface="Abadi MT Condensed Extra Bold"/>
                <a:cs typeface="Abadi MT Condensed Extra Bold"/>
              </a:rPr>
              <a:t>6. How did we make it Attractive? </a:t>
            </a:r>
          </a:p>
          <a:p>
            <a:pPr>
              <a:lnSpc>
                <a:spcPct val="100000"/>
              </a:lnSpc>
              <a:tabLst>
                <a:tab pos="5684838" algn="l"/>
              </a:tabLst>
            </a:pPr>
            <a:r>
              <a:rPr lang="en-ZA" sz="1200" dirty="0">
                <a:solidFill>
                  <a:srgbClr val="FFFF00"/>
                </a:solidFill>
                <a:effectLst>
                  <a:glow rad="114300">
                    <a:schemeClr val="tx1">
                      <a:alpha val="91000"/>
                    </a:schemeClr>
                  </a:glow>
                </a:effectLst>
                <a:latin typeface="Abadi MT Condensed Extra Bold"/>
                <a:cs typeface="Abadi MT Condensed Extra Bold"/>
              </a:rPr>
              <a:t>7. How did we make it Relaxed?</a:t>
            </a:r>
          </a:p>
          <a:p>
            <a:pPr>
              <a:lnSpc>
                <a:spcPct val="100000"/>
              </a:lnSpc>
            </a:pPr>
            <a:endParaRPr lang="en-ZA" sz="1200" dirty="0">
              <a:solidFill>
                <a:srgbClr val="FFFF00"/>
              </a:solidFill>
              <a:effectLst>
                <a:glow rad="114300">
                  <a:schemeClr val="tx1">
                    <a:alpha val="91000"/>
                  </a:schemeClr>
                </a:glow>
              </a:effectLst>
              <a:latin typeface="Abadi MT Condensed Extra Bold"/>
              <a:cs typeface="Abadi MT Condensed Extra Bold"/>
            </a:endParaRPr>
          </a:p>
        </p:txBody>
      </p:sp>
      <p:sp>
        <p:nvSpPr>
          <p:cNvPr id="4" name="Slide Number Placeholder 3"/>
          <p:cNvSpPr>
            <a:spLocks noGrp="1"/>
          </p:cNvSpPr>
          <p:nvPr>
            <p:ph type="sldNum" sz="quarter" idx="5"/>
          </p:nvPr>
        </p:nvSpPr>
        <p:spPr/>
        <p:txBody>
          <a:bodyPr/>
          <a:lstStyle/>
          <a:p>
            <a:fld id="{057A588B-3F7E-0E48-9974-E41C7546B621}" type="slidenum">
              <a:rPr lang="en-GB" smtClean="0"/>
              <a:t>46</a:t>
            </a:fld>
            <a:endParaRPr lang="en-GB"/>
          </a:p>
        </p:txBody>
      </p:sp>
    </p:spTree>
    <p:extLst>
      <p:ext uri="{BB962C8B-B14F-4D97-AF65-F5344CB8AC3E}">
        <p14:creationId xmlns:p14="http://schemas.microsoft.com/office/powerpoint/2010/main" val="30722838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FFFF00"/>
                </a:solidFill>
                <a:effectLst>
                  <a:glow rad="114300">
                    <a:schemeClr val="tx1">
                      <a:alpha val="91000"/>
                    </a:schemeClr>
                  </a:glow>
                </a:effectLst>
                <a:latin typeface="Abadi MT Condensed Extra Bold"/>
                <a:cs typeface="Abadi MT Condensed Extra Bold"/>
              </a:rPr>
              <a:t>Part 3: A Learning Experience</a:t>
            </a:r>
            <a:r>
              <a:rPr lang="en-US" sz="1200" dirty="0">
                <a:solidFill>
                  <a:srgbClr val="FFFF00"/>
                </a:solidFill>
                <a:effectLst>
                  <a:glow rad="114300">
                    <a:schemeClr val="tx1">
                      <a:alpha val="91000"/>
                    </a:schemeClr>
                  </a:glow>
                </a:effectLst>
                <a:latin typeface="Abadi MT Condensed Extra Bold"/>
                <a:cs typeface="Abadi MT Condensed Extra Bold"/>
              </a:rPr>
              <a:t> (15 min)</a:t>
            </a:r>
            <a:endParaRPr lang="en-US" sz="1200" kern="1200" dirty="0">
              <a:solidFill>
                <a:srgbClr val="FFFF00"/>
              </a:solidFill>
              <a:effectLst>
                <a:glow rad="114300">
                  <a:schemeClr val="tx1">
                    <a:alpha val="91000"/>
                  </a:schemeClr>
                </a:glow>
              </a:effectLst>
              <a:latin typeface="Abadi MT Condensed Extra Bold"/>
              <a:ea typeface="+mn-ea"/>
              <a:cs typeface="+mn-cs"/>
            </a:endParaRPr>
          </a:p>
          <a:p>
            <a:r>
              <a:rPr lang="en-GB" sz="1200" kern="1200" dirty="0">
                <a:solidFill>
                  <a:schemeClr val="tx1"/>
                </a:solidFill>
                <a:effectLst/>
                <a:latin typeface="+mn-lt"/>
                <a:ea typeface="+mn-ea"/>
                <a:cs typeface="+mn-cs"/>
              </a:rPr>
              <a:t>I am going to facilitate a live teaching experience using WhatsApp so you can experience interactive learning first-hand. If you have not already joined the Digital Learning WhatsApp group then you need to click the link (if you have joined the group then open WhatsApp on your phone or tablet). The link is: </a:t>
            </a:r>
            <a:r>
              <a:rPr lang="en-GB" sz="1200" kern="1200" dirty="0">
                <a:solidFill>
                  <a:schemeClr val="tx1"/>
                </a:solidFill>
                <a:effectLst/>
                <a:latin typeface="+mn-lt"/>
                <a:ea typeface="+mn-ea"/>
                <a:cs typeface="+mn-cs"/>
                <a:hlinkClick r:id="rId3"/>
              </a:rPr>
              <a:t>bit.ly/GenC7</a:t>
            </a:r>
            <a:endParaRPr lang="en-ZA"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t>
            </a:r>
            <a:endParaRPr lang="en-ZA" sz="1200" kern="1200" dirty="0">
              <a:solidFill>
                <a:schemeClr val="tx1"/>
              </a:solidFill>
              <a:effectLst/>
              <a:latin typeface="+mn-lt"/>
              <a:ea typeface="+mn-ea"/>
              <a:cs typeface="+mn-cs"/>
            </a:endParaRPr>
          </a:p>
          <a:p>
            <a:r>
              <a:rPr lang="en-ZA" sz="1200" kern="1200" dirty="0">
                <a:solidFill>
                  <a:schemeClr val="tx1"/>
                </a:solidFill>
                <a:effectLst/>
                <a:latin typeface="+mn-lt"/>
                <a:ea typeface="+mn-ea"/>
                <a:cs typeface="+mn-cs"/>
              </a:rPr>
              <a:t>Welcome to our session on Building Good Habits and Breaking Bad Habits!</a:t>
            </a:r>
          </a:p>
          <a:p>
            <a:r>
              <a:rPr lang="en-ZA" sz="1200" kern="1200" dirty="0">
                <a:solidFill>
                  <a:schemeClr val="tx1"/>
                </a:solidFill>
                <a:effectLst/>
                <a:latin typeface="+mn-lt"/>
                <a:ea typeface="+mn-ea"/>
                <a:cs typeface="+mn-cs"/>
              </a:rPr>
              <a:t>—</a:t>
            </a:r>
          </a:p>
          <a:p>
            <a:r>
              <a:rPr lang="en-ZA" sz="1200" kern="1200" dirty="0">
                <a:solidFill>
                  <a:schemeClr val="tx1"/>
                </a:solidFill>
                <a:effectLst/>
                <a:latin typeface="+mn-lt"/>
                <a:ea typeface="+mn-ea"/>
                <a:cs typeface="+mn-cs"/>
              </a:rPr>
              <a:t>Habits seems to be a real hot topic today, but have you ever wondered what a habit is?</a:t>
            </a:r>
          </a:p>
          <a:p>
            <a:r>
              <a:rPr lang="en-ZA" sz="1200" kern="1200" dirty="0">
                <a:solidFill>
                  <a:schemeClr val="tx1"/>
                </a:solidFill>
                <a:effectLst/>
                <a:latin typeface="+mn-lt"/>
                <a:ea typeface="+mn-ea"/>
                <a:cs typeface="+mn-cs"/>
              </a:rPr>
              <a:t>Here is a simple definition: A habit is an action that is repeated enough times to become automatic - it has moved from the conscious to the sub-conscious part of our minds where it is done without much awareness or effort.</a:t>
            </a:r>
          </a:p>
          <a:p>
            <a:r>
              <a:rPr lang="en-ZA" sz="1200" kern="1200" dirty="0">
                <a:solidFill>
                  <a:schemeClr val="tx1"/>
                </a:solidFill>
                <a:effectLst/>
                <a:latin typeface="+mn-lt"/>
                <a:ea typeface="+mn-ea"/>
                <a:cs typeface="+mn-cs"/>
              </a:rPr>
              <a:t>You may want to read that paragraph one more time to take it all in!</a:t>
            </a:r>
          </a:p>
          <a:p>
            <a:r>
              <a:rPr lang="en-ZA" sz="1200" kern="1200" dirty="0">
                <a:solidFill>
                  <a:schemeClr val="tx1"/>
                </a:solidFill>
                <a:effectLst/>
                <a:latin typeface="+mn-lt"/>
                <a:ea typeface="+mn-ea"/>
                <a:cs typeface="+mn-cs"/>
              </a:rPr>
              <a:t>—</a:t>
            </a:r>
          </a:p>
          <a:p>
            <a:r>
              <a:rPr lang="en-ZA" sz="1200" kern="1200" dirty="0">
                <a:solidFill>
                  <a:schemeClr val="tx1"/>
                </a:solidFill>
                <a:effectLst/>
                <a:latin typeface="+mn-lt"/>
                <a:ea typeface="+mn-ea"/>
                <a:cs typeface="+mn-cs"/>
              </a:rPr>
              <a:t>Read the following passage and look out for one godly habit that jumps out at you?</a:t>
            </a:r>
          </a:p>
          <a:p>
            <a:r>
              <a:rPr lang="en-ZA" sz="1200" kern="1200" dirty="0">
                <a:solidFill>
                  <a:schemeClr val="tx1"/>
                </a:solidFill>
                <a:effectLst/>
                <a:latin typeface="+mn-lt"/>
                <a:ea typeface="+mn-ea"/>
                <a:cs typeface="+mn-cs"/>
              </a:rPr>
              <a:t>“Be strong and very courageous. Be careful to obey all the law my servant Moses gave you; do not turn from it to the right or to the left, that you may be successful wherever you go. Keep this Book of the Law always on your lips; meditate on it day and night, so that you may be careful to do everything written in it. Then you will be prosperous and successful. Have I not commanded you? Be strong and courageous. Do not be afraid; do not be discouraged, for the Lord your God will be with you wherever you go.” (Joshua 1:7-9 NIV)</a:t>
            </a:r>
          </a:p>
          <a:p>
            <a:r>
              <a:rPr lang="en-ZA" sz="1200" kern="1200" dirty="0">
                <a:solidFill>
                  <a:schemeClr val="tx1"/>
                </a:solidFill>
                <a:effectLst/>
                <a:latin typeface="+mn-lt"/>
                <a:ea typeface="+mn-ea"/>
                <a:cs typeface="+mn-cs"/>
              </a:rPr>
              <a:t>—</a:t>
            </a:r>
          </a:p>
          <a:p>
            <a:r>
              <a:rPr lang="en-ZA" sz="1200" kern="1200" dirty="0">
                <a:solidFill>
                  <a:schemeClr val="tx1"/>
                </a:solidFill>
                <a:effectLst/>
                <a:latin typeface="+mn-lt"/>
                <a:ea typeface="+mn-ea"/>
                <a:cs typeface="+mn-cs"/>
              </a:rPr>
              <a:t>Type the habit that jumped out at you and post it here. Go…</a:t>
            </a:r>
          </a:p>
          <a:p>
            <a:r>
              <a:rPr lang="en-ZA" sz="1200" kern="1200" dirty="0">
                <a:solidFill>
                  <a:schemeClr val="tx1"/>
                </a:solidFill>
                <a:effectLst/>
                <a:latin typeface="+mn-lt"/>
                <a:ea typeface="+mn-ea"/>
                <a:cs typeface="+mn-cs"/>
              </a:rPr>
              <a:t>—</a:t>
            </a:r>
          </a:p>
          <a:p>
            <a:r>
              <a:rPr lang="en-ZA" sz="1200" kern="1200" dirty="0">
                <a:solidFill>
                  <a:schemeClr val="tx1"/>
                </a:solidFill>
                <a:effectLst/>
                <a:latin typeface="+mn-lt"/>
                <a:ea typeface="+mn-ea"/>
                <a:cs typeface="+mn-cs"/>
              </a:rPr>
              <a:t>I have created a short video about habits. Depending on how much data you have, you can watch the video (it is 50MB) or you can listen to the audio (it is 2MB) or you can read the text (it is 0MB).</a:t>
            </a:r>
          </a:p>
          <a:p>
            <a:r>
              <a:rPr lang="en-ZA" sz="1200" kern="1200" dirty="0">
                <a:solidFill>
                  <a:schemeClr val="tx1"/>
                </a:solidFill>
                <a:effectLst/>
                <a:latin typeface="+mn-lt"/>
                <a:ea typeface="+mn-ea"/>
                <a:cs typeface="+mn-cs"/>
              </a:rPr>
              <a:t>—</a:t>
            </a:r>
          </a:p>
          <a:p>
            <a:r>
              <a:rPr lang="en-ZA" sz="1200" kern="1200" dirty="0">
                <a:solidFill>
                  <a:schemeClr val="tx1"/>
                </a:solidFill>
                <a:effectLst/>
                <a:latin typeface="+mn-lt"/>
                <a:ea typeface="+mn-ea"/>
                <a:cs typeface="+mn-cs"/>
              </a:rPr>
              <a:t>Here is the Video you can watch…</a:t>
            </a:r>
          </a:p>
          <a:p>
            <a:r>
              <a:rPr lang="en-ZA" sz="1200" kern="1200" dirty="0">
                <a:solidFill>
                  <a:schemeClr val="tx1"/>
                </a:solidFill>
                <a:effectLst/>
                <a:latin typeface="+mn-lt"/>
                <a:ea typeface="+mn-ea"/>
                <a:cs typeface="+mn-cs"/>
              </a:rPr>
              <a:t>—</a:t>
            </a:r>
          </a:p>
          <a:p>
            <a:r>
              <a:rPr lang="en-ZA" sz="1200" kern="1200" dirty="0">
                <a:solidFill>
                  <a:schemeClr val="tx1"/>
                </a:solidFill>
                <a:effectLst/>
                <a:latin typeface="+mn-lt"/>
                <a:ea typeface="+mn-ea"/>
                <a:cs typeface="+mn-cs"/>
              </a:rPr>
              <a:t>SHARE: 1Habits.mp4</a:t>
            </a:r>
          </a:p>
          <a:p>
            <a:r>
              <a:rPr lang="en-ZA" sz="1200" kern="1200" dirty="0">
                <a:solidFill>
                  <a:schemeClr val="tx1"/>
                </a:solidFill>
                <a:effectLst/>
                <a:latin typeface="+mn-lt"/>
                <a:ea typeface="+mn-ea"/>
                <a:cs typeface="+mn-cs"/>
              </a:rPr>
              <a:t>—</a:t>
            </a:r>
          </a:p>
          <a:p>
            <a:r>
              <a:rPr lang="en-ZA" sz="1200" kern="1200" dirty="0">
                <a:solidFill>
                  <a:schemeClr val="tx1"/>
                </a:solidFill>
                <a:effectLst/>
                <a:latin typeface="+mn-lt"/>
                <a:ea typeface="+mn-ea"/>
                <a:cs typeface="+mn-cs"/>
              </a:rPr>
              <a:t>Or here is the Audio you can listen to…</a:t>
            </a:r>
          </a:p>
          <a:p>
            <a:r>
              <a:rPr lang="en-ZA" sz="1200" kern="1200" dirty="0">
                <a:solidFill>
                  <a:schemeClr val="tx1"/>
                </a:solidFill>
                <a:effectLst/>
                <a:latin typeface="+mn-lt"/>
                <a:ea typeface="+mn-ea"/>
                <a:cs typeface="+mn-cs"/>
              </a:rPr>
              <a:t>—</a:t>
            </a:r>
          </a:p>
          <a:p>
            <a:r>
              <a:rPr lang="en-ZA" sz="1200" kern="1200" dirty="0">
                <a:solidFill>
                  <a:schemeClr val="tx1"/>
                </a:solidFill>
                <a:effectLst/>
                <a:latin typeface="+mn-lt"/>
                <a:ea typeface="+mn-ea"/>
                <a:cs typeface="+mn-cs"/>
              </a:rPr>
              <a:t>SHARE: 2Habits.mp3</a:t>
            </a:r>
          </a:p>
          <a:p>
            <a:r>
              <a:rPr lang="en-ZA" sz="1200" kern="1200" dirty="0">
                <a:solidFill>
                  <a:schemeClr val="tx1"/>
                </a:solidFill>
                <a:effectLst/>
                <a:latin typeface="+mn-lt"/>
                <a:ea typeface="+mn-ea"/>
                <a:cs typeface="+mn-cs"/>
              </a:rPr>
              <a:t>—</a:t>
            </a:r>
          </a:p>
          <a:p>
            <a:r>
              <a:rPr lang="en-ZA" sz="1200" kern="1200" dirty="0">
                <a:solidFill>
                  <a:schemeClr val="tx1"/>
                </a:solidFill>
                <a:effectLst/>
                <a:latin typeface="+mn-lt"/>
                <a:ea typeface="+mn-ea"/>
                <a:cs typeface="+mn-cs"/>
              </a:rPr>
              <a:t>Or here is the Text you can read…</a:t>
            </a:r>
          </a:p>
          <a:p>
            <a:r>
              <a:rPr lang="en-ZA" sz="1200" kern="1200" dirty="0">
                <a:solidFill>
                  <a:schemeClr val="tx1"/>
                </a:solidFill>
                <a:effectLst/>
                <a:latin typeface="+mn-lt"/>
                <a:ea typeface="+mn-ea"/>
                <a:cs typeface="+mn-cs"/>
              </a:rPr>
              <a:t>[The video starts with Mark caught biting his nails] What is your worst habit - that thing you just can't stop doing, no matter what you do? I developed a bad habit of biting my nails when I was a kid and my dad used to shout at me whenever he caught me snacking on my nails. He even used to paint this horrible tasting stuff all over my nails to help me break what was really a bad habit. I can actually taste it now from the bad memories that still linger. Sadly, I grew up thinking that habits were something to be avoided. And yet when it comes to productivity, habits are a massive game changer, because they help turn goals into reality. For example, I have a Priority in my life to engage with God, and a Goal of spending quality time in devotions every day. What helped this goal become a consistent reality in my life was creating the Habit of getting up at 5am every day, and spending an hour in devotions - where I Meditate, Read Scripture, Pray and record the spontaneous flow of thoughts that come to mind. I don't hope I will do this, it has become a habit and it happens.</a:t>
            </a:r>
          </a:p>
          <a:p>
            <a:r>
              <a:rPr lang="en-ZA" sz="1200" kern="1200" dirty="0">
                <a:solidFill>
                  <a:schemeClr val="tx1"/>
                </a:solidFill>
                <a:effectLst/>
                <a:latin typeface="+mn-lt"/>
                <a:ea typeface="+mn-ea"/>
                <a:cs typeface="+mn-cs"/>
              </a:rPr>
              <a:t>—</a:t>
            </a:r>
          </a:p>
          <a:p>
            <a:r>
              <a:rPr lang="en-ZA" sz="1200" kern="1200" dirty="0">
                <a:solidFill>
                  <a:schemeClr val="tx1"/>
                </a:solidFill>
                <a:effectLst/>
                <a:latin typeface="+mn-lt"/>
                <a:ea typeface="+mn-ea"/>
                <a:cs typeface="+mn-cs"/>
              </a:rPr>
              <a:t>I trust that inspired you and prepared you for what is to come. I am going to ask each of you to post a short answer to a question on this group right now. Here is the question: What one Good Habit have you struggled to develop in the past weeks? Identify a habit and post it here now. Go…</a:t>
            </a:r>
          </a:p>
          <a:p>
            <a:r>
              <a:rPr lang="en-ZA" sz="1200" kern="1200" dirty="0">
                <a:solidFill>
                  <a:schemeClr val="tx1"/>
                </a:solidFill>
                <a:effectLst/>
                <a:latin typeface="+mn-lt"/>
                <a:ea typeface="+mn-ea"/>
                <a:cs typeface="+mn-cs"/>
              </a:rPr>
              <a:t>—</a:t>
            </a:r>
          </a:p>
          <a:p>
            <a:r>
              <a:rPr lang="en-ZA" sz="1200" kern="1200" dirty="0">
                <a:solidFill>
                  <a:schemeClr val="tx1"/>
                </a:solidFill>
                <a:effectLst/>
                <a:latin typeface="+mn-lt"/>
                <a:ea typeface="+mn-ea"/>
                <a:cs typeface="+mn-cs"/>
              </a:rPr>
              <a:t>Thanks for sharing so openly and participating so eagerly. </a:t>
            </a:r>
          </a:p>
          <a:p>
            <a:r>
              <a:rPr lang="en-ZA" sz="1200" kern="1200" dirty="0">
                <a:solidFill>
                  <a:schemeClr val="tx1"/>
                </a:solidFill>
                <a:effectLst/>
                <a:latin typeface="+mn-lt"/>
                <a:ea typeface="+mn-ea"/>
                <a:cs typeface="+mn-cs"/>
              </a:rPr>
              <a:t>—</a:t>
            </a:r>
          </a:p>
          <a:p>
            <a:r>
              <a:rPr lang="en-ZA" sz="1200" kern="1200" dirty="0">
                <a:solidFill>
                  <a:schemeClr val="tx1"/>
                </a:solidFill>
                <a:effectLst/>
                <a:latin typeface="+mn-lt"/>
                <a:ea typeface="+mn-ea"/>
                <a:cs typeface="+mn-cs"/>
              </a:rPr>
              <a:t>Clearly the secret is to figure out how to get that habit established in your life!</a:t>
            </a:r>
          </a:p>
          <a:p>
            <a:r>
              <a:rPr lang="en-ZA" sz="1200" kern="1200" dirty="0">
                <a:solidFill>
                  <a:schemeClr val="tx1"/>
                </a:solidFill>
                <a:effectLst/>
                <a:latin typeface="+mn-lt"/>
                <a:ea typeface="+mn-ea"/>
                <a:cs typeface="+mn-cs"/>
              </a:rPr>
              <a:t>—</a:t>
            </a:r>
          </a:p>
          <a:p>
            <a:r>
              <a:rPr lang="en-ZA" sz="1200" kern="1200" dirty="0">
                <a:solidFill>
                  <a:schemeClr val="tx1"/>
                </a:solidFill>
                <a:effectLst/>
                <a:latin typeface="+mn-lt"/>
                <a:ea typeface="+mn-ea"/>
                <a:cs typeface="+mn-cs"/>
              </a:rPr>
              <a:t>SHARE: 3HabitsAtomic.jpg</a:t>
            </a:r>
          </a:p>
          <a:p>
            <a:r>
              <a:rPr lang="en-ZA" sz="1200" kern="1200" dirty="0">
                <a:solidFill>
                  <a:schemeClr val="tx1"/>
                </a:solidFill>
                <a:effectLst/>
                <a:latin typeface="+mn-lt"/>
                <a:ea typeface="+mn-ea"/>
                <a:cs typeface="+mn-cs"/>
              </a:rPr>
              <a:t>—</a:t>
            </a:r>
          </a:p>
          <a:p>
            <a:r>
              <a:rPr lang="en-ZA" sz="1200" kern="1200" dirty="0">
                <a:solidFill>
                  <a:schemeClr val="tx1"/>
                </a:solidFill>
                <a:effectLst/>
                <a:latin typeface="+mn-lt"/>
                <a:ea typeface="+mn-ea"/>
                <a:cs typeface="+mn-cs"/>
              </a:rPr>
              <a:t>According to James Clear in his book, “Atomic Habits”, there are 4 things you can do to make a habit stick: You need to make the habit…</a:t>
            </a:r>
          </a:p>
          <a:p>
            <a:br>
              <a:rPr lang="en-ZA" sz="1200" kern="1200" dirty="0">
                <a:solidFill>
                  <a:schemeClr val="tx1"/>
                </a:solidFill>
                <a:effectLst/>
                <a:latin typeface="+mn-lt"/>
                <a:ea typeface="+mn-ea"/>
                <a:cs typeface="+mn-cs"/>
              </a:rPr>
            </a:br>
            <a:endParaRPr lang="en-ZA" sz="1200" kern="1200" dirty="0">
              <a:solidFill>
                <a:schemeClr val="tx1"/>
              </a:solidFill>
              <a:effectLst/>
              <a:latin typeface="+mn-lt"/>
              <a:ea typeface="+mn-ea"/>
              <a:cs typeface="+mn-cs"/>
            </a:endParaRPr>
          </a:p>
          <a:p>
            <a:r>
              <a:rPr lang="en-ZA" sz="1200" b="1" kern="1200" dirty="0">
                <a:solidFill>
                  <a:schemeClr val="tx1"/>
                </a:solidFill>
                <a:effectLst/>
                <a:latin typeface="+mn-lt"/>
                <a:ea typeface="+mn-ea"/>
                <a:cs typeface="+mn-cs"/>
              </a:rPr>
              <a:t>1. OBVIOUS</a:t>
            </a:r>
            <a:endParaRPr lang="en-ZA" sz="1200" kern="1200" dirty="0">
              <a:solidFill>
                <a:schemeClr val="tx1"/>
              </a:solidFill>
              <a:effectLst/>
              <a:latin typeface="+mn-lt"/>
              <a:ea typeface="+mn-ea"/>
              <a:cs typeface="+mn-cs"/>
            </a:endParaRPr>
          </a:p>
          <a:p>
            <a:r>
              <a:rPr lang="en-ZA" sz="1200" kern="1200" dirty="0">
                <a:solidFill>
                  <a:schemeClr val="tx1"/>
                </a:solidFill>
                <a:effectLst/>
                <a:latin typeface="+mn-lt"/>
                <a:ea typeface="+mn-ea"/>
                <a:cs typeface="+mn-cs"/>
              </a:rPr>
              <a:t>You must build a reminder into your environment so you remember to do the habit - like a “Cue”. </a:t>
            </a:r>
          </a:p>
          <a:p>
            <a:br>
              <a:rPr lang="en-ZA" sz="1200" kern="1200" dirty="0">
                <a:solidFill>
                  <a:schemeClr val="tx1"/>
                </a:solidFill>
                <a:effectLst/>
                <a:latin typeface="+mn-lt"/>
                <a:ea typeface="+mn-ea"/>
                <a:cs typeface="+mn-cs"/>
              </a:rPr>
            </a:br>
            <a:endParaRPr lang="en-ZA" sz="1200" kern="1200" dirty="0">
              <a:solidFill>
                <a:schemeClr val="tx1"/>
              </a:solidFill>
              <a:effectLst/>
              <a:latin typeface="+mn-lt"/>
              <a:ea typeface="+mn-ea"/>
              <a:cs typeface="+mn-cs"/>
            </a:endParaRPr>
          </a:p>
          <a:p>
            <a:r>
              <a:rPr lang="en-ZA" sz="1200" i="1" kern="1200" dirty="0">
                <a:solidFill>
                  <a:schemeClr val="tx1"/>
                </a:solidFill>
                <a:effectLst/>
                <a:latin typeface="+mn-lt"/>
                <a:ea typeface="+mn-ea"/>
                <a:cs typeface="+mn-cs"/>
              </a:rPr>
              <a:t>Example: </a:t>
            </a:r>
            <a:r>
              <a:rPr lang="en-ZA" sz="1200" kern="1200" dirty="0">
                <a:solidFill>
                  <a:schemeClr val="tx1"/>
                </a:solidFill>
                <a:effectLst/>
                <a:latin typeface="+mn-lt"/>
                <a:ea typeface="+mn-ea"/>
                <a:cs typeface="+mn-cs"/>
              </a:rPr>
              <a:t>Let me use the example of reading my Bible as a daily habit: The action will be OBVIOUS if I put an actual Bible next to my bedside as a reminder or if I set an alarm on my phone to remind me to open the YouVersion app when I wake up!</a:t>
            </a:r>
          </a:p>
          <a:p>
            <a:br>
              <a:rPr lang="en-ZA" sz="1200" kern="1200" dirty="0">
                <a:solidFill>
                  <a:schemeClr val="tx1"/>
                </a:solidFill>
                <a:effectLst/>
                <a:latin typeface="+mn-lt"/>
                <a:ea typeface="+mn-ea"/>
                <a:cs typeface="+mn-cs"/>
              </a:rPr>
            </a:br>
            <a:endParaRPr lang="en-ZA" sz="1200" kern="1200" dirty="0">
              <a:solidFill>
                <a:schemeClr val="tx1"/>
              </a:solidFill>
              <a:effectLst/>
              <a:latin typeface="+mn-lt"/>
              <a:ea typeface="+mn-ea"/>
              <a:cs typeface="+mn-cs"/>
            </a:endParaRPr>
          </a:p>
          <a:p>
            <a:r>
              <a:rPr lang="en-ZA" sz="1200" b="1" kern="1200" dirty="0">
                <a:solidFill>
                  <a:schemeClr val="tx1"/>
                </a:solidFill>
                <a:effectLst/>
                <a:latin typeface="+mn-lt"/>
                <a:ea typeface="+mn-ea"/>
                <a:cs typeface="+mn-cs"/>
              </a:rPr>
              <a:t>2. ATTRACTIVE</a:t>
            </a:r>
            <a:endParaRPr lang="en-ZA" sz="1200" kern="1200" dirty="0">
              <a:solidFill>
                <a:schemeClr val="tx1"/>
              </a:solidFill>
              <a:effectLst/>
              <a:latin typeface="+mn-lt"/>
              <a:ea typeface="+mn-ea"/>
              <a:cs typeface="+mn-cs"/>
            </a:endParaRPr>
          </a:p>
          <a:p>
            <a:r>
              <a:rPr lang="en-ZA" sz="1200" kern="1200" dirty="0">
                <a:solidFill>
                  <a:schemeClr val="tx1"/>
                </a:solidFill>
                <a:effectLst/>
                <a:latin typeface="+mn-lt"/>
                <a:ea typeface="+mn-ea"/>
                <a:cs typeface="+mn-cs"/>
              </a:rPr>
              <a:t>You need to make sure that the activity is something you want to do - almost like a “Craving”.</a:t>
            </a:r>
          </a:p>
          <a:p>
            <a:br>
              <a:rPr lang="en-ZA" sz="1200" kern="1200" dirty="0">
                <a:solidFill>
                  <a:schemeClr val="tx1"/>
                </a:solidFill>
                <a:effectLst/>
                <a:latin typeface="+mn-lt"/>
                <a:ea typeface="+mn-ea"/>
                <a:cs typeface="+mn-cs"/>
              </a:rPr>
            </a:br>
            <a:endParaRPr lang="en-ZA" sz="1200" kern="1200" dirty="0">
              <a:solidFill>
                <a:schemeClr val="tx1"/>
              </a:solidFill>
              <a:effectLst/>
              <a:latin typeface="+mn-lt"/>
              <a:ea typeface="+mn-ea"/>
              <a:cs typeface="+mn-cs"/>
            </a:endParaRPr>
          </a:p>
          <a:p>
            <a:r>
              <a:rPr lang="en-ZA" sz="1200" i="1" kern="1200" dirty="0">
                <a:solidFill>
                  <a:schemeClr val="tx1"/>
                </a:solidFill>
                <a:effectLst/>
                <a:latin typeface="+mn-lt"/>
                <a:ea typeface="+mn-ea"/>
                <a:cs typeface="+mn-cs"/>
              </a:rPr>
              <a:t>Example: </a:t>
            </a:r>
            <a:r>
              <a:rPr lang="en-ZA" sz="1200" kern="1200" dirty="0">
                <a:solidFill>
                  <a:schemeClr val="tx1"/>
                </a:solidFill>
                <a:effectLst/>
                <a:latin typeface="+mn-lt"/>
                <a:ea typeface="+mn-ea"/>
                <a:cs typeface="+mn-cs"/>
              </a:rPr>
              <a:t>My daily Bible reading will be ATTRACTIVE if I remind myself that when I open my Bible Jesus actually meets with me, I get closer to him and I become more like Him! Using a fresh translation of the Bible, like the Passion Translation, will also makes the reading attractive.</a:t>
            </a:r>
          </a:p>
          <a:p>
            <a:br>
              <a:rPr lang="en-ZA" sz="1200" kern="1200" dirty="0">
                <a:solidFill>
                  <a:schemeClr val="tx1"/>
                </a:solidFill>
                <a:effectLst/>
                <a:latin typeface="+mn-lt"/>
                <a:ea typeface="+mn-ea"/>
                <a:cs typeface="+mn-cs"/>
              </a:rPr>
            </a:br>
            <a:endParaRPr lang="en-ZA" sz="1200" kern="1200" dirty="0">
              <a:solidFill>
                <a:schemeClr val="tx1"/>
              </a:solidFill>
              <a:effectLst/>
              <a:latin typeface="+mn-lt"/>
              <a:ea typeface="+mn-ea"/>
              <a:cs typeface="+mn-cs"/>
            </a:endParaRPr>
          </a:p>
          <a:p>
            <a:r>
              <a:rPr lang="en-ZA" sz="1200" b="1" kern="1200" dirty="0">
                <a:solidFill>
                  <a:schemeClr val="tx1"/>
                </a:solidFill>
                <a:effectLst/>
                <a:latin typeface="+mn-lt"/>
                <a:ea typeface="+mn-ea"/>
                <a:cs typeface="+mn-cs"/>
              </a:rPr>
              <a:t>3. EASY</a:t>
            </a:r>
            <a:endParaRPr lang="en-ZA" sz="1200" kern="1200" dirty="0">
              <a:solidFill>
                <a:schemeClr val="tx1"/>
              </a:solidFill>
              <a:effectLst/>
              <a:latin typeface="+mn-lt"/>
              <a:ea typeface="+mn-ea"/>
              <a:cs typeface="+mn-cs"/>
            </a:endParaRPr>
          </a:p>
          <a:p>
            <a:r>
              <a:rPr lang="en-ZA" sz="1200" kern="1200" dirty="0">
                <a:solidFill>
                  <a:schemeClr val="tx1"/>
                </a:solidFill>
                <a:effectLst/>
                <a:latin typeface="+mn-lt"/>
                <a:ea typeface="+mn-ea"/>
                <a:cs typeface="+mn-cs"/>
              </a:rPr>
              <a:t>You must make sure that the activity can be easily repeated each time you do it - almost like a natural “Response”.</a:t>
            </a:r>
          </a:p>
          <a:p>
            <a:br>
              <a:rPr lang="en-ZA" sz="1200" kern="1200" dirty="0">
                <a:solidFill>
                  <a:schemeClr val="tx1"/>
                </a:solidFill>
                <a:effectLst/>
                <a:latin typeface="+mn-lt"/>
                <a:ea typeface="+mn-ea"/>
                <a:cs typeface="+mn-cs"/>
              </a:rPr>
            </a:br>
            <a:endParaRPr lang="en-ZA" sz="1200" kern="1200" dirty="0">
              <a:solidFill>
                <a:schemeClr val="tx1"/>
              </a:solidFill>
              <a:effectLst/>
              <a:latin typeface="+mn-lt"/>
              <a:ea typeface="+mn-ea"/>
              <a:cs typeface="+mn-cs"/>
            </a:endParaRPr>
          </a:p>
          <a:p>
            <a:r>
              <a:rPr lang="en-ZA" sz="1200" i="1" kern="1200" dirty="0">
                <a:solidFill>
                  <a:schemeClr val="tx1"/>
                </a:solidFill>
                <a:effectLst/>
                <a:latin typeface="+mn-lt"/>
                <a:ea typeface="+mn-ea"/>
                <a:cs typeface="+mn-cs"/>
              </a:rPr>
              <a:t>Example: </a:t>
            </a:r>
            <a:r>
              <a:rPr lang="en-ZA" sz="1200" kern="1200" dirty="0">
                <a:solidFill>
                  <a:schemeClr val="tx1"/>
                </a:solidFill>
                <a:effectLst/>
                <a:latin typeface="+mn-lt"/>
                <a:ea typeface="+mn-ea"/>
                <a:cs typeface="+mn-cs"/>
              </a:rPr>
              <a:t>My daily Bible reading will be EASY if I put a bookmark in my bedside Bible so I can easily find where I need to read from, or if I use a Daily Reading Plan in my YouVersion app to automatically find the next chapter to read.</a:t>
            </a:r>
          </a:p>
          <a:p>
            <a:br>
              <a:rPr lang="en-ZA" sz="1200" kern="1200" dirty="0">
                <a:solidFill>
                  <a:schemeClr val="tx1"/>
                </a:solidFill>
                <a:effectLst/>
                <a:latin typeface="+mn-lt"/>
                <a:ea typeface="+mn-ea"/>
                <a:cs typeface="+mn-cs"/>
              </a:rPr>
            </a:br>
            <a:endParaRPr lang="en-ZA" sz="1200" kern="1200" dirty="0">
              <a:solidFill>
                <a:schemeClr val="tx1"/>
              </a:solidFill>
              <a:effectLst/>
              <a:latin typeface="+mn-lt"/>
              <a:ea typeface="+mn-ea"/>
              <a:cs typeface="+mn-cs"/>
            </a:endParaRPr>
          </a:p>
          <a:p>
            <a:r>
              <a:rPr lang="en-ZA" sz="1200" b="1" kern="1200" dirty="0">
                <a:solidFill>
                  <a:schemeClr val="tx1"/>
                </a:solidFill>
                <a:effectLst/>
                <a:latin typeface="+mn-lt"/>
                <a:ea typeface="+mn-ea"/>
                <a:cs typeface="+mn-cs"/>
              </a:rPr>
              <a:t>4. SATISFYING</a:t>
            </a:r>
            <a:endParaRPr lang="en-ZA" sz="1200" kern="1200" dirty="0">
              <a:solidFill>
                <a:schemeClr val="tx1"/>
              </a:solidFill>
              <a:effectLst/>
              <a:latin typeface="+mn-lt"/>
              <a:ea typeface="+mn-ea"/>
              <a:cs typeface="+mn-cs"/>
            </a:endParaRPr>
          </a:p>
          <a:p>
            <a:r>
              <a:rPr lang="en-ZA" sz="1200" kern="1200" dirty="0">
                <a:solidFill>
                  <a:schemeClr val="tx1"/>
                </a:solidFill>
                <a:effectLst/>
                <a:latin typeface="+mn-lt"/>
                <a:ea typeface="+mn-ea"/>
                <a:cs typeface="+mn-cs"/>
              </a:rPr>
              <a:t>You must design habits that you enjoy doing - that give you a “Reward”.</a:t>
            </a:r>
          </a:p>
          <a:p>
            <a:br>
              <a:rPr lang="en-ZA" sz="1200" kern="1200" dirty="0">
                <a:solidFill>
                  <a:schemeClr val="tx1"/>
                </a:solidFill>
                <a:effectLst/>
                <a:latin typeface="+mn-lt"/>
                <a:ea typeface="+mn-ea"/>
                <a:cs typeface="+mn-cs"/>
              </a:rPr>
            </a:br>
            <a:endParaRPr lang="en-ZA" sz="1200" kern="1200" dirty="0">
              <a:solidFill>
                <a:schemeClr val="tx1"/>
              </a:solidFill>
              <a:effectLst/>
              <a:latin typeface="+mn-lt"/>
              <a:ea typeface="+mn-ea"/>
              <a:cs typeface="+mn-cs"/>
            </a:endParaRPr>
          </a:p>
          <a:p>
            <a:r>
              <a:rPr lang="en-ZA" sz="1200" i="1" kern="1200" dirty="0">
                <a:solidFill>
                  <a:schemeClr val="tx1"/>
                </a:solidFill>
                <a:effectLst/>
                <a:latin typeface="+mn-lt"/>
                <a:ea typeface="+mn-ea"/>
                <a:cs typeface="+mn-cs"/>
              </a:rPr>
              <a:t>Example: </a:t>
            </a:r>
            <a:r>
              <a:rPr lang="en-ZA" sz="1200" kern="1200" dirty="0">
                <a:solidFill>
                  <a:schemeClr val="tx1"/>
                </a:solidFill>
                <a:effectLst/>
                <a:latin typeface="+mn-lt"/>
                <a:ea typeface="+mn-ea"/>
                <a:cs typeface="+mn-cs"/>
              </a:rPr>
              <a:t>My daily Bible reading will be SATISFYING if I make a note of what Jesus has said to me in my devotions so that I can share it with others and multiply the impact of my devotions.</a:t>
            </a:r>
          </a:p>
          <a:p>
            <a:br>
              <a:rPr lang="en-ZA" sz="1200" kern="1200" dirty="0">
                <a:solidFill>
                  <a:schemeClr val="tx1"/>
                </a:solidFill>
                <a:effectLst/>
                <a:latin typeface="+mn-lt"/>
                <a:ea typeface="+mn-ea"/>
                <a:cs typeface="+mn-cs"/>
              </a:rPr>
            </a:br>
            <a:endParaRPr lang="en-ZA" sz="1200" kern="1200" dirty="0">
              <a:solidFill>
                <a:schemeClr val="tx1"/>
              </a:solidFill>
              <a:effectLst/>
              <a:latin typeface="+mn-lt"/>
              <a:ea typeface="+mn-ea"/>
              <a:cs typeface="+mn-cs"/>
            </a:endParaRPr>
          </a:p>
          <a:p>
            <a:r>
              <a:rPr lang="en-ZA" sz="1200" kern="1200" dirty="0">
                <a:solidFill>
                  <a:schemeClr val="tx1"/>
                </a:solidFill>
                <a:effectLst/>
                <a:latin typeface="+mn-lt"/>
                <a:ea typeface="+mn-ea"/>
                <a:cs typeface="+mn-cs"/>
              </a:rPr>
              <a:t>So, to build a good habit you need to make it Obvious, Attractive, Easy and Satisfying!</a:t>
            </a:r>
          </a:p>
          <a:p>
            <a:r>
              <a:rPr lang="en-ZA" sz="1200" kern="1200" dirty="0">
                <a:solidFill>
                  <a:schemeClr val="tx1"/>
                </a:solidFill>
                <a:effectLst/>
                <a:latin typeface="+mn-lt"/>
                <a:ea typeface="+mn-ea"/>
                <a:cs typeface="+mn-cs"/>
              </a:rPr>
              <a:t>—</a:t>
            </a:r>
          </a:p>
          <a:p>
            <a:r>
              <a:rPr lang="en-ZA" sz="1200" kern="1200" dirty="0">
                <a:solidFill>
                  <a:schemeClr val="tx1"/>
                </a:solidFill>
                <a:effectLst/>
                <a:latin typeface="+mn-lt"/>
                <a:ea typeface="+mn-ea"/>
                <a:cs typeface="+mn-cs"/>
              </a:rPr>
              <a:t>Don’t forget to click on Read more…</a:t>
            </a:r>
          </a:p>
          <a:p>
            <a:r>
              <a:rPr lang="en-ZA" sz="1200" kern="1200" dirty="0">
                <a:solidFill>
                  <a:schemeClr val="tx1"/>
                </a:solidFill>
                <a:effectLst/>
                <a:latin typeface="+mn-lt"/>
                <a:ea typeface="+mn-ea"/>
                <a:cs typeface="+mn-cs"/>
              </a:rPr>
              <a:t>—</a:t>
            </a:r>
          </a:p>
          <a:p>
            <a:r>
              <a:rPr lang="en-ZA" sz="1200" kern="1200" dirty="0">
                <a:solidFill>
                  <a:schemeClr val="tx1"/>
                </a:solidFill>
                <a:effectLst/>
                <a:latin typeface="+mn-lt"/>
                <a:ea typeface="+mn-ea"/>
                <a:cs typeface="+mn-cs"/>
              </a:rPr>
              <a:t>As a summary, here is an image that shows the 4 secrets to building a good habit…</a:t>
            </a:r>
          </a:p>
          <a:p>
            <a:r>
              <a:rPr lang="en-ZA" sz="1200" kern="1200" dirty="0">
                <a:solidFill>
                  <a:schemeClr val="tx1"/>
                </a:solidFill>
                <a:effectLst/>
                <a:latin typeface="+mn-lt"/>
                <a:ea typeface="+mn-ea"/>
                <a:cs typeface="+mn-cs"/>
              </a:rPr>
              <a:t>—</a:t>
            </a:r>
          </a:p>
          <a:p>
            <a:r>
              <a:rPr lang="en-ZA" sz="1200" kern="1200" dirty="0">
                <a:solidFill>
                  <a:schemeClr val="tx1"/>
                </a:solidFill>
                <a:effectLst/>
                <a:latin typeface="+mn-lt"/>
                <a:ea typeface="+mn-ea"/>
                <a:cs typeface="+mn-cs"/>
              </a:rPr>
              <a:t>SHARE: 4HabitsGood.jpg</a:t>
            </a:r>
          </a:p>
          <a:p>
            <a:r>
              <a:rPr lang="en-ZA" sz="1200" kern="1200" dirty="0">
                <a:solidFill>
                  <a:schemeClr val="tx1"/>
                </a:solidFill>
                <a:effectLst/>
                <a:latin typeface="+mn-lt"/>
                <a:ea typeface="+mn-ea"/>
                <a:cs typeface="+mn-cs"/>
              </a:rPr>
              <a:t>—</a:t>
            </a:r>
          </a:p>
          <a:p>
            <a:r>
              <a:rPr lang="en-ZA" sz="1200" kern="1200" dirty="0">
                <a:solidFill>
                  <a:schemeClr val="tx1"/>
                </a:solidFill>
                <a:effectLst/>
                <a:latin typeface="+mn-lt"/>
                <a:ea typeface="+mn-ea"/>
                <a:cs typeface="+mn-cs"/>
              </a:rPr>
              <a:t>What one thing can you do to make your habit stick? Type up your one thing and post it here now. Go…</a:t>
            </a:r>
          </a:p>
          <a:p>
            <a:r>
              <a:rPr lang="en-ZA" sz="1200" kern="1200" dirty="0">
                <a:solidFill>
                  <a:schemeClr val="tx1"/>
                </a:solidFill>
                <a:effectLst/>
                <a:latin typeface="+mn-lt"/>
                <a:ea typeface="+mn-ea"/>
                <a:cs typeface="+mn-cs"/>
              </a:rPr>
              <a:t>—</a:t>
            </a:r>
          </a:p>
          <a:p>
            <a:r>
              <a:rPr lang="en-ZA" sz="1200" kern="1200" dirty="0">
                <a:solidFill>
                  <a:schemeClr val="tx1"/>
                </a:solidFill>
                <a:effectLst/>
                <a:latin typeface="+mn-lt"/>
                <a:ea typeface="+mn-ea"/>
                <a:cs typeface="+mn-cs"/>
              </a:rPr>
              <a:t>Thanks for sharing your responses. </a:t>
            </a:r>
          </a:p>
          <a:p>
            <a:r>
              <a:rPr lang="en-ZA" sz="1200" kern="1200" dirty="0">
                <a:solidFill>
                  <a:schemeClr val="tx1"/>
                </a:solidFill>
                <a:effectLst/>
                <a:latin typeface="+mn-lt"/>
                <a:ea typeface="+mn-ea"/>
                <a:cs typeface="+mn-cs"/>
              </a:rPr>
              <a:t>I am going to give you 30 seconds to think about something you will do in the next week to make that good habit stick. Your 30 seconds starts now…</a:t>
            </a:r>
          </a:p>
          <a:p>
            <a:r>
              <a:rPr lang="en-ZA" sz="1200" kern="1200" dirty="0">
                <a:solidFill>
                  <a:schemeClr val="tx1"/>
                </a:solidFill>
                <a:effectLst/>
                <a:latin typeface="+mn-lt"/>
                <a:ea typeface="+mn-ea"/>
                <a:cs typeface="+mn-cs"/>
              </a:rPr>
              <a:t>—</a:t>
            </a:r>
          </a:p>
          <a:p>
            <a:r>
              <a:rPr lang="en-ZA" sz="1200" kern="1200" dirty="0">
                <a:solidFill>
                  <a:schemeClr val="tx1"/>
                </a:solidFill>
                <a:effectLst/>
                <a:latin typeface="+mn-lt"/>
                <a:ea typeface="+mn-ea"/>
                <a:cs typeface="+mn-cs"/>
              </a:rPr>
              <a:t>What one Bad Habit have you struggled to break in the past weeks? Identify a habit and post it here now. Go…</a:t>
            </a:r>
          </a:p>
          <a:p>
            <a:r>
              <a:rPr lang="en-ZA" sz="1200" kern="1200" dirty="0">
                <a:solidFill>
                  <a:schemeClr val="tx1"/>
                </a:solidFill>
                <a:effectLst/>
                <a:latin typeface="+mn-lt"/>
                <a:ea typeface="+mn-ea"/>
                <a:cs typeface="+mn-cs"/>
              </a:rPr>
              <a:t>—</a:t>
            </a:r>
          </a:p>
          <a:p>
            <a:r>
              <a:rPr lang="en-ZA" sz="1200" kern="1200" dirty="0">
                <a:solidFill>
                  <a:schemeClr val="tx1"/>
                </a:solidFill>
                <a:effectLst/>
                <a:latin typeface="+mn-lt"/>
                <a:ea typeface="+mn-ea"/>
                <a:cs typeface="+mn-cs"/>
              </a:rPr>
              <a:t>Thanks for sharing so openly. </a:t>
            </a:r>
          </a:p>
          <a:p>
            <a:r>
              <a:rPr lang="en-ZA" sz="1200" kern="1200" dirty="0">
                <a:solidFill>
                  <a:schemeClr val="tx1"/>
                </a:solidFill>
                <a:effectLst/>
                <a:latin typeface="+mn-lt"/>
                <a:ea typeface="+mn-ea"/>
                <a:cs typeface="+mn-cs"/>
              </a:rPr>
              <a:t>—</a:t>
            </a:r>
          </a:p>
          <a:p>
            <a:r>
              <a:rPr lang="en-ZA" sz="1200" kern="1200" dirty="0">
                <a:solidFill>
                  <a:schemeClr val="tx1"/>
                </a:solidFill>
                <a:effectLst/>
                <a:latin typeface="+mn-lt"/>
                <a:ea typeface="+mn-ea"/>
                <a:cs typeface="+mn-cs"/>
              </a:rPr>
              <a:t>How do you break a bad habit? According to James Clear, the key is to do the opposite of what it takes to create a good habit. In other words, you need to make the bad habit…</a:t>
            </a:r>
          </a:p>
          <a:p>
            <a:br>
              <a:rPr lang="en-ZA" sz="1200" kern="1200" dirty="0">
                <a:solidFill>
                  <a:schemeClr val="tx1"/>
                </a:solidFill>
                <a:effectLst/>
                <a:latin typeface="+mn-lt"/>
                <a:ea typeface="+mn-ea"/>
                <a:cs typeface="+mn-cs"/>
              </a:rPr>
            </a:br>
            <a:endParaRPr lang="en-ZA" sz="1200" kern="1200" dirty="0">
              <a:solidFill>
                <a:schemeClr val="tx1"/>
              </a:solidFill>
              <a:effectLst/>
              <a:latin typeface="+mn-lt"/>
              <a:ea typeface="+mn-ea"/>
              <a:cs typeface="+mn-cs"/>
            </a:endParaRPr>
          </a:p>
          <a:p>
            <a:r>
              <a:rPr lang="en-ZA" sz="1200" b="1" kern="1200" dirty="0">
                <a:solidFill>
                  <a:schemeClr val="tx1"/>
                </a:solidFill>
                <a:effectLst/>
                <a:latin typeface="+mn-lt"/>
                <a:ea typeface="+mn-ea"/>
                <a:cs typeface="+mn-cs"/>
              </a:rPr>
              <a:t>1. INVISIBLE</a:t>
            </a:r>
            <a:endParaRPr lang="en-ZA" sz="1200" kern="1200" dirty="0">
              <a:solidFill>
                <a:schemeClr val="tx1"/>
              </a:solidFill>
              <a:effectLst/>
              <a:latin typeface="+mn-lt"/>
              <a:ea typeface="+mn-ea"/>
              <a:cs typeface="+mn-cs"/>
            </a:endParaRPr>
          </a:p>
          <a:p>
            <a:r>
              <a:rPr lang="en-ZA" sz="1200" kern="1200" dirty="0">
                <a:solidFill>
                  <a:schemeClr val="tx1"/>
                </a:solidFill>
                <a:effectLst/>
                <a:latin typeface="+mn-lt"/>
                <a:ea typeface="+mn-ea"/>
                <a:cs typeface="+mn-cs"/>
              </a:rPr>
              <a:t>You must remove something from your environment that triggers you doing the bad habit.</a:t>
            </a:r>
          </a:p>
          <a:p>
            <a:br>
              <a:rPr lang="en-ZA" sz="1200" kern="1200" dirty="0">
                <a:solidFill>
                  <a:schemeClr val="tx1"/>
                </a:solidFill>
                <a:effectLst/>
                <a:latin typeface="+mn-lt"/>
                <a:ea typeface="+mn-ea"/>
                <a:cs typeface="+mn-cs"/>
              </a:rPr>
            </a:br>
            <a:endParaRPr lang="en-ZA" sz="1200" kern="1200" dirty="0">
              <a:solidFill>
                <a:schemeClr val="tx1"/>
              </a:solidFill>
              <a:effectLst/>
              <a:latin typeface="+mn-lt"/>
              <a:ea typeface="+mn-ea"/>
              <a:cs typeface="+mn-cs"/>
            </a:endParaRPr>
          </a:p>
          <a:p>
            <a:r>
              <a:rPr lang="en-ZA" sz="1200" i="1" kern="1200" dirty="0">
                <a:solidFill>
                  <a:schemeClr val="tx1"/>
                </a:solidFill>
                <a:effectLst/>
                <a:latin typeface="+mn-lt"/>
                <a:ea typeface="+mn-ea"/>
                <a:cs typeface="+mn-cs"/>
              </a:rPr>
              <a:t>Example: </a:t>
            </a:r>
            <a:r>
              <a:rPr lang="en-ZA" sz="1200" kern="1200" dirty="0">
                <a:solidFill>
                  <a:schemeClr val="tx1"/>
                </a:solidFill>
                <a:effectLst/>
                <a:latin typeface="+mn-lt"/>
                <a:ea typeface="+mn-ea"/>
                <a:cs typeface="+mn-cs"/>
              </a:rPr>
              <a:t>Let me use the example of breaking the habit of biting my nails: The action will be INVISIBLE if I keep my nails cut really short!</a:t>
            </a:r>
          </a:p>
          <a:p>
            <a:br>
              <a:rPr lang="en-ZA" sz="1200" kern="1200" dirty="0">
                <a:solidFill>
                  <a:schemeClr val="tx1"/>
                </a:solidFill>
                <a:effectLst/>
                <a:latin typeface="+mn-lt"/>
                <a:ea typeface="+mn-ea"/>
                <a:cs typeface="+mn-cs"/>
              </a:rPr>
            </a:br>
            <a:endParaRPr lang="en-ZA" sz="1200" kern="1200" dirty="0">
              <a:solidFill>
                <a:schemeClr val="tx1"/>
              </a:solidFill>
              <a:effectLst/>
              <a:latin typeface="+mn-lt"/>
              <a:ea typeface="+mn-ea"/>
              <a:cs typeface="+mn-cs"/>
            </a:endParaRPr>
          </a:p>
          <a:p>
            <a:r>
              <a:rPr lang="en-ZA" sz="1200" b="1" kern="1200" dirty="0">
                <a:solidFill>
                  <a:schemeClr val="tx1"/>
                </a:solidFill>
                <a:effectLst/>
                <a:latin typeface="+mn-lt"/>
                <a:ea typeface="+mn-ea"/>
                <a:cs typeface="+mn-cs"/>
              </a:rPr>
              <a:t>2. UNATTRACTIVE</a:t>
            </a:r>
            <a:endParaRPr lang="en-ZA" sz="1200" kern="1200" dirty="0">
              <a:solidFill>
                <a:schemeClr val="tx1"/>
              </a:solidFill>
              <a:effectLst/>
              <a:latin typeface="+mn-lt"/>
              <a:ea typeface="+mn-ea"/>
              <a:cs typeface="+mn-cs"/>
            </a:endParaRPr>
          </a:p>
          <a:p>
            <a:r>
              <a:rPr lang="en-ZA" sz="1200" kern="1200" dirty="0">
                <a:solidFill>
                  <a:schemeClr val="tx1"/>
                </a:solidFill>
                <a:effectLst/>
                <a:latin typeface="+mn-lt"/>
                <a:ea typeface="+mn-ea"/>
                <a:cs typeface="+mn-cs"/>
              </a:rPr>
              <a:t>You must do something to make the bad habit less attractive to you.</a:t>
            </a:r>
          </a:p>
          <a:p>
            <a:br>
              <a:rPr lang="en-ZA" sz="1200" kern="1200" dirty="0">
                <a:solidFill>
                  <a:schemeClr val="tx1"/>
                </a:solidFill>
                <a:effectLst/>
                <a:latin typeface="+mn-lt"/>
                <a:ea typeface="+mn-ea"/>
                <a:cs typeface="+mn-cs"/>
              </a:rPr>
            </a:br>
            <a:endParaRPr lang="en-ZA" sz="1200" kern="1200" dirty="0">
              <a:solidFill>
                <a:schemeClr val="tx1"/>
              </a:solidFill>
              <a:effectLst/>
              <a:latin typeface="+mn-lt"/>
              <a:ea typeface="+mn-ea"/>
              <a:cs typeface="+mn-cs"/>
            </a:endParaRPr>
          </a:p>
          <a:p>
            <a:r>
              <a:rPr lang="en-ZA" sz="1200" i="1" kern="1200" dirty="0">
                <a:solidFill>
                  <a:schemeClr val="tx1"/>
                </a:solidFill>
                <a:effectLst/>
                <a:latin typeface="+mn-lt"/>
                <a:ea typeface="+mn-ea"/>
                <a:cs typeface="+mn-cs"/>
              </a:rPr>
              <a:t>Example: </a:t>
            </a:r>
            <a:r>
              <a:rPr lang="en-ZA" sz="1200" kern="1200" dirty="0">
                <a:solidFill>
                  <a:schemeClr val="tx1"/>
                </a:solidFill>
                <a:effectLst/>
                <a:latin typeface="+mn-lt"/>
                <a:ea typeface="+mn-ea"/>
                <a:cs typeface="+mn-cs"/>
              </a:rPr>
              <a:t>My nail biting habit will be UNATTRACTIVE if I paint my nails with a bitter-flavoured varnish that tasty really nasty!</a:t>
            </a:r>
          </a:p>
          <a:p>
            <a:br>
              <a:rPr lang="en-ZA" sz="1200" kern="1200" dirty="0">
                <a:solidFill>
                  <a:schemeClr val="tx1"/>
                </a:solidFill>
                <a:effectLst/>
                <a:latin typeface="+mn-lt"/>
                <a:ea typeface="+mn-ea"/>
                <a:cs typeface="+mn-cs"/>
              </a:rPr>
            </a:br>
            <a:endParaRPr lang="en-ZA" sz="1200" kern="1200" dirty="0">
              <a:solidFill>
                <a:schemeClr val="tx1"/>
              </a:solidFill>
              <a:effectLst/>
              <a:latin typeface="+mn-lt"/>
              <a:ea typeface="+mn-ea"/>
              <a:cs typeface="+mn-cs"/>
            </a:endParaRPr>
          </a:p>
          <a:p>
            <a:r>
              <a:rPr lang="en-ZA" sz="1200" b="1" kern="1200" dirty="0">
                <a:solidFill>
                  <a:schemeClr val="tx1"/>
                </a:solidFill>
                <a:effectLst/>
                <a:latin typeface="+mn-lt"/>
                <a:ea typeface="+mn-ea"/>
                <a:cs typeface="+mn-cs"/>
              </a:rPr>
              <a:t>3. DIFFICULT</a:t>
            </a:r>
            <a:endParaRPr lang="en-ZA" sz="1200" kern="1200" dirty="0">
              <a:solidFill>
                <a:schemeClr val="tx1"/>
              </a:solidFill>
              <a:effectLst/>
              <a:latin typeface="+mn-lt"/>
              <a:ea typeface="+mn-ea"/>
              <a:cs typeface="+mn-cs"/>
            </a:endParaRPr>
          </a:p>
          <a:p>
            <a:r>
              <a:rPr lang="en-ZA" sz="1200" kern="1200" dirty="0">
                <a:solidFill>
                  <a:schemeClr val="tx1"/>
                </a:solidFill>
                <a:effectLst/>
                <a:latin typeface="+mn-lt"/>
                <a:ea typeface="+mn-ea"/>
                <a:cs typeface="+mn-cs"/>
              </a:rPr>
              <a:t>You must make it much harder to engage in activities that relate to the bad habit.</a:t>
            </a:r>
          </a:p>
          <a:p>
            <a:br>
              <a:rPr lang="en-ZA" sz="1200" kern="1200" dirty="0">
                <a:solidFill>
                  <a:schemeClr val="tx1"/>
                </a:solidFill>
                <a:effectLst/>
                <a:latin typeface="+mn-lt"/>
                <a:ea typeface="+mn-ea"/>
                <a:cs typeface="+mn-cs"/>
              </a:rPr>
            </a:br>
            <a:endParaRPr lang="en-ZA" sz="1200" kern="1200" dirty="0">
              <a:solidFill>
                <a:schemeClr val="tx1"/>
              </a:solidFill>
              <a:effectLst/>
              <a:latin typeface="+mn-lt"/>
              <a:ea typeface="+mn-ea"/>
              <a:cs typeface="+mn-cs"/>
            </a:endParaRPr>
          </a:p>
          <a:p>
            <a:r>
              <a:rPr lang="en-ZA" sz="1200" i="1" kern="1200" dirty="0">
                <a:solidFill>
                  <a:schemeClr val="tx1"/>
                </a:solidFill>
                <a:effectLst/>
                <a:latin typeface="+mn-lt"/>
                <a:ea typeface="+mn-ea"/>
                <a:cs typeface="+mn-cs"/>
              </a:rPr>
              <a:t>Example: </a:t>
            </a:r>
            <a:r>
              <a:rPr lang="en-ZA" sz="1200" kern="1200" dirty="0">
                <a:solidFill>
                  <a:schemeClr val="tx1"/>
                </a:solidFill>
                <a:effectLst/>
                <a:latin typeface="+mn-lt"/>
                <a:ea typeface="+mn-ea"/>
                <a:cs typeface="+mn-cs"/>
              </a:rPr>
              <a:t>My nail biting habit will be DIFFICULT if I keep a stress ball in my hand when my hands are idle – this will help with one of the underlying motivations of nail biting, which is stress.</a:t>
            </a:r>
          </a:p>
          <a:p>
            <a:br>
              <a:rPr lang="en-ZA" sz="1200" kern="1200" dirty="0">
                <a:solidFill>
                  <a:schemeClr val="tx1"/>
                </a:solidFill>
                <a:effectLst/>
                <a:latin typeface="+mn-lt"/>
                <a:ea typeface="+mn-ea"/>
                <a:cs typeface="+mn-cs"/>
              </a:rPr>
            </a:br>
            <a:endParaRPr lang="en-ZA" sz="1200" kern="1200" dirty="0">
              <a:solidFill>
                <a:schemeClr val="tx1"/>
              </a:solidFill>
              <a:effectLst/>
              <a:latin typeface="+mn-lt"/>
              <a:ea typeface="+mn-ea"/>
              <a:cs typeface="+mn-cs"/>
            </a:endParaRPr>
          </a:p>
          <a:p>
            <a:r>
              <a:rPr lang="en-ZA" sz="1200" b="1" kern="1200" dirty="0">
                <a:solidFill>
                  <a:schemeClr val="tx1"/>
                </a:solidFill>
                <a:effectLst/>
                <a:latin typeface="+mn-lt"/>
                <a:ea typeface="+mn-ea"/>
                <a:cs typeface="+mn-cs"/>
              </a:rPr>
              <a:t>4. UNSATISYING</a:t>
            </a:r>
            <a:endParaRPr lang="en-ZA" sz="1200" kern="1200" dirty="0">
              <a:solidFill>
                <a:schemeClr val="tx1"/>
              </a:solidFill>
              <a:effectLst/>
              <a:latin typeface="+mn-lt"/>
              <a:ea typeface="+mn-ea"/>
              <a:cs typeface="+mn-cs"/>
            </a:endParaRPr>
          </a:p>
          <a:p>
            <a:r>
              <a:rPr lang="en-ZA" sz="1200" kern="1200" dirty="0">
                <a:solidFill>
                  <a:schemeClr val="tx1"/>
                </a:solidFill>
                <a:effectLst/>
                <a:latin typeface="+mn-lt"/>
                <a:ea typeface="+mn-ea"/>
                <a:cs typeface="+mn-cs"/>
              </a:rPr>
              <a:t>You must diminish the rewards or satisfaction that you get from doing the bad habit.</a:t>
            </a:r>
          </a:p>
          <a:p>
            <a:br>
              <a:rPr lang="en-ZA" sz="1200" kern="1200" dirty="0">
                <a:solidFill>
                  <a:schemeClr val="tx1"/>
                </a:solidFill>
                <a:effectLst/>
                <a:latin typeface="+mn-lt"/>
                <a:ea typeface="+mn-ea"/>
                <a:cs typeface="+mn-cs"/>
              </a:rPr>
            </a:br>
            <a:endParaRPr lang="en-ZA" sz="1200" kern="1200" dirty="0">
              <a:solidFill>
                <a:schemeClr val="tx1"/>
              </a:solidFill>
              <a:effectLst/>
              <a:latin typeface="+mn-lt"/>
              <a:ea typeface="+mn-ea"/>
              <a:cs typeface="+mn-cs"/>
            </a:endParaRPr>
          </a:p>
          <a:p>
            <a:r>
              <a:rPr lang="en-ZA" sz="1200" i="1" kern="1200" dirty="0">
                <a:solidFill>
                  <a:schemeClr val="tx1"/>
                </a:solidFill>
                <a:effectLst/>
                <a:latin typeface="+mn-lt"/>
                <a:ea typeface="+mn-ea"/>
                <a:cs typeface="+mn-cs"/>
              </a:rPr>
              <a:t>Example: </a:t>
            </a:r>
            <a:r>
              <a:rPr lang="en-ZA" sz="1200" kern="1200" dirty="0">
                <a:solidFill>
                  <a:schemeClr val="tx1"/>
                </a:solidFill>
                <a:effectLst/>
                <a:latin typeface="+mn-lt"/>
                <a:ea typeface="+mn-ea"/>
                <a:cs typeface="+mn-cs"/>
              </a:rPr>
              <a:t>My nail biting habit will be UNSATISFYING if I print a picture of a badly bitten finger and put it up somewhere where I will see if often, as a deterrent. </a:t>
            </a:r>
          </a:p>
          <a:p>
            <a:br>
              <a:rPr lang="en-ZA" sz="1200" kern="1200" dirty="0">
                <a:solidFill>
                  <a:schemeClr val="tx1"/>
                </a:solidFill>
                <a:effectLst/>
                <a:latin typeface="+mn-lt"/>
                <a:ea typeface="+mn-ea"/>
                <a:cs typeface="+mn-cs"/>
              </a:rPr>
            </a:br>
            <a:endParaRPr lang="en-ZA" sz="1200" kern="1200" dirty="0">
              <a:solidFill>
                <a:schemeClr val="tx1"/>
              </a:solidFill>
              <a:effectLst/>
              <a:latin typeface="+mn-lt"/>
              <a:ea typeface="+mn-ea"/>
              <a:cs typeface="+mn-cs"/>
            </a:endParaRPr>
          </a:p>
          <a:p>
            <a:r>
              <a:rPr lang="en-ZA" sz="1200" kern="1200" dirty="0">
                <a:solidFill>
                  <a:schemeClr val="tx1"/>
                </a:solidFill>
                <a:effectLst/>
                <a:latin typeface="+mn-lt"/>
                <a:ea typeface="+mn-ea"/>
                <a:cs typeface="+mn-cs"/>
              </a:rPr>
              <a:t>So, to break a bad habit you need to make it Invisible, Unattractive, Difficult and Unsatisfying!</a:t>
            </a:r>
          </a:p>
          <a:p>
            <a:r>
              <a:rPr lang="en-ZA" sz="1200" kern="1200" dirty="0">
                <a:solidFill>
                  <a:schemeClr val="tx1"/>
                </a:solidFill>
                <a:effectLst/>
                <a:latin typeface="+mn-lt"/>
                <a:ea typeface="+mn-ea"/>
                <a:cs typeface="+mn-cs"/>
              </a:rPr>
              <a:t>—</a:t>
            </a:r>
          </a:p>
          <a:p>
            <a:r>
              <a:rPr lang="en-ZA" sz="1200" kern="1200" dirty="0">
                <a:solidFill>
                  <a:schemeClr val="tx1"/>
                </a:solidFill>
                <a:effectLst/>
                <a:latin typeface="+mn-lt"/>
                <a:ea typeface="+mn-ea"/>
                <a:cs typeface="+mn-cs"/>
              </a:rPr>
              <a:t>Don’t forget to click on Read more…</a:t>
            </a:r>
          </a:p>
          <a:p>
            <a:r>
              <a:rPr lang="en-ZA" sz="1200" kern="1200" dirty="0">
                <a:solidFill>
                  <a:schemeClr val="tx1"/>
                </a:solidFill>
                <a:effectLst/>
                <a:latin typeface="+mn-lt"/>
                <a:ea typeface="+mn-ea"/>
                <a:cs typeface="+mn-cs"/>
              </a:rPr>
              <a:t>—</a:t>
            </a:r>
          </a:p>
          <a:p>
            <a:r>
              <a:rPr lang="en-ZA" sz="1200" kern="1200" dirty="0">
                <a:solidFill>
                  <a:schemeClr val="tx1"/>
                </a:solidFill>
                <a:effectLst/>
                <a:latin typeface="+mn-lt"/>
                <a:ea typeface="+mn-ea"/>
                <a:cs typeface="+mn-cs"/>
              </a:rPr>
              <a:t>As a summary, here is an image that shows the 4 secrets to breaking a bad habit…</a:t>
            </a:r>
          </a:p>
          <a:p>
            <a:r>
              <a:rPr lang="en-ZA" sz="1200" kern="1200" dirty="0">
                <a:solidFill>
                  <a:schemeClr val="tx1"/>
                </a:solidFill>
                <a:effectLst/>
                <a:latin typeface="+mn-lt"/>
                <a:ea typeface="+mn-ea"/>
                <a:cs typeface="+mn-cs"/>
              </a:rPr>
              <a:t>—</a:t>
            </a:r>
          </a:p>
          <a:p>
            <a:r>
              <a:rPr lang="en-ZA" sz="1200" kern="1200" dirty="0">
                <a:solidFill>
                  <a:schemeClr val="tx1"/>
                </a:solidFill>
                <a:effectLst/>
                <a:latin typeface="+mn-lt"/>
                <a:ea typeface="+mn-ea"/>
                <a:cs typeface="+mn-cs"/>
              </a:rPr>
              <a:t>SHARE: 5HabitsBad.jpg</a:t>
            </a:r>
          </a:p>
          <a:p>
            <a:r>
              <a:rPr lang="en-ZA" sz="1200" kern="1200" dirty="0">
                <a:solidFill>
                  <a:schemeClr val="tx1"/>
                </a:solidFill>
                <a:effectLst/>
                <a:latin typeface="+mn-lt"/>
                <a:ea typeface="+mn-ea"/>
                <a:cs typeface="+mn-cs"/>
              </a:rPr>
              <a:t>—</a:t>
            </a:r>
          </a:p>
          <a:p>
            <a:r>
              <a:rPr lang="en-ZA" sz="1200" kern="1200" dirty="0">
                <a:solidFill>
                  <a:schemeClr val="tx1"/>
                </a:solidFill>
                <a:effectLst/>
                <a:latin typeface="+mn-lt"/>
                <a:ea typeface="+mn-ea"/>
                <a:cs typeface="+mn-cs"/>
              </a:rPr>
              <a:t>What one thing can you do to break your bad habit? Type up your one thing and post it here now. </a:t>
            </a:r>
          </a:p>
          <a:p>
            <a:r>
              <a:rPr lang="en-ZA" sz="1200" kern="1200" dirty="0">
                <a:solidFill>
                  <a:schemeClr val="tx1"/>
                </a:solidFill>
                <a:effectLst/>
                <a:latin typeface="+mn-lt"/>
                <a:ea typeface="+mn-ea"/>
                <a:cs typeface="+mn-cs"/>
              </a:rPr>
              <a:t>—</a:t>
            </a:r>
          </a:p>
          <a:p>
            <a:r>
              <a:rPr lang="en-ZA" sz="1200" kern="1200" dirty="0">
                <a:solidFill>
                  <a:schemeClr val="tx1"/>
                </a:solidFill>
                <a:effectLst/>
                <a:latin typeface="+mn-lt"/>
                <a:ea typeface="+mn-ea"/>
                <a:cs typeface="+mn-cs"/>
              </a:rPr>
              <a:t>Thanks again for sharing so openly and positively. </a:t>
            </a:r>
          </a:p>
          <a:p>
            <a:r>
              <a:rPr lang="en-ZA" sz="1200" kern="1200" dirty="0">
                <a:solidFill>
                  <a:schemeClr val="tx1"/>
                </a:solidFill>
                <a:effectLst/>
                <a:latin typeface="+mn-lt"/>
                <a:ea typeface="+mn-ea"/>
                <a:cs typeface="+mn-cs"/>
              </a:rPr>
              <a:t>I am going to give you 30 seconds to think about something you will do in the next week to break that bad habit. Your 30 seconds starts now...</a:t>
            </a:r>
          </a:p>
          <a:p>
            <a:r>
              <a:rPr lang="en-ZA" sz="1200" kern="1200" dirty="0">
                <a:solidFill>
                  <a:schemeClr val="tx1"/>
                </a:solidFill>
                <a:effectLst/>
                <a:latin typeface="+mn-lt"/>
                <a:ea typeface="+mn-ea"/>
                <a:cs typeface="+mn-cs"/>
              </a:rPr>
              <a:t>—</a:t>
            </a:r>
          </a:p>
          <a:p>
            <a:r>
              <a:rPr lang="en-ZA" sz="1200" kern="1200" dirty="0">
                <a:solidFill>
                  <a:schemeClr val="tx1"/>
                </a:solidFill>
                <a:effectLst/>
                <a:latin typeface="+mn-lt"/>
                <a:ea typeface="+mn-ea"/>
                <a:cs typeface="+mn-cs"/>
              </a:rPr>
              <a:t>Let’s pray: </a:t>
            </a:r>
            <a:r>
              <a:rPr lang="en-ZA" sz="1200" i="1" kern="1200" dirty="0">
                <a:solidFill>
                  <a:schemeClr val="tx1"/>
                </a:solidFill>
                <a:effectLst/>
                <a:latin typeface="+mn-lt"/>
                <a:ea typeface="+mn-ea"/>
                <a:cs typeface="+mn-cs"/>
              </a:rPr>
              <a:t>Dear God, I ask that you will help me to break bad habits in my life and to build good habits into my life. Help me to follow through on the ideas that I have had today so that I grow in my relationship with you and people around me. In Jesus name, Amen! </a:t>
            </a:r>
            <a:endParaRPr lang="en-ZA" sz="1200" kern="1200" dirty="0">
              <a:solidFill>
                <a:schemeClr val="tx1"/>
              </a:solidFill>
              <a:effectLst/>
              <a:latin typeface="+mn-lt"/>
              <a:ea typeface="+mn-ea"/>
              <a:cs typeface="+mn-cs"/>
            </a:endParaRPr>
          </a:p>
          <a:p>
            <a:r>
              <a:rPr lang="en-ZA" sz="1200" kern="1200" dirty="0">
                <a:solidFill>
                  <a:schemeClr val="tx1"/>
                </a:solidFill>
                <a:effectLst/>
                <a:latin typeface="+mn-lt"/>
                <a:ea typeface="+mn-ea"/>
                <a:cs typeface="+mn-cs"/>
              </a:rPr>
              <a:t>——</a:t>
            </a:r>
          </a:p>
          <a:p>
            <a:r>
              <a:rPr lang="en-ZA" sz="1200" kern="1200" dirty="0">
                <a:solidFill>
                  <a:schemeClr val="tx1"/>
                </a:solidFill>
                <a:effectLst/>
                <a:latin typeface="+mn-lt"/>
                <a:ea typeface="+mn-ea"/>
                <a:cs typeface="+mn-cs"/>
              </a:rPr>
              <a:t>There are two tasks for you to complete before we get together for our session next week:</a:t>
            </a:r>
          </a:p>
          <a:p>
            <a:br>
              <a:rPr lang="en-ZA" sz="1200" kern="1200" dirty="0">
                <a:solidFill>
                  <a:schemeClr val="tx1"/>
                </a:solidFill>
                <a:effectLst/>
                <a:latin typeface="+mn-lt"/>
                <a:ea typeface="+mn-ea"/>
                <a:cs typeface="+mn-cs"/>
              </a:rPr>
            </a:br>
            <a:endParaRPr lang="en-ZA" sz="1200" kern="1200" dirty="0">
              <a:solidFill>
                <a:schemeClr val="tx1"/>
              </a:solidFill>
              <a:effectLst/>
              <a:latin typeface="+mn-lt"/>
              <a:ea typeface="+mn-ea"/>
              <a:cs typeface="+mn-cs"/>
            </a:endParaRPr>
          </a:p>
          <a:p>
            <a:r>
              <a:rPr lang="en-ZA" sz="1200" kern="1200" dirty="0">
                <a:solidFill>
                  <a:schemeClr val="tx1"/>
                </a:solidFill>
                <a:effectLst/>
                <a:latin typeface="+mn-lt"/>
                <a:ea typeface="+mn-ea"/>
                <a:cs typeface="+mn-cs"/>
              </a:rPr>
              <a:t>Task #1: Go deeper into the fascinating subject of habits by reading a free chapter from my book, The Productive Life, using this link: </a:t>
            </a:r>
            <a:r>
              <a:rPr lang="en-ZA" sz="1200" kern="1200" dirty="0">
                <a:solidFill>
                  <a:schemeClr val="tx1"/>
                </a:solidFill>
                <a:effectLst/>
                <a:latin typeface="+mn-lt"/>
                <a:ea typeface="+mn-ea"/>
                <a:cs typeface="+mn-cs"/>
                <a:hlinkClick r:id="rId4"/>
              </a:rPr>
              <a:t>http://bit.ly/TPL_Chapter</a:t>
            </a:r>
            <a:endParaRPr lang="en-ZA" sz="1200" kern="1200" dirty="0">
              <a:solidFill>
                <a:schemeClr val="tx1"/>
              </a:solidFill>
              <a:effectLst/>
              <a:latin typeface="+mn-lt"/>
              <a:ea typeface="+mn-ea"/>
              <a:cs typeface="+mn-cs"/>
            </a:endParaRPr>
          </a:p>
          <a:p>
            <a:br>
              <a:rPr lang="en-ZA" sz="1200" kern="1200" dirty="0">
                <a:solidFill>
                  <a:schemeClr val="tx1"/>
                </a:solidFill>
                <a:effectLst/>
                <a:latin typeface="+mn-lt"/>
                <a:ea typeface="+mn-ea"/>
                <a:cs typeface="+mn-cs"/>
              </a:rPr>
            </a:br>
            <a:endParaRPr lang="en-ZA" sz="1200" kern="1200" dirty="0">
              <a:solidFill>
                <a:schemeClr val="tx1"/>
              </a:solidFill>
              <a:effectLst/>
              <a:latin typeface="+mn-lt"/>
              <a:ea typeface="+mn-ea"/>
              <a:cs typeface="+mn-cs"/>
            </a:endParaRPr>
          </a:p>
          <a:p>
            <a:r>
              <a:rPr lang="en-ZA" sz="1200" kern="1200" dirty="0">
                <a:solidFill>
                  <a:schemeClr val="tx1"/>
                </a:solidFill>
                <a:effectLst/>
                <a:latin typeface="+mn-lt"/>
                <a:ea typeface="+mn-ea"/>
                <a:cs typeface="+mn-cs"/>
              </a:rPr>
              <a:t>Task #2: Read an article that I wrote to describe my devotional habits so you can get some fresh ideas for growing your relationship with Jesus.</a:t>
            </a:r>
          </a:p>
          <a:p>
            <a:r>
              <a:rPr lang="en-ZA" sz="1200" kern="1200" dirty="0">
                <a:solidFill>
                  <a:schemeClr val="tx1"/>
                </a:solidFill>
                <a:effectLst/>
                <a:latin typeface="+mn-lt"/>
                <a:ea typeface="+mn-ea"/>
                <a:cs typeface="+mn-cs"/>
              </a:rPr>
              <a:t>—</a:t>
            </a:r>
          </a:p>
          <a:p>
            <a:r>
              <a:rPr lang="en-ZA" sz="1200" kern="1200" dirty="0">
                <a:solidFill>
                  <a:schemeClr val="tx1"/>
                </a:solidFill>
                <a:effectLst/>
                <a:latin typeface="+mn-lt"/>
                <a:ea typeface="+mn-ea"/>
                <a:cs typeface="+mn-cs"/>
              </a:rPr>
              <a:t>SHARE: 6Habits.pdf</a:t>
            </a:r>
          </a:p>
          <a:p>
            <a:r>
              <a:rPr lang="en-ZA" sz="1200" kern="1200" dirty="0">
                <a:solidFill>
                  <a:schemeClr val="tx1"/>
                </a:solidFill>
                <a:effectLst/>
                <a:latin typeface="+mn-lt"/>
                <a:ea typeface="+mn-ea"/>
                <a:cs typeface="+mn-cs"/>
              </a:rPr>
              <a:t>—</a:t>
            </a:r>
          </a:p>
          <a:p>
            <a:r>
              <a:rPr lang="en-ZA" sz="1200" kern="1200" dirty="0">
                <a:solidFill>
                  <a:schemeClr val="tx1"/>
                </a:solidFill>
                <a:effectLst/>
                <a:latin typeface="+mn-lt"/>
                <a:ea typeface="+mn-ea"/>
                <a:cs typeface="+mn-cs"/>
              </a:rPr>
              <a:t>Okay, join me back on the Zoom call… </a:t>
            </a: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57A588B-3F7E-0E48-9974-E41C7546B621}" type="slidenum">
              <a:rPr lang="en-GB" smtClean="0"/>
              <a:t>47</a:t>
            </a:fld>
            <a:endParaRPr lang="en-GB"/>
          </a:p>
        </p:txBody>
      </p:sp>
    </p:spTree>
    <p:extLst>
      <p:ext uri="{BB962C8B-B14F-4D97-AF65-F5344CB8AC3E}">
        <p14:creationId xmlns:p14="http://schemas.microsoft.com/office/powerpoint/2010/main" val="18108122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b="1" dirty="0"/>
              <a:t>Part 4:</a:t>
            </a:r>
            <a:r>
              <a:rPr lang="en-US" sz="1200" b="1" dirty="0">
                <a:solidFill>
                  <a:srgbClr val="FFFF00"/>
                </a:solidFill>
                <a:effectLst>
                  <a:glow rad="114300">
                    <a:schemeClr val="tx1">
                      <a:alpha val="91000"/>
                    </a:schemeClr>
                  </a:glow>
                </a:effectLst>
                <a:latin typeface="Abadi MT Condensed Extra Bold"/>
                <a:cs typeface="Abadi MT Condensed Extra Bold"/>
              </a:rPr>
              <a:t> Small Group Debrief</a:t>
            </a:r>
            <a:r>
              <a:rPr lang="en-US" sz="1200" dirty="0">
                <a:solidFill>
                  <a:srgbClr val="FFFF00"/>
                </a:solidFill>
                <a:effectLst>
                  <a:glow rad="114300">
                    <a:schemeClr val="tx1">
                      <a:alpha val="91000"/>
                    </a:schemeClr>
                  </a:glow>
                </a:effectLst>
                <a:latin typeface="Abadi MT Condensed Extra Bold"/>
                <a:cs typeface="Abadi MT Condensed Extra Bold"/>
              </a:rPr>
              <a:t> (15 mins)</a:t>
            </a:r>
          </a:p>
          <a:p>
            <a:pPr>
              <a:lnSpc>
                <a:spcPct val="150000"/>
              </a:lnSpc>
            </a:pPr>
            <a:r>
              <a:rPr lang="en-US" sz="1200" dirty="0">
                <a:solidFill>
                  <a:srgbClr val="FFFF00"/>
                </a:solidFill>
                <a:effectLst>
                  <a:glow rad="114300">
                    <a:schemeClr val="tx1">
                      <a:alpha val="91000"/>
                    </a:schemeClr>
                  </a:glow>
                </a:effectLst>
                <a:latin typeface="Abadi MT Condensed Extra Bold"/>
                <a:cs typeface="Abadi MT Condensed Extra Bold"/>
              </a:rPr>
              <a:t>You will be placed into groups of 3 to reflect on what you learnt and walk through the 7 keys you experienced and explore implications for your future online teaching. Here are the questions:</a:t>
            </a:r>
            <a:endParaRPr lang="en-US" sz="1200" b="1" dirty="0">
              <a:solidFill>
                <a:srgbClr val="FFFF00"/>
              </a:solidFill>
              <a:effectLst>
                <a:glow rad="114300">
                  <a:schemeClr val="tx1">
                    <a:alpha val="91000"/>
                  </a:schemeClr>
                </a:glow>
              </a:effectLst>
              <a:latin typeface="Abadi MT Condensed Extra Bold"/>
              <a:cs typeface="Abadi MT Condensed Extra Bold"/>
            </a:endParaRPr>
          </a:p>
          <a:p>
            <a:pPr>
              <a:lnSpc>
                <a:spcPts val="3800"/>
              </a:lnSpc>
              <a:spcAft>
                <a:spcPts val="1800"/>
              </a:spcAft>
            </a:pPr>
            <a:r>
              <a:rPr lang="en-US" sz="1200" dirty="0">
                <a:solidFill>
                  <a:srgbClr val="FFFF00"/>
                </a:solidFill>
                <a:effectLst>
                  <a:glow rad="114300">
                    <a:schemeClr val="tx1">
                      <a:alpha val="91000"/>
                    </a:schemeClr>
                  </a:glow>
                </a:effectLst>
                <a:latin typeface="Abadi MT Condensed Extra Bold"/>
                <a:cs typeface="Abadi MT Condensed Extra Bold"/>
              </a:rPr>
              <a:t>1. On a scale of 1-10 (where 10 is excellent) how would you rate the effectiveness of the learning experience? Why?</a:t>
            </a:r>
          </a:p>
          <a:p>
            <a:pPr>
              <a:lnSpc>
                <a:spcPts val="3800"/>
              </a:lnSpc>
              <a:spcAft>
                <a:spcPts val="1800"/>
              </a:spcAft>
            </a:pPr>
            <a:r>
              <a:rPr lang="en-US" sz="1200" dirty="0">
                <a:solidFill>
                  <a:srgbClr val="FFFF00"/>
                </a:solidFill>
                <a:effectLst>
                  <a:glow rad="114300">
                    <a:schemeClr val="tx1">
                      <a:alpha val="91000"/>
                    </a:schemeClr>
                  </a:glow>
                </a:effectLst>
                <a:latin typeface="Abadi MT Condensed Extra Bold"/>
                <a:cs typeface="Abadi MT Condensed Extra Bold"/>
              </a:rPr>
              <a:t>2. Which of the keys did you notice in the experience? Accessible, Creative, Manageable, Interactive, Guided, Attractive, Relaxed.</a:t>
            </a:r>
          </a:p>
          <a:p>
            <a:pPr>
              <a:lnSpc>
                <a:spcPts val="3800"/>
              </a:lnSpc>
              <a:spcAft>
                <a:spcPts val="1800"/>
              </a:spcAft>
            </a:pPr>
            <a:r>
              <a:rPr lang="en-US" sz="1200" dirty="0">
                <a:solidFill>
                  <a:srgbClr val="FFFF00"/>
                </a:solidFill>
                <a:effectLst>
                  <a:glow rad="114300">
                    <a:schemeClr val="tx1">
                      <a:alpha val="91000"/>
                    </a:schemeClr>
                  </a:glow>
                </a:effectLst>
                <a:latin typeface="Abadi MT Condensed Extra Bold"/>
                <a:cs typeface="Abadi MT Condensed Extra Bold"/>
              </a:rPr>
              <a:t>3. What one thing do you need to do differently in your online teaching?</a:t>
            </a:r>
          </a:p>
        </p:txBody>
      </p:sp>
      <p:sp>
        <p:nvSpPr>
          <p:cNvPr id="4" name="Slide Number Placeholder 3"/>
          <p:cNvSpPr>
            <a:spLocks noGrp="1"/>
          </p:cNvSpPr>
          <p:nvPr>
            <p:ph type="sldNum" sz="quarter" idx="5"/>
          </p:nvPr>
        </p:nvSpPr>
        <p:spPr/>
        <p:txBody>
          <a:bodyPr/>
          <a:lstStyle/>
          <a:p>
            <a:fld id="{057A588B-3F7E-0E48-9974-E41C7546B621}" type="slidenum">
              <a:rPr lang="en-GB" smtClean="0"/>
              <a:t>48</a:t>
            </a:fld>
            <a:endParaRPr lang="en-GB"/>
          </a:p>
        </p:txBody>
      </p:sp>
    </p:spTree>
    <p:extLst>
      <p:ext uri="{BB962C8B-B14F-4D97-AF65-F5344CB8AC3E}">
        <p14:creationId xmlns:p14="http://schemas.microsoft.com/office/powerpoint/2010/main" val="10321272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200" b="1" dirty="0">
                <a:solidFill>
                  <a:srgbClr val="FFFF00"/>
                </a:solidFill>
                <a:effectLst>
                  <a:glow rad="114300">
                    <a:schemeClr val="tx1">
                      <a:alpha val="91000"/>
                    </a:schemeClr>
                  </a:glow>
                </a:effectLst>
                <a:latin typeface="Abadi MT Condensed Extra Bold"/>
                <a:cs typeface="Abadi MT Condensed Extra Bold"/>
              </a:rPr>
              <a:t>Part 5: Questions &amp; Answers </a:t>
            </a:r>
            <a:r>
              <a:rPr lang="en-US" sz="1200" dirty="0">
                <a:solidFill>
                  <a:srgbClr val="FFFF00"/>
                </a:solidFill>
                <a:effectLst>
                  <a:glow rad="114300">
                    <a:schemeClr val="tx1">
                      <a:alpha val="91000"/>
                    </a:schemeClr>
                  </a:glow>
                </a:effectLst>
                <a:latin typeface="Abadi MT Condensed Extra Bold"/>
                <a:cs typeface="Abadi MT Condensed Extra Bold"/>
              </a:rPr>
              <a:t>(10 mins)</a:t>
            </a:r>
          </a:p>
          <a:p>
            <a:pPr>
              <a:lnSpc>
                <a:spcPct val="150000"/>
              </a:lnSpc>
            </a:pPr>
            <a:r>
              <a:rPr lang="en-US" sz="1200" dirty="0">
                <a:solidFill>
                  <a:srgbClr val="FFFF00"/>
                </a:solidFill>
                <a:effectLst>
                  <a:glow rad="114300">
                    <a:schemeClr val="tx1">
                      <a:alpha val="91000"/>
                    </a:schemeClr>
                  </a:glow>
                </a:effectLst>
                <a:latin typeface="Abadi MT Condensed Extra Bold"/>
                <a:cs typeface="Abadi MT Condensed Extra Bold"/>
              </a:rPr>
              <a:t>I am going to facilitate a Q&amp;A session using questions posted in the chat.</a:t>
            </a:r>
          </a:p>
        </p:txBody>
      </p:sp>
      <p:sp>
        <p:nvSpPr>
          <p:cNvPr id="4" name="Slide Number Placeholder 3"/>
          <p:cNvSpPr>
            <a:spLocks noGrp="1"/>
          </p:cNvSpPr>
          <p:nvPr>
            <p:ph type="sldNum" sz="quarter" idx="5"/>
          </p:nvPr>
        </p:nvSpPr>
        <p:spPr/>
        <p:txBody>
          <a:bodyPr/>
          <a:lstStyle/>
          <a:p>
            <a:fld id="{057A588B-3F7E-0E48-9974-E41C7546B621}" type="slidenum">
              <a:rPr lang="en-GB" smtClean="0"/>
              <a:t>49</a:t>
            </a:fld>
            <a:endParaRPr lang="en-GB"/>
          </a:p>
        </p:txBody>
      </p:sp>
    </p:spTree>
    <p:extLst>
      <p:ext uri="{BB962C8B-B14F-4D97-AF65-F5344CB8AC3E}">
        <p14:creationId xmlns:p14="http://schemas.microsoft.com/office/powerpoint/2010/main" val="1807039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This is staff at Every Nation Rosebank where I'm tasked with the responsibility of ensuring there's a leadership development pipeline. I'm going to be speaking out of that context this morning. But my heart is still very much for youth. </a:t>
            </a:r>
          </a:p>
          <a:p>
            <a:endParaRPr lang="en-GB" dirty="0"/>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5</a:t>
            </a:fld>
            <a:endParaRPr lang="en-GB"/>
          </a:p>
        </p:txBody>
      </p:sp>
    </p:spTree>
    <p:extLst>
      <p:ext uri="{BB962C8B-B14F-4D97-AF65-F5344CB8AC3E}">
        <p14:creationId xmlns:p14="http://schemas.microsoft.com/office/powerpoint/2010/main" val="19389951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200" b="1" dirty="0">
                <a:solidFill>
                  <a:srgbClr val="FFFF00"/>
                </a:solidFill>
                <a:effectLst>
                  <a:glow rad="114300">
                    <a:schemeClr val="tx1">
                      <a:alpha val="91000"/>
                    </a:schemeClr>
                  </a:glow>
                </a:effectLst>
                <a:latin typeface="Abadi MT Condensed Extra Bold"/>
                <a:cs typeface="Abadi MT Condensed Extra Bold"/>
              </a:rPr>
              <a:t>Part 6: Engaging Youth Online </a:t>
            </a:r>
            <a:r>
              <a:rPr lang="en-US" sz="1200" dirty="0">
                <a:solidFill>
                  <a:srgbClr val="FFFF00"/>
                </a:solidFill>
                <a:effectLst>
                  <a:glow rad="114300">
                    <a:schemeClr val="tx1">
                      <a:alpha val="91000"/>
                    </a:schemeClr>
                  </a:glow>
                </a:effectLst>
                <a:latin typeface="Abadi MT Condensed Extra Bold"/>
                <a:cs typeface="Abadi MT Condensed Extra Bold"/>
              </a:rPr>
              <a:t>(15 mins)</a:t>
            </a:r>
          </a:p>
          <a:p>
            <a:r>
              <a:rPr lang="en-US" sz="1200" kern="1200" dirty="0">
                <a:solidFill>
                  <a:schemeClr val="tx1"/>
                </a:solidFill>
                <a:effectLst/>
                <a:latin typeface="+mn-lt"/>
                <a:ea typeface="+mn-ea"/>
                <a:cs typeface="+mn-cs"/>
              </a:rPr>
              <a:t>Stuart Fisher will explore ways in which he and his team are facilitating learning among Youth. Stuart is the Youth Director at Encounter Youth – the youth ministry of Every Nation Rosebank. He is also the music director at the church and a long-standing guitarist for the band We Will Worship. He is also studying law at UNISA. Clearly Stuart is a busy chap and we appreciate the time you have given to share with us some of the ways in which you are communicating online with high schoolers.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57A588B-3F7E-0E48-9974-E41C7546B621}" type="slidenum">
              <a:rPr lang="en-GB" smtClean="0"/>
              <a:t>50</a:t>
            </a:fld>
            <a:endParaRPr lang="en-GB"/>
          </a:p>
        </p:txBody>
      </p:sp>
    </p:spTree>
    <p:extLst>
      <p:ext uri="{BB962C8B-B14F-4D97-AF65-F5344CB8AC3E}">
        <p14:creationId xmlns:p14="http://schemas.microsoft.com/office/powerpoint/2010/main" val="16153795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E0999-2575-DE40-9E71-9BB219490FED}" type="slidenum">
              <a:rPr lang="en-US" smtClean="0"/>
              <a:t>51</a:t>
            </a:fld>
            <a:endParaRPr lang="en-US"/>
          </a:p>
        </p:txBody>
      </p:sp>
    </p:spTree>
    <p:extLst>
      <p:ext uri="{BB962C8B-B14F-4D97-AF65-F5344CB8AC3E}">
        <p14:creationId xmlns:p14="http://schemas.microsoft.com/office/powerpoint/2010/main" val="19338162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E0999-2575-DE40-9E71-9BB219490FED}" type="slidenum">
              <a:rPr lang="en-US" smtClean="0"/>
              <a:t>52</a:t>
            </a:fld>
            <a:endParaRPr lang="en-US"/>
          </a:p>
        </p:txBody>
      </p:sp>
    </p:spTree>
    <p:extLst>
      <p:ext uri="{BB962C8B-B14F-4D97-AF65-F5344CB8AC3E}">
        <p14:creationId xmlns:p14="http://schemas.microsoft.com/office/powerpoint/2010/main" val="22896706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E0999-2575-DE40-9E71-9BB219490FED}" type="slidenum">
              <a:rPr lang="en-US" smtClean="0"/>
              <a:t>53</a:t>
            </a:fld>
            <a:endParaRPr lang="en-US"/>
          </a:p>
        </p:txBody>
      </p:sp>
    </p:spTree>
    <p:extLst>
      <p:ext uri="{BB962C8B-B14F-4D97-AF65-F5344CB8AC3E}">
        <p14:creationId xmlns:p14="http://schemas.microsoft.com/office/powerpoint/2010/main" val="20340422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E0999-2575-DE40-9E71-9BB219490FED}" type="slidenum">
              <a:rPr lang="en-US" smtClean="0"/>
              <a:t>54</a:t>
            </a:fld>
            <a:endParaRPr lang="en-US"/>
          </a:p>
        </p:txBody>
      </p:sp>
    </p:spTree>
    <p:extLst>
      <p:ext uri="{BB962C8B-B14F-4D97-AF65-F5344CB8AC3E}">
        <p14:creationId xmlns:p14="http://schemas.microsoft.com/office/powerpoint/2010/main" val="9110501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E0999-2575-DE40-9E71-9BB219490FED}" type="slidenum">
              <a:rPr lang="en-US" smtClean="0"/>
              <a:t>55</a:t>
            </a:fld>
            <a:endParaRPr lang="en-US"/>
          </a:p>
        </p:txBody>
      </p:sp>
    </p:spTree>
    <p:extLst>
      <p:ext uri="{BB962C8B-B14F-4D97-AF65-F5344CB8AC3E}">
        <p14:creationId xmlns:p14="http://schemas.microsoft.com/office/powerpoint/2010/main" val="33431078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E0999-2575-DE40-9E71-9BB219490FED}" type="slidenum">
              <a:rPr lang="en-US" smtClean="0"/>
              <a:t>56</a:t>
            </a:fld>
            <a:endParaRPr lang="en-US"/>
          </a:p>
        </p:txBody>
      </p:sp>
    </p:spTree>
    <p:extLst>
      <p:ext uri="{BB962C8B-B14F-4D97-AF65-F5344CB8AC3E}">
        <p14:creationId xmlns:p14="http://schemas.microsoft.com/office/powerpoint/2010/main" val="20969473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E0999-2575-DE40-9E71-9BB219490FED}" type="slidenum">
              <a:rPr lang="en-US" smtClean="0"/>
              <a:t>57</a:t>
            </a:fld>
            <a:endParaRPr lang="en-US"/>
          </a:p>
        </p:txBody>
      </p:sp>
    </p:spTree>
    <p:extLst>
      <p:ext uri="{BB962C8B-B14F-4D97-AF65-F5344CB8AC3E}">
        <p14:creationId xmlns:p14="http://schemas.microsoft.com/office/powerpoint/2010/main" val="6110100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E0999-2575-DE40-9E71-9BB219490FED}" type="slidenum">
              <a:rPr lang="en-US" smtClean="0"/>
              <a:t>58</a:t>
            </a:fld>
            <a:endParaRPr lang="en-US"/>
          </a:p>
        </p:txBody>
      </p:sp>
    </p:spTree>
    <p:extLst>
      <p:ext uri="{BB962C8B-B14F-4D97-AF65-F5344CB8AC3E}">
        <p14:creationId xmlns:p14="http://schemas.microsoft.com/office/powerpoint/2010/main" val="7077529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E0999-2575-DE40-9E71-9BB219490FED}" type="slidenum">
              <a:rPr lang="en-US" smtClean="0"/>
              <a:t>80</a:t>
            </a:fld>
            <a:endParaRPr lang="en-US"/>
          </a:p>
        </p:txBody>
      </p:sp>
    </p:spTree>
    <p:extLst>
      <p:ext uri="{BB962C8B-B14F-4D97-AF65-F5344CB8AC3E}">
        <p14:creationId xmlns:p14="http://schemas.microsoft.com/office/powerpoint/2010/main" val="2003405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If you want to see what I've done in the last three decades of my life, then simply pop across to the website that I ran called the Youth Ministry </a:t>
            </a:r>
            <a:r>
              <a:rPr lang="en-ZA" sz="1200" kern="1200" dirty="0" err="1">
                <a:solidFill>
                  <a:schemeClr val="tx1"/>
                </a:solidFill>
                <a:effectLst/>
                <a:latin typeface="+mn-lt"/>
                <a:ea typeface="+mn-ea"/>
                <a:cs typeface="+mn-cs"/>
              </a:rPr>
              <a:t>Resourcer</a:t>
            </a:r>
            <a:r>
              <a:rPr lang="en-ZA" sz="1200" kern="1200" dirty="0">
                <a:solidFill>
                  <a:schemeClr val="tx1"/>
                </a:solidFill>
                <a:effectLst/>
                <a:latin typeface="+mn-lt"/>
                <a:ea typeface="+mn-ea"/>
                <a:cs typeface="+mn-cs"/>
              </a:rPr>
              <a:t>. Before you drown in all the resources you may want to begin on the Program's page and you'll see the strategy we use at Encounter Youth: Engage, Establish, Equip and Empower. I guess this website is my life's work and it will always be free to access.</a:t>
            </a:r>
            <a:r>
              <a:rPr lang="en-GB" dirty="0"/>
              <a:t> Here is the link to The Youth Ministry </a:t>
            </a:r>
            <a:r>
              <a:rPr lang="en-GB" dirty="0" err="1"/>
              <a:t>Resourcer</a:t>
            </a:r>
            <a:r>
              <a:rPr lang="en-GB" dirty="0"/>
              <a:t> website: http://</a:t>
            </a:r>
            <a:r>
              <a:rPr lang="en-GB" dirty="0" err="1"/>
              <a:t>www.ymresourcer.com</a:t>
            </a:r>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6</a:t>
            </a:fld>
            <a:endParaRPr lang="en-GB"/>
          </a:p>
        </p:txBody>
      </p:sp>
    </p:spTree>
    <p:extLst>
      <p:ext uri="{BB962C8B-B14F-4D97-AF65-F5344CB8AC3E}">
        <p14:creationId xmlns:p14="http://schemas.microsoft.com/office/powerpoint/2010/main" val="26828547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E0999-2575-DE40-9E71-9BB219490FED}" type="slidenum">
              <a:rPr lang="en-US" smtClean="0"/>
              <a:t>82</a:t>
            </a:fld>
            <a:endParaRPr lang="en-US"/>
          </a:p>
        </p:txBody>
      </p:sp>
    </p:spTree>
    <p:extLst>
      <p:ext uri="{BB962C8B-B14F-4D97-AF65-F5344CB8AC3E}">
        <p14:creationId xmlns:p14="http://schemas.microsoft.com/office/powerpoint/2010/main" val="38978555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E0999-2575-DE40-9E71-9BB219490FED}" type="slidenum">
              <a:rPr lang="en-US" smtClean="0"/>
              <a:t>83</a:t>
            </a:fld>
            <a:endParaRPr lang="en-US"/>
          </a:p>
        </p:txBody>
      </p:sp>
    </p:spTree>
    <p:extLst>
      <p:ext uri="{BB962C8B-B14F-4D97-AF65-F5344CB8AC3E}">
        <p14:creationId xmlns:p14="http://schemas.microsoft.com/office/powerpoint/2010/main" val="29596368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E0999-2575-DE40-9E71-9BB219490FED}" type="slidenum">
              <a:rPr lang="en-US" smtClean="0"/>
              <a:t>86</a:t>
            </a:fld>
            <a:endParaRPr lang="en-US"/>
          </a:p>
        </p:txBody>
      </p:sp>
    </p:spTree>
    <p:extLst>
      <p:ext uri="{BB962C8B-B14F-4D97-AF65-F5344CB8AC3E}">
        <p14:creationId xmlns:p14="http://schemas.microsoft.com/office/powerpoint/2010/main" val="21688730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200" b="1" dirty="0">
                <a:solidFill>
                  <a:srgbClr val="FFFF00"/>
                </a:solidFill>
                <a:effectLst>
                  <a:glow rad="114300">
                    <a:schemeClr val="tx1">
                      <a:alpha val="91000"/>
                    </a:schemeClr>
                  </a:glow>
                </a:effectLst>
                <a:latin typeface="Abadi MT Condensed Extra Bold"/>
                <a:cs typeface="Abadi MT Condensed Extra Bold"/>
              </a:rPr>
              <a:t>Part 7: Closing Challenge </a:t>
            </a:r>
            <a:r>
              <a:rPr lang="en-US" sz="1200" dirty="0">
                <a:solidFill>
                  <a:srgbClr val="FFFF00"/>
                </a:solidFill>
                <a:effectLst>
                  <a:glow rad="114300">
                    <a:schemeClr val="tx1">
                      <a:alpha val="91000"/>
                    </a:schemeClr>
                  </a:glow>
                </a:effectLst>
                <a:latin typeface="Abadi MT Condensed Extra Bold"/>
                <a:cs typeface="Abadi MT Condensed Extra Bold"/>
              </a:rPr>
              <a:t>(3 mins)</a:t>
            </a:r>
          </a:p>
          <a:p>
            <a:pPr>
              <a:lnSpc>
                <a:spcPct val="150000"/>
              </a:lnSpc>
            </a:pPr>
            <a:r>
              <a:rPr lang="en-US" sz="1200" dirty="0">
                <a:solidFill>
                  <a:srgbClr val="FFFF00"/>
                </a:solidFill>
                <a:effectLst>
                  <a:glow rad="114300">
                    <a:schemeClr val="tx1">
                      <a:alpha val="91000"/>
                    </a:schemeClr>
                  </a:glow>
                </a:effectLst>
                <a:latin typeface="Abadi MT Condensed Extra Bold"/>
                <a:cs typeface="Abadi MT Condensed Extra Bold"/>
              </a:rPr>
              <a:t>I am going to wrap up the session and share a final challenge with the delegates.</a:t>
            </a:r>
          </a:p>
          <a:p>
            <a:pPr>
              <a:lnSpc>
                <a:spcPct val="150000"/>
              </a:lnSpc>
            </a:pPr>
            <a:endParaRPr lang="en-US" sz="1200" dirty="0">
              <a:solidFill>
                <a:srgbClr val="FFFF00"/>
              </a:solidFill>
              <a:effectLst>
                <a:glow rad="114300">
                  <a:schemeClr val="tx1">
                    <a:alpha val="91000"/>
                  </a:schemeClr>
                </a:glow>
              </a:effectLst>
              <a:latin typeface="Abadi MT Condensed Extra Bold"/>
              <a:cs typeface="Abadi MT Condensed Extra Bold"/>
            </a:endParaRPr>
          </a:p>
          <a:p>
            <a:r>
              <a:rPr lang="en-ZA" sz="1800" dirty="0">
                <a:solidFill>
                  <a:schemeClr val="bg1"/>
                </a:solidFill>
                <a:effectLst>
                  <a:glow rad="114300">
                    <a:schemeClr val="tx1">
                      <a:alpha val="91000"/>
                    </a:schemeClr>
                  </a:glow>
                </a:effectLst>
                <a:latin typeface="Abadi MT Condensed Extra Bold"/>
              </a:rPr>
              <a:t>“Tell me and I forget, teach me and I may remember, involve me and I learn.” </a:t>
            </a:r>
          </a:p>
          <a:p>
            <a:r>
              <a:rPr lang="en-ZA" sz="1800" dirty="0">
                <a:solidFill>
                  <a:schemeClr val="bg1"/>
                </a:solidFill>
                <a:effectLst>
                  <a:glow rad="114300">
                    <a:schemeClr val="tx1">
                      <a:alpha val="91000"/>
                    </a:schemeClr>
                  </a:glow>
                </a:effectLst>
                <a:latin typeface="Abadi MT Condensed Extra Bold"/>
              </a:rPr>
              <a:t>This quote is attributed to Benjamin Franklin but was actually said by </a:t>
            </a:r>
            <a:r>
              <a:rPr lang="en-ZA" sz="1800" dirty="0" err="1">
                <a:solidFill>
                  <a:schemeClr val="bg1"/>
                </a:solidFill>
                <a:effectLst>
                  <a:glow rad="114300">
                    <a:schemeClr val="tx1">
                      <a:alpha val="91000"/>
                    </a:schemeClr>
                  </a:glow>
                </a:effectLst>
                <a:latin typeface="Abadi MT Condensed Extra Bold"/>
              </a:rPr>
              <a:t>X</a:t>
            </a:r>
            <a:r>
              <a:rPr lang="en-ZA" sz="1200" b="0" i="0" kern="1200" dirty="0" err="1">
                <a:solidFill>
                  <a:schemeClr val="tx1"/>
                </a:solidFill>
                <a:effectLst/>
                <a:latin typeface="+mn-lt"/>
                <a:ea typeface="+mn-ea"/>
                <a:cs typeface="+mn-cs"/>
              </a:rPr>
              <a:t>un</a:t>
            </a:r>
            <a:r>
              <a:rPr lang="en-ZA" sz="1200" b="0" i="0" kern="1200" dirty="0">
                <a:solidFill>
                  <a:schemeClr val="tx1"/>
                </a:solidFill>
                <a:effectLst/>
                <a:latin typeface="+mn-lt"/>
                <a:ea typeface="+mn-ea"/>
                <a:cs typeface="+mn-cs"/>
              </a:rPr>
              <a:t> </a:t>
            </a:r>
            <a:r>
              <a:rPr lang="en-ZA" sz="1200" b="0" i="0" kern="1200" dirty="0" err="1">
                <a:solidFill>
                  <a:schemeClr val="tx1"/>
                </a:solidFill>
                <a:effectLst/>
                <a:latin typeface="+mn-lt"/>
                <a:ea typeface="+mn-ea"/>
                <a:cs typeface="+mn-cs"/>
              </a:rPr>
              <a:t>Kuang</a:t>
            </a:r>
            <a:r>
              <a:rPr lang="en-ZA" sz="1200" b="0" i="0" kern="1200" dirty="0">
                <a:solidFill>
                  <a:schemeClr val="tx1"/>
                </a:solidFill>
                <a:effectLst/>
                <a:latin typeface="+mn-lt"/>
                <a:ea typeface="+mn-ea"/>
                <a:cs typeface="+mn-cs"/>
              </a:rPr>
              <a:t> who was a Chinese Confucian philosopher that lived from 312-230 BC. </a:t>
            </a:r>
          </a:p>
          <a:p>
            <a:r>
              <a:rPr lang="en-ZA" sz="1200" b="0" i="0" kern="1200" dirty="0">
                <a:solidFill>
                  <a:schemeClr val="tx1"/>
                </a:solidFill>
                <a:effectLst/>
                <a:latin typeface="+mn-lt"/>
                <a:ea typeface="+mn-ea"/>
                <a:cs typeface="+mn-cs"/>
              </a:rPr>
              <a:t>The truth here is that b</a:t>
            </a:r>
            <a:r>
              <a:rPr lang="en-ZA" sz="1200" dirty="0">
                <a:solidFill>
                  <a:srgbClr val="FFFF00"/>
                </a:solidFill>
                <a:effectLst>
                  <a:glow rad="114300">
                    <a:schemeClr val="tx1"/>
                  </a:glow>
                </a:effectLst>
              </a:rPr>
              <a:t>eing </a:t>
            </a:r>
            <a:r>
              <a:rPr lang="en-ZA" sz="1200" b="1" dirty="0">
                <a:solidFill>
                  <a:srgbClr val="FFFF00"/>
                </a:solidFill>
                <a:effectLst>
                  <a:glow rad="114300">
                    <a:schemeClr val="tx1"/>
                  </a:glow>
                </a:effectLst>
              </a:rPr>
              <a:t>told</a:t>
            </a:r>
            <a:r>
              <a:rPr lang="en-ZA" sz="1200" dirty="0">
                <a:solidFill>
                  <a:srgbClr val="FFFF00"/>
                </a:solidFill>
                <a:effectLst>
                  <a:glow rad="114300">
                    <a:schemeClr val="tx1"/>
                  </a:glow>
                </a:effectLst>
              </a:rPr>
              <a:t> something </a:t>
            </a:r>
            <a:r>
              <a:rPr lang="en-ZA" sz="1200" b="1" dirty="0">
                <a:solidFill>
                  <a:srgbClr val="FFFF00"/>
                </a:solidFill>
                <a:effectLst>
                  <a:glow rad="114300">
                    <a:schemeClr val="tx1"/>
                  </a:glow>
                </a:effectLst>
              </a:rPr>
              <a:t>is</a:t>
            </a:r>
            <a:r>
              <a:rPr lang="en-ZA" sz="1200" dirty="0">
                <a:solidFill>
                  <a:srgbClr val="FFFF00"/>
                </a:solidFill>
                <a:effectLst>
                  <a:glow rad="114300">
                    <a:schemeClr val="tx1"/>
                  </a:glow>
                </a:effectLst>
              </a:rPr>
              <a:t> fleeting, being </a:t>
            </a:r>
            <a:r>
              <a:rPr lang="en-ZA" sz="1200" b="1" dirty="0">
                <a:solidFill>
                  <a:srgbClr val="FFFF00"/>
                </a:solidFill>
                <a:effectLst>
                  <a:glow rad="114300">
                    <a:schemeClr val="tx1"/>
                  </a:glow>
                </a:effectLst>
              </a:rPr>
              <a:t>taught</a:t>
            </a:r>
            <a:r>
              <a:rPr lang="en-ZA" sz="1200" dirty="0">
                <a:solidFill>
                  <a:srgbClr val="FFFF00"/>
                </a:solidFill>
                <a:effectLst>
                  <a:glow rad="114300">
                    <a:schemeClr val="tx1"/>
                  </a:glow>
                </a:effectLst>
              </a:rPr>
              <a:t> something </a:t>
            </a:r>
            <a:r>
              <a:rPr lang="en-ZA" sz="1200" b="1" dirty="0">
                <a:solidFill>
                  <a:srgbClr val="FFFF00"/>
                </a:solidFill>
                <a:effectLst>
                  <a:glow rad="114300">
                    <a:schemeClr val="tx1"/>
                  </a:glow>
                </a:effectLst>
              </a:rPr>
              <a:t>is</a:t>
            </a:r>
            <a:r>
              <a:rPr lang="en-ZA" sz="1200" dirty="0">
                <a:solidFill>
                  <a:srgbClr val="FFFF00"/>
                </a:solidFill>
                <a:effectLst>
                  <a:glow rad="114300">
                    <a:schemeClr val="tx1"/>
                  </a:glow>
                </a:effectLst>
              </a:rPr>
              <a:t> more memorable, but </a:t>
            </a:r>
            <a:r>
              <a:rPr lang="en-ZA" sz="1200" b="1" dirty="0">
                <a:solidFill>
                  <a:srgbClr val="FFFF00"/>
                </a:solidFill>
                <a:effectLst>
                  <a:glow rad="114300">
                    <a:schemeClr val="tx1"/>
                  </a:glow>
                </a:effectLst>
              </a:rPr>
              <a:t>learning</a:t>
            </a:r>
            <a:r>
              <a:rPr lang="en-ZA" sz="1200" dirty="0">
                <a:solidFill>
                  <a:srgbClr val="FFFF00"/>
                </a:solidFill>
                <a:effectLst>
                  <a:glow rad="114300">
                    <a:schemeClr val="tx1"/>
                  </a:glow>
                </a:effectLst>
              </a:rPr>
              <a:t> something </a:t>
            </a:r>
            <a:r>
              <a:rPr lang="en-ZA" sz="1200" b="1" dirty="0">
                <a:solidFill>
                  <a:srgbClr val="FFFF00"/>
                </a:solidFill>
                <a:effectLst>
                  <a:glow rad="114300">
                    <a:schemeClr val="tx1"/>
                  </a:glow>
                </a:effectLst>
              </a:rPr>
              <a:t>is</a:t>
            </a:r>
            <a:r>
              <a:rPr lang="en-ZA" sz="1200" dirty="0">
                <a:solidFill>
                  <a:srgbClr val="FFFF00"/>
                </a:solidFill>
                <a:effectLst>
                  <a:glow rad="114300">
                    <a:schemeClr val="tx1"/>
                  </a:glow>
                </a:effectLst>
              </a:rPr>
              <a:t> unforgettable!</a:t>
            </a:r>
            <a:endParaRPr lang="en-ZA" sz="2800" dirty="0">
              <a:solidFill>
                <a:srgbClr val="FFFF00"/>
              </a:solidFill>
              <a:effectLst>
                <a:glow rad="114300">
                  <a:schemeClr val="tx1"/>
                </a:glow>
              </a:effectLst>
              <a:latin typeface="Abadi MT Condensed Extra Bold"/>
            </a:endParaRPr>
          </a:p>
          <a:p>
            <a:pPr>
              <a:lnSpc>
                <a:spcPct val="150000"/>
              </a:lnSpc>
            </a:pPr>
            <a:r>
              <a:rPr lang="en-US" sz="1200" dirty="0">
                <a:solidFill>
                  <a:srgbClr val="FFFF00"/>
                </a:solidFill>
                <a:effectLst>
                  <a:glow rad="114300">
                    <a:schemeClr val="tx1">
                      <a:alpha val="91000"/>
                    </a:schemeClr>
                  </a:glow>
                </a:effectLst>
                <a:latin typeface="Abadi MT Condensed Extra Bold"/>
                <a:cs typeface="Abadi MT Condensed Extra Bold"/>
              </a:rPr>
              <a:t>Make it your goal with all your teaching to ensure that life changing learning takes place!</a:t>
            </a:r>
          </a:p>
        </p:txBody>
      </p:sp>
      <p:sp>
        <p:nvSpPr>
          <p:cNvPr id="4" name="Slide Number Placeholder 3"/>
          <p:cNvSpPr>
            <a:spLocks noGrp="1"/>
          </p:cNvSpPr>
          <p:nvPr>
            <p:ph type="sldNum" sz="quarter" idx="5"/>
          </p:nvPr>
        </p:nvSpPr>
        <p:spPr/>
        <p:txBody>
          <a:bodyPr/>
          <a:lstStyle/>
          <a:p>
            <a:fld id="{057A588B-3F7E-0E48-9974-E41C7546B621}" type="slidenum">
              <a:rPr lang="en-GB" smtClean="0"/>
              <a:t>87</a:t>
            </a:fld>
            <a:endParaRPr lang="en-GB"/>
          </a:p>
        </p:txBody>
      </p:sp>
    </p:spTree>
    <p:extLst>
      <p:ext uri="{BB962C8B-B14F-4D97-AF65-F5344CB8AC3E}">
        <p14:creationId xmlns:p14="http://schemas.microsoft.com/office/powerpoint/2010/main" val="3556906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our session two weeks ago we look at how to </a:t>
            </a:r>
            <a:r>
              <a:rPr lang="en-ZA" sz="1200" kern="1200" dirty="0">
                <a:solidFill>
                  <a:schemeClr val="tx1"/>
                </a:solidFill>
                <a:effectLst/>
                <a:latin typeface="+mn-lt"/>
                <a:ea typeface="+mn-ea"/>
                <a:cs typeface="+mn-cs"/>
              </a:rPr>
              <a:t>step up our digital footprint.</a:t>
            </a:r>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7</a:t>
            </a:fld>
            <a:endParaRPr lang="en-GB"/>
          </a:p>
        </p:txBody>
      </p:sp>
    </p:spTree>
    <p:extLst>
      <p:ext uri="{BB962C8B-B14F-4D97-AF65-F5344CB8AC3E}">
        <p14:creationId xmlns:p14="http://schemas.microsoft.com/office/powerpoint/2010/main" val="557388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In Part I challenged you to Embrace the Digital Revolution and not miss the opportunity we have to engage people online. </a:t>
            </a:r>
            <a:endParaRPr lang="en-GB" dirty="0"/>
          </a:p>
          <a:p>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8</a:t>
            </a:fld>
            <a:endParaRPr lang="en-GB"/>
          </a:p>
        </p:txBody>
      </p:sp>
    </p:spTree>
    <p:extLst>
      <p:ext uri="{BB962C8B-B14F-4D97-AF65-F5344CB8AC3E}">
        <p14:creationId xmlns:p14="http://schemas.microsoft.com/office/powerpoint/2010/main" val="2176285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In Part 2 I encouraged you to Expand your Digital Presence. The challenge was to do old things better and to attempt new things!</a:t>
            </a:r>
            <a:endParaRPr lang="en-GB" dirty="0"/>
          </a:p>
        </p:txBody>
      </p:sp>
      <p:sp>
        <p:nvSpPr>
          <p:cNvPr id="4" name="Slide Number Placeholder 3"/>
          <p:cNvSpPr>
            <a:spLocks noGrp="1"/>
          </p:cNvSpPr>
          <p:nvPr>
            <p:ph type="sldNum" sz="quarter" idx="5"/>
          </p:nvPr>
        </p:nvSpPr>
        <p:spPr/>
        <p:txBody>
          <a:bodyPr/>
          <a:lstStyle/>
          <a:p>
            <a:fld id="{057A588B-3F7E-0E48-9974-E41C7546B621}" type="slidenum">
              <a:rPr lang="en-GB" smtClean="0"/>
              <a:t>9</a:t>
            </a:fld>
            <a:endParaRPr lang="en-GB"/>
          </a:p>
        </p:txBody>
      </p:sp>
    </p:spTree>
    <p:extLst>
      <p:ext uri="{BB962C8B-B14F-4D97-AF65-F5344CB8AC3E}">
        <p14:creationId xmlns:p14="http://schemas.microsoft.com/office/powerpoint/2010/main" val="2192352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03AC6-78BE-B442-BBEB-F49CC72DA5D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E8BCC919-AA68-5047-BE58-61AC0BBC3A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F24F0ABA-6E31-7342-9B80-B535EC34971B}"/>
              </a:ext>
            </a:extLst>
          </p:cNvPr>
          <p:cNvSpPr>
            <a:spLocks noGrp="1"/>
          </p:cNvSpPr>
          <p:nvPr>
            <p:ph type="dt" sz="half" idx="10"/>
          </p:nvPr>
        </p:nvSpPr>
        <p:spPr/>
        <p:txBody>
          <a:bodyPr/>
          <a:lstStyle/>
          <a:p>
            <a:fld id="{9372133C-FD46-A34C-9102-047C9815E90C}" type="datetimeFigureOut">
              <a:rPr lang="en-GB" smtClean="0"/>
              <a:t>09/06/2020</a:t>
            </a:fld>
            <a:endParaRPr lang="en-GB"/>
          </a:p>
        </p:txBody>
      </p:sp>
      <p:sp>
        <p:nvSpPr>
          <p:cNvPr id="5" name="Footer Placeholder 4">
            <a:extLst>
              <a:ext uri="{FF2B5EF4-FFF2-40B4-BE49-F238E27FC236}">
                <a16:creationId xmlns:a16="http://schemas.microsoft.com/office/drawing/2014/main" id="{08862C99-9837-B443-BFF9-54A628B340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D934A8-250B-304E-BD2C-F2F73A0A518B}"/>
              </a:ext>
            </a:extLst>
          </p:cNvPr>
          <p:cNvSpPr>
            <a:spLocks noGrp="1"/>
          </p:cNvSpPr>
          <p:nvPr>
            <p:ph type="sldNum" sz="quarter" idx="12"/>
          </p:nvPr>
        </p:nvSpPr>
        <p:spPr/>
        <p:txBody>
          <a:bodyPr/>
          <a:lstStyle/>
          <a:p>
            <a:fld id="{3C0BCE79-C561-6944-AE28-DF342503D31A}" type="slidenum">
              <a:rPr lang="en-GB" smtClean="0"/>
              <a:t>‹#›</a:t>
            </a:fld>
            <a:endParaRPr lang="en-GB"/>
          </a:p>
        </p:txBody>
      </p:sp>
    </p:spTree>
    <p:extLst>
      <p:ext uri="{BB962C8B-B14F-4D97-AF65-F5344CB8AC3E}">
        <p14:creationId xmlns:p14="http://schemas.microsoft.com/office/powerpoint/2010/main" val="2323211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F6B51-1C69-C345-B5A5-11E247A5265A}"/>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9DE9BCC2-8174-F74B-BCD9-F9EAE6B2EE4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EEB843A-C25C-7646-BF62-AC65FF0B4B08}"/>
              </a:ext>
            </a:extLst>
          </p:cNvPr>
          <p:cNvSpPr>
            <a:spLocks noGrp="1"/>
          </p:cNvSpPr>
          <p:nvPr>
            <p:ph type="dt" sz="half" idx="10"/>
          </p:nvPr>
        </p:nvSpPr>
        <p:spPr/>
        <p:txBody>
          <a:bodyPr/>
          <a:lstStyle/>
          <a:p>
            <a:fld id="{9372133C-FD46-A34C-9102-047C9815E90C}" type="datetimeFigureOut">
              <a:rPr lang="en-GB" smtClean="0"/>
              <a:t>09/06/2020</a:t>
            </a:fld>
            <a:endParaRPr lang="en-GB"/>
          </a:p>
        </p:txBody>
      </p:sp>
      <p:sp>
        <p:nvSpPr>
          <p:cNvPr id="5" name="Footer Placeholder 4">
            <a:extLst>
              <a:ext uri="{FF2B5EF4-FFF2-40B4-BE49-F238E27FC236}">
                <a16:creationId xmlns:a16="http://schemas.microsoft.com/office/drawing/2014/main" id="{696B82A5-178D-724D-887F-9AFFDC46859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D543CC-73D1-0845-81AC-68EB59ECE666}"/>
              </a:ext>
            </a:extLst>
          </p:cNvPr>
          <p:cNvSpPr>
            <a:spLocks noGrp="1"/>
          </p:cNvSpPr>
          <p:nvPr>
            <p:ph type="sldNum" sz="quarter" idx="12"/>
          </p:nvPr>
        </p:nvSpPr>
        <p:spPr/>
        <p:txBody>
          <a:bodyPr/>
          <a:lstStyle/>
          <a:p>
            <a:fld id="{3C0BCE79-C561-6944-AE28-DF342503D31A}" type="slidenum">
              <a:rPr lang="en-GB" smtClean="0"/>
              <a:t>‹#›</a:t>
            </a:fld>
            <a:endParaRPr lang="en-GB"/>
          </a:p>
        </p:txBody>
      </p:sp>
    </p:spTree>
    <p:extLst>
      <p:ext uri="{BB962C8B-B14F-4D97-AF65-F5344CB8AC3E}">
        <p14:creationId xmlns:p14="http://schemas.microsoft.com/office/powerpoint/2010/main" val="1834430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BBEDBD-14F3-FB4A-B65E-CF48F73C818B}"/>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17CB3ABF-F9A5-F244-85CF-2CF3C916D3B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66EA562-6708-8E44-931C-61BF81C0A4EA}"/>
              </a:ext>
            </a:extLst>
          </p:cNvPr>
          <p:cNvSpPr>
            <a:spLocks noGrp="1"/>
          </p:cNvSpPr>
          <p:nvPr>
            <p:ph type="dt" sz="half" idx="10"/>
          </p:nvPr>
        </p:nvSpPr>
        <p:spPr/>
        <p:txBody>
          <a:bodyPr/>
          <a:lstStyle/>
          <a:p>
            <a:fld id="{9372133C-FD46-A34C-9102-047C9815E90C}" type="datetimeFigureOut">
              <a:rPr lang="en-GB" smtClean="0"/>
              <a:t>09/06/2020</a:t>
            </a:fld>
            <a:endParaRPr lang="en-GB"/>
          </a:p>
        </p:txBody>
      </p:sp>
      <p:sp>
        <p:nvSpPr>
          <p:cNvPr id="5" name="Footer Placeholder 4">
            <a:extLst>
              <a:ext uri="{FF2B5EF4-FFF2-40B4-BE49-F238E27FC236}">
                <a16:creationId xmlns:a16="http://schemas.microsoft.com/office/drawing/2014/main" id="{E9B76BF0-6F6D-8144-A6DE-7D45B7A91A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768569-8273-F24D-8C59-B40795D5290F}"/>
              </a:ext>
            </a:extLst>
          </p:cNvPr>
          <p:cNvSpPr>
            <a:spLocks noGrp="1"/>
          </p:cNvSpPr>
          <p:nvPr>
            <p:ph type="sldNum" sz="quarter" idx="12"/>
          </p:nvPr>
        </p:nvSpPr>
        <p:spPr/>
        <p:txBody>
          <a:bodyPr/>
          <a:lstStyle/>
          <a:p>
            <a:fld id="{3C0BCE79-C561-6944-AE28-DF342503D31A}" type="slidenum">
              <a:rPr lang="en-GB" smtClean="0"/>
              <a:t>‹#›</a:t>
            </a:fld>
            <a:endParaRPr lang="en-GB"/>
          </a:p>
        </p:txBody>
      </p:sp>
    </p:spTree>
    <p:extLst>
      <p:ext uri="{BB962C8B-B14F-4D97-AF65-F5344CB8AC3E}">
        <p14:creationId xmlns:p14="http://schemas.microsoft.com/office/powerpoint/2010/main" val="620950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A6C96-04BC-DF4F-A3D7-DB0595A3C46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A29A8F1-C14A-C449-A4F7-ADD6472F5C0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E6C9DA5-C004-704A-931D-099BDE91D1DB}"/>
              </a:ext>
            </a:extLst>
          </p:cNvPr>
          <p:cNvSpPr>
            <a:spLocks noGrp="1"/>
          </p:cNvSpPr>
          <p:nvPr>
            <p:ph type="dt" sz="half" idx="10"/>
          </p:nvPr>
        </p:nvSpPr>
        <p:spPr/>
        <p:txBody>
          <a:bodyPr/>
          <a:lstStyle/>
          <a:p>
            <a:fld id="{9372133C-FD46-A34C-9102-047C9815E90C}" type="datetimeFigureOut">
              <a:rPr lang="en-GB" smtClean="0"/>
              <a:t>09/06/2020</a:t>
            </a:fld>
            <a:endParaRPr lang="en-GB"/>
          </a:p>
        </p:txBody>
      </p:sp>
      <p:sp>
        <p:nvSpPr>
          <p:cNvPr id="5" name="Footer Placeholder 4">
            <a:extLst>
              <a:ext uri="{FF2B5EF4-FFF2-40B4-BE49-F238E27FC236}">
                <a16:creationId xmlns:a16="http://schemas.microsoft.com/office/drawing/2014/main" id="{8339E3EB-8529-8942-8BD6-84D1192C45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61E81B-9666-CF45-9F63-5A4687F1FF84}"/>
              </a:ext>
            </a:extLst>
          </p:cNvPr>
          <p:cNvSpPr>
            <a:spLocks noGrp="1"/>
          </p:cNvSpPr>
          <p:nvPr>
            <p:ph type="sldNum" sz="quarter" idx="12"/>
          </p:nvPr>
        </p:nvSpPr>
        <p:spPr/>
        <p:txBody>
          <a:bodyPr/>
          <a:lstStyle/>
          <a:p>
            <a:fld id="{3C0BCE79-C561-6944-AE28-DF342503D31A}" type="slidenum">
              <a:rPr lang="en-GB" smtClean="0"/>
              <a:t>‹#›</a:t>
            </a:fld>
            <a:endParaRPr lang="en-GB"/>
          </a:p>
        </p:txBody>
      </p:sp>
    </p:spTree>
    <p:extLst>
      <p:ext uri="{BB962C8B-B14F-4D97-AF65-F5344CB8AC3E}">
        <p14:creationId xmlns:p14="http://schemas.microsoft.com/office/powerpoint/2010/main" val="1318233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5BDF6-F679-A84D-B7B0-2668DB3D501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EE099FC0-B9E6-4342-95E3-8275969FCD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7E5D481-B607-E848-8C54-CDA098BEEC9E}"/>
              </a:ext>
            </a:extLst>
          </p:cNvPr>
          <p:cNvSpPr>
            <a:spLocks noGrp="1"/>
          </p:cNvSpPr>
          <p:nvPr>
            <p:ph type="dt" sz="half" idx="10"/>
          </p:nvPr>
        </p:nvSpPr>
        <p:spPr/>
        <p:txBody>
          <a:bodyPr/>
          <a:lstStyle/>
          <a:p>
            <a:fld id="{9372133C-FD46-A34C-9102-047C9815E90C}" type="datetimeFigureOut">
              <a:rPr lang="en-GB" smtClean="0"/>
              <a:t>09/06/2020</a:t>
            </a:fld>
            <a:endParaRPr lang="en-GB"/>
          </a:p>
        </p:txBody>
      </p:sp>
      <p:sp>
        <p:nvSpPr>
          <p:cNvPr id="5" name="Footer Placeholder 4">
            <a:extLst>
              <a:ext uri="{FF2B5EF4-FFF2-40B4-BE49-F238E27FC236}">
                <a16:creationId xmlns:a16="http://schemas.microsoft.com/office/drawing/2014/main" id="{F7B115E5-1B81-1145-8A63-480ED01E5A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1D7D79E-0BAC-BC45-B1EF-1C975680C827}"/>
              </a:ext>
            </a:extLst>
          </p:cNvPr>
          <p:cNvSpPr>
            <a:spLocks noGrp="1"/>
          </p:cNvSpPr>
          <p:nvPr>
            <p:ph type="sldNum" sz="quarter" idx="12"/>
          </p:nvPr>
        </p:nvSpPr>
        <p:spPr/>
        <p:txBody>
          <a:bodyPr/>
          <a:lstStyle/>
          <a:p>
            <a:fld id="{3C0BCE79-C561-6944-AE28-DF342503D31A}" type="slidenum">
              <a:rPr lang="en-GB" smtClean="0"/>
              <a:t>‹#›</a:t>
            </a:fld>
            <a:endParaRPr lang="en-GB"/>
          </a:p>
        </p:txBody>
      </p:sp>
    </p:spTree>
    <p:extLst>
      <p:ext uri="{BB962C8B-B14F-4D97-AF65-F5344CB8AC3E}">
        <p14:creationId xmlns:p14="http://schemas.microsoft.com/office/powerpoint/2010/main" val="845359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FFDE3-2C33-E44C-B2D3-EFF1CEB857E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2E27CE47-F2E4-D142-9057-A23C87F7730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C4291D6F-5B36-3B41-BAE4-254DBFDDCF1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D947537F-F5D2-8A43-A1D3-0276CBAAAA78}"/>
              </a:ext>
            </a:extLst>
          </p:cNvPr>
          <p:cNvSpPr>
            <a:spLocks noGrp="1"/>
          </p:cNvSpPr>
          <p:nvPr>
            <p:ph type="dt" sz="half" idx="10"/>
          </p:nvPr>
        </p:nvSpPr>
        <p:spPr/>
        <p:txBody>
          <a:bodyPr/>
          <a:lstStyle/>
          <a:p>
            <a:fld id="{9372133C-FD46-A34C-9102-047C9815E90C}" type="datetimeFigureOut">
              <a:rPr lang="en-GB" smtClean="0"/>
              <a:t>09/06/2020</a:t>
            </a:fld>
            <a:endParaRPr lang="en-GB"/>
          </a:p>
        </p:txBody>
      </p:sp>
      <p:sp>
        <p:nvSpPr>
          <p:cNvPr id="6" name="Footer Placeholder 5">
            <a:extLst>
              <a:ext uri="{FF2B5EF4-FFF2-40B4-BE49-F238E27FC236}">
                <a16:creationId xmlns:a16="http://schemas.microsoft.com/office/drawing/2014/main" id="{E24ED02B-E8AD-9443-BDDA-320FE8D3870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552F5FF-1EF4-8F4C-8B85-4902B6A85A63}"/>
              </a:ext>
            </a:extLst>
          </p:cNvPr>
          <p:cNvSpPr>
            <a:spLocks noGrp="1"/>
          </p:cNvSpPr>
          <p:nvPr>
            <p:ph type="sldNum" sz="quarter" idx="12"/>
          </p:nvPr>
        </p:nvSpPr>
        <p:spPr/>
        <p:txBody>
          <a:bodyPr/>
          <a:lstStyle/>
          <a:p>
            <a:fld id="{3C0BCE79-C561-6944-AE28-DF342503D31A}" type="slidenum">
              <a:rPr lang="en-GB" smtClean="0"/>
              <a:t>‹#›</a:t>
            </a:fld>
            <a:endParaRPr lang="en-GB"/>
          </a:p>
        </p:txBody>
      </p:sp>
    </p:spTree>
    <p:extLst>
      <p:ext uri="{BB962C8B-B14F-4D97-AF65-F5344CB8AC3E}">
        <p14:creationId xmlns:p14="http://schemas.microsoft.com/office/powerpoint/2010/main" val="1956212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2B3FB-7AE7-8348-9DEA-20F3DBD449BA}"/>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F770118A-0159-3844-8AAF-4BB6AAE8BE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5ABADA1-D659-DB46-826F-92D20EFD3BC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FE4A6E8-2E79-1A4A-8E7E-C0028E9430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BE894B7-4FD6-8643-A96D-2D9B2EAEBB2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E88DD12C-20B4-5747-892B-4427878BF623}"/>
              </a:ext>
            </a:extLst>
          </p:cNvPr>
          <p:cNvSpPr>
            <a:spLocks noGrp="1"/>
          </p:cNvSpPr>
          <p:nvPr>
            <p:ph type="dt" sz="half" idx="10"/>
          </p:nvPr>
        </p:nvSpPr>
        <p:spPr/>
        <p:txBody>
          <a:bodyPr/>
          <a:lstStyle/>
          <a:p>
            <a:fld id="{9372133C-FD46-A34C-9102-047C9815E90C}" type="datetimeFigureOut">
              <a:rPr lang="en-GB" smtClean="0"/>
              <a:t>09/06/2020</a:t>
            </a:fld>
            <a:endParaRPr lang="en-GB"/>
          </a:p>
        </p:txBody>
      </p:sp>
      <p:sp>
        <p:nvSpPr>
          <p:cNvPr id="8" name="Footer Placeholder 7">
            <a:extLst>
              <a:ext uri="{FF2B5EF4-FFF2-40B4-BE49-F238E27FC236}">
                <a16:creationId xmlns:a16="http://schemas.microsoft.com/office/drawing/2014/main" id="{E9849147-F35D-3E4E-8C00-318FEF14AB7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68DB60B-03DF-114B-9636-1C2FE23CE4EF}"/>
              </a:ext>
            </a:extLst>
          </p:cNvPr>
          <p:cNvSpPr>
            <a:spLocks noGrp="1"/>
          </p:cNvSpPr>
          <p:nvPr>
            <p:ph type="sldNum" sz="quarter" idx="12"/>
          </p:nvPr>
        </p:nvSpPr>
        <p:spPr/>
        <p:txBody>
          <a:bodyPr/>
          <a:lstStyle/>
          <a:p>
            <a:fld id="{3C0BCE79-C561-6944-AE28-DF342503D31A}" type="slidenum">
              <a:rPr lang="en-GB" smtClean="0"/>
              <a:t>‹#›</a:t>
            </a:fld>
            <a:endParaRPr lang="en-GB"/>
          </a:p>
        </p:txBody>
      </p:sp>
    </p:spTree>
    <p:extLst>
      <p:ext uri="{BB962C8B-B14F-4D97-AF65-F5344CB8AC3E}">
        <p14:creationId xmlns:p14="http://schemas.microsoft.com/office/powerpoint/2010/main" val="2086398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D8312-C0A4-F94A-9647-1830B3F347C1}"/>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E901D362-DA97-E84D-88D3-866EF11DFEA6}"/>
              </a:ext>
            </a:extLst>
          </p:cNvPr>
          <p:cNvSpPr>
            <a:spLocks noGrp="1"/>
          </p:cNvSpPr>
          <p:nvPr>
            <p:ph type="dt" sz="half" idx="10"/>
          </p:nvPr>
        </p:nvSpPr>
        <p:spPr/>
        <p:txBody>
          <a:bodyPr/>
          <a:lstStyle/>
          <a:p>
            <a:fld id="{9372133C-FD46-A34C-9102-047C9815E90C}" type="datetimeFigureOut">
              <a:rPr lang="en-GB" smtClean="0"/>
              <a:t>09/06/2020</a:t>
            </a:fld>
            <a:endParaRPr lang="en-GB"/>
          </a:p>
        </p:txBody>
      </p:sp>
      <p:sp>
        <p:nvSpPr>
          <p:cNvPr id="4" name="Footer Placeholder 3">
            <a:extLst>
              <a:ext uri="{FF2B5EF4-FFF2-40B4-BE49-F238E27FC236}">
                <a16:creationId xmlns:a16="http://schemas.microsoft.com/office/drawing/2014/main" id="{B0CCDEB6-7CC5-3B44-9069-1118F933C4D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F60285D-2C4F-1B43-9B27-D2D2375FBFA5}"/>
              </a:ext>
            </a:extLst>
          </p:cNvPr>
          <p:cNvSpPr>
            <a:spLocks noGrp="1"/>
          </p:cNvSpPr>
          <p:nvPr>
            <p:ph type="sldNum" sz="quarter" idx="12"/>
          </p:nvPr>
        </p:nvSpPr>
        <p:spPr/>
        <p:txBody>
          <a:bodyPr/>
          <a:lstStyle/>
          <a:p>
            <a:fld id="{3C0BCE79-C561-6944-AE28-DF342503D31A}" type="slidenum">
              <a:rPr lang="en-GB" smtClean="0"/>
              <a:t>‹#›</a:t>
            </a:fld>
            <a:endParaRPr lang="en-GB"/>
          </a:p>
        </p:txBody>
      </p:sp>
    </p:spTree>
    <p:extLst>
      <p:ext uri="{BB962C8B-B14F-4D97-AF65-F5344CB8AC3E}">
        <p14:creationId xmlns:p14="http://schemas.microsoft.com/office/powerpoint/2010/main" val="1098612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72F95-5FDA-C64D-9C76-5BD8E0EF10CC}"/>
              </a:ext>
            </a:extLst>
          </p:cNvPr>
          <p:cNvSpPr>
            <a:spLocks noGrp="1"/>
          </p:cNvSpPr>
          <p:nvPr>
            <p:ph type="dt" sz="half" idx="10"/>
          </p:nvPr>
        </p:nvSpPr>
        <p:spPr/>
        <p:txBody>
          <a:bodyPr/>
          <a:lstStyle/>
          <a:p>
            <a:fld id="{9372133C-FD46-A34C-9102-047C9815E90C}" type="datetimeFigureOut">
              <a:rPr lang="en-GB" smtClean="0"/>
              <a:t>09/06/2020</a:t>
            </a:fld>
            <a:endParaRPr lang="en-GB"/>
          </a:p>
        </p:txBody>
      </p:sp>
      <p:sp>
        <p:nvSpPr>
          <p:cNvPr id="3" name="Footer Placeholder 2">
            <a:extLst>
              <a:ext uri="{FF2B5EF4-FFF2-40B4-BE49-F238E27FC236}">
                <a16:creationId xmlns:a16="http://schemas.microsoft.com/office/drawing/2014/main" id="{C9811A8C-3222-3A4D-8FCB-BB7B5DFC11F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2B9A895-0DA0-4E41-AF4E-3158AC8FD2DD}"/>
              </a:ext>
            </a:extLst>
          </p:cNvPr>
          <p:cNvSpPr>
            <a:spLocks noGrp="1"/>
          </p:cNvSpPr>
          <p:nvPr>
            <p:ph type="sldNum" sz="quarter" idx="12"/>
          </p:nvPr>
        </p:nvSpPr>
        <p:spPr/>
        <p:txBody>
          <a:bodyPr/>
          <a:lstStyle/>
          <a:p>
            <a:fld id="{3C0BCE79-C561-6944-AE28-DF342503D31A}" type="slidenum">
              <a:rPr lang="en-GB" smtClean="0"/>
              <a:t>‹#›</a:t>
            </a:fld>
            <a:endParaRPr lang="en-GB"/>
          </a:p>
        </p:txBody>
      </p:sp>
    </p:spTree>
    <p:extLst>
      <p:ext uri="{BB962C8B-B14F-4D97-AF65-F5344CB8AC3E}">
        <p14:creationId xmlns:p14="http://schemas.microsoft.com/office/powerpoint/2010/main" val="2694019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9C37E-BCA6-2846-9EDA-DC043AD798E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35F02727-025C-1448-84CB-1C0961E4AA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99571BF1-FB30-A441-A365-F2DF58347D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2A14AED-2C8A-5942-BA17-3853902ADAF6}"/>
              </a:ext>
            </a:extLst>
          </p:cNvPr>
          <p:cNvSpPr>
            <a:spLocks noGrp="1"/>
          </p:cNvSpPr>
          <p:nvPr>
            <p:ph type="dt" sz="half" idx="10"/>
          </p:nvPr>
        </p:nvSpPr>
        <p:spPr/>
        <p:txBody>
          <a:bodyPr/>
          <a:lstStyle/>
          <a:p>
            <a:fld id="{9372133C-FD46-A34C-9102-047C9815E90C}" type="datetimeFigureOut">
              <a:rPr lang="en-GB" smtClean="0"/>
              <a:t>09/06/2020</a:t>
            </a:fld>
            <a:endParaRPr lang="en-GB"/>
          </a:p>
        </p:txBody>
      </p:sp>
      <p:sp>
        <p:nvSpPr>
          <p:cNvPr id="6" name="Footer Placeholder 5">
            <a:extLst>
              <a:ext uri="{FF2B5EF4-FFF2-40B4-BE49-F238E27FC236}">
                <a16:creationId xmlns:a16="http://schemas.microsoft.com/office/drawing/2014/main" id="{4FA72130-9715-4E49-A6EF-D57D7BA8239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F12AEDE-8BE8-924D-90F8-7410A44BCEEF}"/>
              </a:ext>
            </a:extLst>
          </p:cNvPr>
          <p:cNvSpPr>
            <a:spLocks noGrp="1"/>
          </p:cNvSpPr>
          <p:nvPr>
            <p:ph type="sldNum" sz="quarter" idx="12"/>
          </p:nvPr>
        </p:nvSpPr>
        <p:spPr/>
        <p:txBody>
          <a:bodyPr/>
          <a:lstStyle/>
          <a:p>
            <a:fld id="{3C0BCE79-C561-6944-AE28-DF342503D31A}" type="slidenum">
              <a:rPr lang="en-GB" smtClean="0"/>
              <a:t>‹#›</a:t>
            </a:fld>
            <a:endParaRPr lang="en-GB"/>
          </a:p>
        </p:txBody>
      </p:sp>
    </p:spTree>
    <p:extLst>
      <p:ext uri="{BB962C8B-B14F-4D97-AF65-F5344CB8AC3E}">
        <p14:creationId xmlns:p14="http://schemas.microsoft.com/office/powerpoint/2010/main" val="3920739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16634-B85F-BA48-903C-AC69D08260C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93B74A9E-822D-C447-A675-E05CC11A5F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5EF296D-506E-1642-B879-ADD380D63A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2EE2241-00BB-D548-98F6-54311AE115A3}"/>
              </a:ext>
            </a:extLst>
          </p:cNvPr>
          <p:cNvSpPr>
            <a:spLocks noGrp="1"/>
          </p:cNvSpPr>
          <p:nvPr>
            <p:ph type="dt" sz="half" idx="10"/>
          </p:nvPr>
        </p:nvSpPr>
        <p:spPr/>
        <p:txBody>
          <a:bodyPr/>
          <a:lstStyle/>
          <a:p>
            <a:fld id="{9372133C-FD46-A34C-9102-047C9815E90C}" type="datetimeFigureOut">
              <a:rPr lang="en-GB" smtClean="0"/>
              <a:t>09/06/2020</a:t>
            </a:fld>
            <a:endParaRPr lang="en-GB"/>
          </a:p>
        </p:txBody>
      </p:sp>
      <p:sp>
        <p:nvSpPr>
          <p:cNvPr id="6" name="Footer Placeholder 5">
            <a:extLst>
              <a:ext uri="{FF2B5EF4-FFF2-40B4-BE49-F238E27FC236}">
                <a16:creationId xmlns:a16="http://schemas.microsoft.com/office/drawing/2014/main" id="{8023486C-DCCE-664B-9C57-F55D6AB9ABA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6637773-EAB4-6447-BBD6-E850907DEC79}"/>
              </a:ext>
            </a:extLst>
          </p:cNvPr>
          <p:cNvSpPr>
            <a:spLocks noGrp="1"/>
          </p:cNvSpPr>
          <p:nvPr>
            <p:ph type="sldNum" sz="quarter" idx="12"/>
          </p:nvPr>
        </p:nvSpPr>
        <p:spPr/>
        <p:txBody>
          <a:bodyPr/>
          <a:lstStyle/>
          <a:p>
            <a:fld id="{3C0BCE79-C561-6944-AE28-DF342503D31A}" type="slidenum">
              <a:rPr lang="en-GB" smtClean="0"/>
              <a:t>‹#›</a:t>
            </a:fld>
            <a:endParaRPr lang="en-GB"/>
          </a:p>
        </p:txBody>
      </p:sp>
    </p:spTree>
    <p:extLst>
      <p:ext uri="{BB962C8B-B14F-4D97-AF65-F5344CB8AC3E}">
        <p14:creationId xmlns:p14="http://schemas.microsoft.com/office/powerpoint/2010/main" val="1506943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alpha val="99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7E15BC-8A03-2B41-8703-BE44170947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42442822-E1E2-D845-992E-7128B07BC4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0257756-E8B7-AC45-B3B5-B59D7DB1B3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72133C-FD46-A34C-9102-047C9815E90C}" type="datetimeFigureOut">
              <a:rPr lang="en-GB" smtClean="0"/>
              <a:t>09/06/2020</a:t>
            </a:fld>
            <a:endParaRPr lang="en-GB"/>
          </a:p>
        </p:txBody>
      </p:sp>
      <p:sp>
        <p:nvSpPr>
          <p:cNvPr id="5" name="Footer Placeholder 4">
            <a:extLst>
              <a:ext uri="{FF2B5EF4-FFF2-40B4-BE49-F238E27FC236}">
                <a16:creationId xmlns:a16="http://schemas.microsoft.com/office/drawing/2014/main" id="{387C272D-37B0-FA41-AE3C-BD2F7A4B21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4BBDC3C-FEE5-6349-98EE-257B99683B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0BCE79-C561-6944-AE28-DF342503D31A}" type="slidenum">
              <a:rPr lang="en-GB" smtClean="0"/>
              <a:t>‹#›</a:t>
            </a:fld>
            <a:endParaRPr lang="en-GB"/>
          </a:p>
        </p:txBody>
      </p:sp>
    </p:spTree>
    <p:extLst>
      <p:ext uri="{BB962C8B-B14F-4D97-AF65-F5344CB8AC3E}">
        <p14:creationId xmlns:p14="http://schemas.microsoft.com/office/powerpoint/2010/main" val="26308400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5.emf"/></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ECF09B-260D-BF48-B0A4-783876929A3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63966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68C21-D702-C743-82EF-BDF20D12C53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33004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F78FCC-18A8-1048-8C33-383C213558D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154676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77E470-05E3-DB49-8F9A-D54C6614FCE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796997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EF4FE2-DC9F-D04C-B424-B254CF3C366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00377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F38981-D0D3-0345-9DC6-C329C01C024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07338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62E8E8-1315-4142-BB32-4F531692326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81404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6AC16D-CED3-D344-ACDA-1245C267DF0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32776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0AA48B-A7D2-4A45-988B-92138CA9FC8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569284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0322C1-AFCD-3F4F-B0C8-B2A1A7598AE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074366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A2AC38-6528-E640-B37E-E73A14FFCE7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42482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3A6E64-78F4-BA4D-9D0C-4B49548601F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700659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0DDAA3-DF24-224F-94A0-2EBDBF72A5A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601879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F5D06C-774A-EC46-85EC-26AB73012E1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955751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9971B05-9097-114B-B919-CB3C34EA393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76398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F1B82B-975D-CA49-9F44-CBF981B3C99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279172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669DB9-E6DA-DA4C-9CA2-FED79F7A664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927452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42A26D-C020-C14D-9DE2-717FBF59861E}"/>
              </a:ext>
            </a:extLst>
          </p:cNvPr>
          <p:cNvPicPr>
            <a:picLocks noChangeAspect="1"/>
          </p:cNvPicPr>
          <p:nvPr/>
        </p:nvPicPr>
        <p:blipFill>
          <a:blip r:embed="rId3"/>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E25D99BA-3C21-6144-9F27-D0C0212F8F07}"/>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236572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14317F-2F34-9740-A1EF-EC72A2DCB82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820282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19B935-4D20-DA45-A314-09ADD5FDA80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620317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233202-0C29-E445-BCFD-FED6E3AF683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869334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41DB75-FA80-0D4E-BF19-D7D7DF96559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91374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296BA6-98E1-2A45-9885-783691D55CB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505590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249B01-114B-2547-9594-6D76512755D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935882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EA0017-6E17-804E-B92B-1E77219FBD4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832172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1C14F3-8551-2D4E-8212-7A31DCA1A62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721219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059F4A-2A5F-2B4E-A526-4FFD55E9FF2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660479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A31DDB-F878-874B-839B-9ACCCD9B388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489842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1E1996-430F-9544-9B8A-F484710A4FE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442739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105145-046B-F84A-B04B-5AA0E381361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805422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E4803F-8139-B344-974A-BE95B78578E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366212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9780C8-7FFC-EA40-9B63-D141DCE8FC8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648270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86C5A2-4A31-EF4B-A1CB-A2863166AF8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12157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3D2BE7-76A7-8645-B680-ECC7E447368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966125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72D8CC-5C23-CC43-8060-B2D2CF95ABB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203489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1148F7-027E-CD47-87C9-5A5B163F647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74237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243F7B-B916-3341-AC43-9C43503E73F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272311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9ED70B-2914-C24A-8D3D-B2017927062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578313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C3CAB3-5DAB-3248-BF3D-F1067BB1AFA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206396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74D027-C414-864F-984F-8E742BEE801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631413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6A76A8-E3F9-134B-A2B7-EC3EB61C51B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428811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C4FB08-62D0-9948-BEBA-9CAB666540F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941349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A5247B-1F49-6C48-ACC4-5EA9616C136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295531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CBD299-76EE-144D-880B-54B9C50BF40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80268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4EABB8-05A7-E549-83AB-8262717ECF1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131221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B86781-4E26-314D-8134-9F74D08A653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515176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6B2FF6-FEEF-0F44-B036-2923879454B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201625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EA8226-CD15-3C46-A46F-FDF1218F049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979650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2507FC6-115A-6649-A0FE-835CB64656B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98563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0D0410B-A8BD-E449-AE83-036433AC9F3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497675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20B5998C-6127-0C47-B835-A51E880A4EC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825172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A0EAB5C0-B033-604A-B690-D7EC8C2D653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853195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0E9714-B1DD-6145-85FA-90025464312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308436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B1B623-32BD-DE48-B3F9-9CD5289FBA5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73285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497275-E3E5-D544-8B5B-204F39A2290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72979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5F3328-1F91-DC4F-A04E-195E9EE091F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987091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A5D30B-BB0B-F343-B0EC-C9978BAC907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358150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5B8103-2E95-8444-BA94-42FD2298115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713149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39A1C5-D8A4-C748-A0F7-CB8C5B324D0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128053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01C597-C8DF-E248-8794-3B30B750601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23927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F3E98B-49CD-824D-9418-3C5EEFA61AD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380504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911A43-67C7-C747-BA17-D48D1085011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323424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F59303-299B-DC48-8B2F-7090BC72A94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688855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2714A4-F19C-424D-8DBE-7D63479A3A7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09518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7604F2-6962-5040-A158-559597AADBF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640501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18E359-432D-394A-8C56-24D6BC26A40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20609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C2BAA3-7F50-BF4A-BDFE-698669C39AD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842153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368F69-14E7-2A48-8410-E520C445895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63802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B69A631-A593-2F4D-A7AA-1503A1316CD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382297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6C38EB-C72B-9A4B-82B8-6F8E43AE664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195286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5A0043-EE94-4441-A983-63D3B95FC43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840600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BDA648-EBF6-0749-912F-9C79BB57E8F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66959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F61C5B-B5D6-4D49-923C-6F6ED36600F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45061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54DA78-D4DD-5C43-818B-141CC032A3B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570966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DCC274-D1A3-8F4F-B377-EE7AAA07232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234867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3338049-860D-E946-9C1A-31160FF1D55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51794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4DEF50-2C1C-7848-82BE-9241861166F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16065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AD7C6C-249E-A540-852A-1E072C7CB88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340006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01ED41B-A815-8449-9136-1811B912C86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361593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5BF921-D4D5-924E-B4EC-B92559634F5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650095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4266FE-B47E-C246-ACA1-1F63B068A7D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022981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D4C325-12CC-1E4E-BE96-2134FDAED60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6345472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FC9D8A-F536-9E4F-948E-0945E867C4F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0746961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0D9BF7-04CE-6D4F-B95B-88783C99566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963807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DCC5D0-BD24-5246-B011-8A3D4521A3E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855791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E8F8A6-8F14-D541-9F34-C453776053B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25845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871018-5F90-2041-8DA8-351E6DB0B1B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973359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1955</TotalTime>
  <Words>5223</Words>
  <Application>Microsoft Macintosh PowerPoint</Application>
  <PresentationFormat>Widescreen</PresentationFormat>
  <Paragraphs>281</Paragraphs>
  <Slides>87</Slides>
  <Notes>63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87</vt:i4>
      </vt:variant>
    </vt:vector>
  </HeadingPairs>
  <TitlesOfParts>
    <vt:vector size="94" baseType="lpstr">
      <vt:lpstr>Abadi MT Condensed Extra Bold</vt:lpstr>
      <vt:lpstr>Arial</vt:lpstr>
      <vt:lpstr>Calibri</vt:lpstr>
      <vt:lpstr>Calibri Light</vt:lpstr>
      <vt:lpstr>Digital-Bold</vt:lpstr>
      <vt:lpstr>Futura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Tittley</dc:creator>
  <cp:lastModifiedBy>Mark Tittley</cp:lastModifiedBy>
  <cp:revision>206</cp:revision>
  <dcterms:created xsi:type="dcterms:W3CDTF">2020-05-20T10:56:55Z</dcterms:created>
  <dcterms:modified xsi:type="dcterms:W3CDTF">2020-06-09T11:40:14Z</dcterms:modified>
</cp:coreProperties>
</file>