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9"/>
  </p:notesMasterIdLst>
  <p:sldIdLst>
    <p:sldId id="711" r:id="rId2"/>
    <p:sldId id="745" r:id="rId3"/>
    <p:sldId id="738" r:id="rId4"/>
    <p:sldId id="739" r:id="rId5"/>
    <p:sldId id="740" r:id="rId6"/>
    <p:sldId id="741" r:id="rId7"/>
    <p:sldId id="743" r:id="rId8"/>
    <p:sldId id="744" r:id="rId9"/>
    <p:sldId id="746" r:id="rId10"/>
    <p:sldId id="747" r:id="rId11"/>
    <p:sldId id="765" r:id="rId12"/>
    <p:sldId id="830" r:id="rId13"/>
    <p:sldId id="831" r:id="rId14"/>
    <p:sldId id="750" r:id="rId15"/>
    <p:sldId id="773" r:id="rId16"/>
    <p:sldId id="772" r:id="rId17"/>
    <p:sldId id="802" r:id="rId18"/>
    <p:sldId id="828" r:id="rId19"/>
    <p:sldId id="822" r:id="rId20"/>
    <p:sldId id="824" r:id="rId21"/>
    <p:sldId id="825" r:id="rId22"/>
    <p:sldId id="826" r:id="rId23"/>
    <p:sldId id="818" r:id="rId24"/>
    <p:sldId id="820" r:id="rId25"/>
    <p:sldId id="823" r:id="rId26"/>
    <p:sldId id="816" r:id="rId27"/>
    <p:sldId id="827" r:id="rId28"/>
    <p:sldId id="829" r:id="rId29"/>
    <p:sldId id="804" r:id="rId30"/>
    <p:sldId id="775" r:id="rId31"/>
    <p:sldId id="777" r:id="rId32"/>
    <p:sldId id="778" r:id="rId33"/>
    <p:sldId id="813" r:id="rId34"/>
    <p:sldId id="832" r:id="rId35"/>
    <p:sldId id="811" r:id="rId36"/>
    <p:sldId id="812" r:id="rId37"/>
    <p:sldId id="776"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D8C5"/>
    <a:srgbClr val="71D6C4"/>
    <a:srgbClr val="6FD1BF"/>
    <a:srgbClr val="70D4C3"/>
    <a:srgbClr val="F9002C"/>
    <a:srgbClr val="D29703"/>
    <a:srgbClr val="20DF33"/>
    <a:srgbClr val="1DA319"/>
    <a:srgbClr val="1EAC16"/>
    <a:srgbClr val="1EB3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474" autoAdjust="0"/>
  </p:normalViewPr>
  <p:slideViewPr>
    <p:cSldViewPr snapToGrid="0" snapToObjects="1">
      <p:cViewPr>
        <p:scale>
          <a:sx n="85" d="100"/>
          <a:sy n="85" d="100"/>
        </p:scale>
        <p:origin x="-1272" y="-224"/>
      </p:cViewPr>
      <p:guideLst>
        <p:guide orient="horz" pos="1590"/>
        <p:guide pos="309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18/01/28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Welcome to the Disciple Series.</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Here is a preview of the sessions in this series:</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95B51F-04FD-7A40-B656-919F212494D9}"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10</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In the final week we will review all that we have learnt.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baseline="0" dirty="0" smtClean="0">
                <a:latin typeface="Calibri" charset="0"/>
              </a:rPr>
              <a:t>So fasten your seatbelts - this is the Disciple Series!</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95B51F-04FD-7A40-B656-919F212494D9}" type="slidenum">
              <a:rPr lang="en-ZA" sz="1200">
                <a:latin typeface="Calibri" charset="0"/>
              </a:rPr>
              <a:pPr eaLnBrk="1" hangingPunct="1"/>
              <a:t>11</a:t>
            </a:fld>
            <a:endParaRPr lang="en-ZA"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baseline="0" dirty="0" smtClean="0">
                <a:latin typeface="Calibri" charset="0"/>
              </a:rPr>
              <a:t>But first, we need to answer this question: What is a Disciple? Turn to the person next to you and ask them to answer the question.</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95B51F-04FD-7A40-B656-919F212494D9}" type="slidenum">
              <a:rPr lang="en-ZA" sz="1200">
                <a:latin typeface="Calibri" charset="0"/>
              </a:rPr>
              <a:pPr eaLnBrk="1" hangingPunct="1"/>
              <a:t>12</a:t>
            </a:fld>
            <a:endParaRPr lang="en-ZA"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baseline="0" dirty="0" smtClean="0">
                <a:latin typeface="Calibri" charset="0"/>
              </a:rPr>
              <a:t>A disciple is a follower of Jesus. They have responded to the Gospel message and have accepted Jesus as their Saviour and Lord and they have commited their lives to following Jesus!</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95B51F-04FD-7A40-B656-919F212494D9}" type="slidenum">
              <a:rPr lang="en-ZA" sz="1200">
                <a:latin typeface="Calibri" charset="0"/>
              </a:rPr>
              <a:pPr eaLnBrk="1" hangingPunct="1"/>
              <a:t>13</a:t>
            </a:fld>
            <a:endParaRPr lang="en-ZA"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Today we are going to learn how a disciple is Word-based.</a:t>
            </a:r>
            <a:endParaRPr lang="en-US" b="0" dirty="0" smtClean="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Bible Passage: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“How can a young person keep their way pure? By living according to your Word?” </a:t>
            </a:r>
            <a:r>
              <a:rPr lang="en-US" sz="1200" kern="1200" dirty="0" smtClean="0">
                <a:solidFill>
                  <a:schemeClr val="tx1"/>
                </a:solidFill>
                <a:effectLst/>
                <a:latin typeface="+mn-lt"/>
                <a:ea typeface="+mn-ea"/>
                <a:cs typeface="+mn-cs"/>
              </a:rPr>
              <a:t>(Psalm 119:9)</a:t>
            </a:r>
          </a:p>
          <a:p>
            <a:r>
              <a:rPr lang="en-US" sz="1200" b="1" kern="1200" dirty="0" smtClean="0">
                <a:solidFill>
                  <a:schemeClr val="tx1"/>
                </a:solidFill>
                <a:effectLst/>
                <a:latin typeface="+mn-lt"/>
                <a:ea typeface="+mn-ea"/>
                <a:cs typeface="+mn-cs"/>
              </a:rPr>
              <a:t>Small Group Discussion: </a:t>
            </a:r>
            <a:r>
              <a:rPr lang="en-US" sz="1200" kern="1200" dirty="0" smtClean="0">
                <a:solidFill>
                  <a:schemeClr val="tx1"/>
                </a:solidFill>
                <a:effectLst/>
                <a:latin typeface="+mn-lt"/>
                <a:ea typeface="+mn-ea"/>
                <a:cs typeface="+mn-cs"/>
              </a:rPr>
              <a:t>How has the Bible helped you in your faith journey?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16</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Definition:</a:t>
            </a:r>
            <a:r>
              <a:rPr lang="en-US" sz="1200" kern="1200" dirty="0" smtClean="0">
                <a:solidFill>
                  <a:schemeClr val="tx1"/>
                </a:solidFill>
                <a:effectLst/>
                <a:latin typeface="+mn-lt"/>
                <a:ea typeface="+mn-ea"/>
                <a:cs typeface="+mn-cs"/>
              </a:rPr>
              <a:t> Bible-based: A Disciple Loves the Word and Lives by the Word.</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17</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Biblical Character:</a:t>
            </a:r>
            <a:r>
              <a:rPr lang="en-US" sz="1200" kern="1200" dirty="0" smtClean="0">
                <a:solidFill>
                  <a:schemeClr val="tx1"/>
                </a:solidFill>
                <a:effectLst/>
                <a:latin typeface="+mn-lt"/>
                <a:ea typeface="+mn-ea"/>
                <a:cs typeface="+mn-cs"/>
              </a:rPr>
              <a:t> David</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18</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Video: </a:t>
            </a:r>
            <a:r>
              <a:rPr lang="en-US" sz="1200" kern="1200" dirty="0" smtClean="0">
                <a:solidFill>
                  <a:schemeClr val="tx1"/>
                </a:solidFill>
                <a:effectLst/>
                <a:latin typeface="+mn-lt"/>
                <a:ea typeface="+mn-ea"/>
                <a:cs typeface="+mn-cs"/>
              </a:rPr>
              <a:t>The Story of David and Goliath from The Bible Series</a:t>
            </a:r>
            <a:r>
              <a:rPr lang="en-US" sz="1200" kern="1200" baseline="0" dirty="0" smtClean="0">
                <a:solidFill>
                  <a:schemeClr val="tx1"/>
                </a:solidFill>
                <a:effectLst/>
                <a:latin typeface="+mn-lt"/>
                <a:ea typeface="+mn-ea"/>
                <a:cs typeface="+mn-cs"/>
              </a:rPr>
              <a:t> on DVD, Disk 2, Episode 4 from 8:08 to 12:08.</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19</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The story of David volunteering to fight against a giant,</a:t>
            </a:r>
            <a:r>
              <a:rPr lang="en-US" b="0" baseline="0" dirty="0" smtClean="0">
                <a:latin typeface="Calibri" charset="0"/>
              </a:rPr>
              <a:t> Goliath, is found in 1 Samuel 17 - the Israelites are under attack from the Philistines and the two armies are facing each other with a valley between them.</a:t>
            </a:r>
            <a:endParaRPr lang="en-US" b="0" dirty="0" smtClean="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In week 1 </a:t>
            </a:r>
            <a:r>
              <a:rPr lang="en-US" sz="1200" b="0" kern="1200" baseline="0" dirty="0" smtClean="0">
                <a:solidFill>
                  <a:schemeClr val="tx1"/>
                </a:solidFill>
                <a:effectLst/>
                <a:latin typeface="+mn-lt"/>
                <a:ea typeface="+mn-ea"/>
                <a:cs typeface="+mn-cs"/>
              </a:rPr>
              <a:t>we will learn that a disciple is </a:t>
            </a:r>
            <a:r>
              <a:rPr lang="en-US" sz="1200" b="0" kern="1200" dirty="0" smtClean="0">
                <a:solidFill>
                  <a:schemeClr val="tx1"/>
                </a:solidFill>
                <a:effectLst/>
                <a:latin typeface="+mn-lt"/>
                <a:ea typeface="+mn-ea"/>
                <a:cs typeface="+mn-cs"/>
              </a:rPr>
              <a:t>Word-based.</a:t>
            </a:r>
            <a:endParaRPr lang="en-US" b="0" dirty="0" smtClean="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20</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Their top fighter, Goliath - a giant of a</a:t>
            </a:r>
            <a:r>
              <a:rPr lang="en-US" b="0" baseline="0" dirty="0" smtClean="0">
                <a:latin typeface="Calibri" charset="0"/>
              </a:rPr>
              <a:t> man - steps forward and taunts the Israelites to send someone out to fight him but they are too scared - until a young guy, David, steps forward and volunteers to fight against the giant.</a:t>
            </a:r>
            <a:endParaRPr lang="en-US" b="0" dirty="0" smtClean="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21</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sz="1200" kern="1200" dirty="0" smtClean="0">
                <a:solidFill>
                  <a:schemeClr val="tx1"/>
                </a:solidFill>
                <a:effectLst/>
                <a:latin typeface="+mn-lt"/>
                <a:ea typeface="+mn-ea"/>
                <a:cs typeface="+mn-cs"/>
              </a:rPr>
              <a:t>David is like an</a:t>
            </a:r>
            <a:r>
              <a:rPr lang="en-ZA" sz="1200" kern="1200" baseline="0" dirty="0" smtClean="0">
                <a:solidFill>
                  <a:schemeClr val="tx1"/>
                </a:solidFill>
                <a:effectLst/>
                <a:latin typeface="+mn-lt"/>
                <a:ea typeface="+mn-ea"/>
                <a:cs typeface="+mn-cs"/>
              </a:rPr>
              <a:t> ant next to Goliath - it looks crazy for David to do this - but David is a shepherd boy who has spent his life defending his sheep - he even killed a bear and a lion! And more than that - David is a man after God’s own heart - he has a personal replationship with God - he spends all his spare time talking to God and listening to God’s word and recording them in songs for future generations to know God’s Word! And God’s Word has given him courage to face even impossible odds!</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22</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sz="1200" kern="1200" dirty="0" smtClean="0">
                <a:solidFill>
                  <a:schemeClr val="tx1"/>
                </a:solidFill>
                <a:effectLst/>
                <a:latin typeface="+mn-lt"/>
                <a:ea typeface="+mn-ea"/>
                <a:cs typeface="+mn-cs"/>
              </a:rPr>
              <a:t>David had courage to face Goliath</a:t>
            </a:r>
            <a:r>
              <a:rPr lang="en-ZA" sz="1200" kern="1200" baseline="0" dirty="0" smtClean="0">
                <a:solidFill>
                  <a:schemeClr val="tx1"/>
                </a:solidFill>
                <a:effectLst/>
                <a:latin typeface="+mn-lt"/>
                <a:ea typeface="+mn-ea"/>
                <a:cs typeface="+mn-cs"/>
              </a:rPr>
              <a:t> because he had faith in God! Faith comes from hearing the Word of God! Romans 10:17)</a:t>
            </a:r>
            <a:endParaRPr lang="en-ZA" sz="1200" kern="1200" dirty="0" smtClean="0">
              <a:solidFill>
                <a:schemeClr val="tx1"/>
              </a:solidFill>
              <a:effectLst/>
              <a:latin typeface="+mn-lt"/>
              <a:ea typeface="+mn-ea"/>
              <a:cs typeface="+mn-cs"/>
            </a:endParaRPr>
          </a:p>
          <a:p>
            <a:endParaRPr lang="en-US" b="0" dirty="0" smtClean="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lnSpc>
                <a:spcPct val="80000"/>
              </a:lnSpc>
            </a:pPr>
            <a:r>
              <a:rPr lang="en-US" dirty="0" smtClean="0"/>
              <a:t>David knew that God would protect him and help him win!</a:t>
            </a:r>
          </a:p>
          <a:p>
            <a:endParaRPr lang="en-US" b="0" dirty="0" smtClean="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 approaches Goliath with a sling</a:t>
            </a:r>
            <a:r>
              <a:rPr lang="mr-IN" dirty="0" smtClean="0"/>
              <a:t>…</a:t>
            </a: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lnSpc>
                <a:spcPct val="80000"/>
              </a:lnSpc>
            </a:pPr>
            <a:r>
              <a:rPr lang="en-US" dirty="0" smtClean="0"/>
              <a:t>And despite the odds</a:t>
            </a:r>
            <a:r>
              <a:rPr lang="mr-IN" dirty="0" smtClean="0"/>
              <a:t>…</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26</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He releases </a:t>
            </a:r>
            <a:r>
              <a:rPr lang="en-US" b="0" baseline="0" dirty="0" smtClean="0">
                <a:latin typeface="Calibri" charset="0"/>
              </a:rPr>
              <a:t>the stone</a:t>
            </a:r>
            <a:r>
              <a:rPr lang="mr-IN" b="0" baseline="0" dirty="0" smtClean="0">
                <a:latin typeface="Calibri" charset="0"/>
              </a:rPr>
              <a:t>…</a:t>
            </a:r>
            <a:endParaRPr lang="en-US" b="0" dirty="0" smtClean="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27</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And kills the giant.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28</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And chops his head off!</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29</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Do we love the word like David? It wasn’t that David was some religious fanatic. He was a sinner like all of us. He was an adulterer, a murderer, one who trusted in armies rather than God</a:t>
            </a:r>
            <a:r>
              <a:rPr lang="en-US" sz="1200" kern="1200" baseline="0" dirty="0" smtClean="0">
                <a:solidFill>
                  <a:schemeClr val="tx1"/>
                </a:solidFill>
                <a:latin typeface="+mn-lt"/>
                <a:ea typeface="+mn-ea"/>
                <a:cs typeface="+mn-cs"/>
              </a:rPr>
              <a:t> - </a:t>
            </a:r>
            <a:r>
              <a:rPr lang="en-US" sz="1200" kern="1200" dirty="0" smtClean="0">
                <a:solidFill>
                  <a:schemeClr val="tx1"/>
                </a:solidFill>
                <a:latin typeface="+mn-lt"/>
                <a:ea typeface="+mn-ea"/>
                <a:cs typeface="+mn-cs"/>
              </a:rPr>
              <a:t>and yet God considered him a man after God’s own heart. Why? Because He followed hard after God’s heart, and that is the word of God. David panted for the word of God as the most precious food. David sought after the word of God as the most priceless treasure. David’s greatest love was for the word of God, the heart of God. David said: “</a:t>
            </a:r>
            <a:r>
              <a:rPr lang="en-US" dirty="0" smtClean="0"/>
              <a:t>I open my mouth and pant,</a:t>
            </a:r>
            <a:r>
              <a:rPr lang="en-US" baseline="0" dirty="0" smtClean="0"/>
              <a:t> </a:t>
            </a:r>
            <a:r>
              <a:rPr lang="en-US" dirty="0" smtClean="0"/>
              <a:t>longing for your commands.</a:t>
            </a:r>
            <a:r>
              <a:rPr lang="en-US" sz="1200" kern="1200" dirty="0" smtClean="0">
                <a:solidFill>
                  <a:schemeClr val="tx1"/>
                </a:solidFill>
                <a:latin typeface="+mn-lt"/>
                <a:ea typeface="+mn-ea"/>
                <a:cs typeface="+mn-cs"/>
              </a:rPr>
              <a:t>” (Psalms 119:131)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In week 2 we will learn that a disciple is Prayer-filled.	</a:t>
            </a:r>
            <a:endParaRPr lang="en-US" b="0" dirty="0" smtClean="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30</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Knowledge:</a:t>
            </a:r>
            <a:r>
              <a:rPr lang="en-US" sz="1200" kern="1200" dirty="0" smtClean="0">
                <a:solidFill>
                  <a:schemeClr val="tx1"/>
                </a:solidFill>
                <a:effectLst/>
                <a:latin typeface="+mn-lt"/>
                <a:ea typeface="+mn-ea"/>
                <a:cs typeface="+mn-cs"/>
              </a:rPr>
              <a:t> A disciple</a:t>
            </a:r>
            <a:r>
              <a:rPr lang="en-US" sz="1200" kern="1200" baseline="0" dirty="0" smtClean="0">
                <a:solidFill>
                  <a:schemeClr val="tx1"/>
                </a:solidFill>
                <a:effectLst/>
                <a:latin typeface="+mn-lt"/>
                <a:ea typeface="+mn-ea"/>
                <a:cs typeface="+mn-cs"/>
              </a:rPr>
              <a:t> knows the Word</a:t>
            </a:r>
            <a:r>
              <a:rPr lang="en-US" sz="1200" kern="1200" dirty="0" smtClean="0">
                <a:solidFill>
                  <a:schemeClr val="tx1"/>
                </a:solidFill>
                <a:effectLst/>
                <a:latin typeface="+mn-lt"/>
                <a:ea typeface="+mn-ea"/>
                <a:cs typeface="+mn-cs"/>
              </a:rPr>
              <a:t> reveals God, builds faith and transforms lives.</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31</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Attitudes:</a:t>
            </a:r>
            <a:r>
              <a:rPr lang="en-US" sz="1200" kern="1200" dirty="0" smtClean="0">
                <a:solidFill>
                  <a:schemeClr val="tx1"/>
                </a:solidFill>
                <a:effectLst/>
                <a:latin typeface="+mn-lt"/>
                <a:ea typeface="+mn-ea"/>
                <a:cs typeface="+mn-cs"/>
              </a:rPr>
              <a:t> A disciple believes the Word is a guard against sin and a guide to righteousness.</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32</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Skills:</a:t>
            </a:r>
            <a:r>
              <a:rPr lang="en-US" sz="1200" kern="1200" dirty="0" smtClean="0">
                <a:solidFill>
                  <a:schemeClr val="tx1"/>
                </a:solidFill>
                <a:effectLst/>
                <a:latin typeface="+mn-lt"/>
                <a:ea typeface="+mn-ea"/>
                <a:cs typeface="+mn-cs"/>
              </a:rPr>
              <a:t> A disciple has skills to read, study and apply the Word.</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Relationships:</a:t>
            </a:r>
            <a:r>
              <a:rPr lang="en-US" sz="1200" kern="1200" dirty="0" smtClean="0">
                <a:solidFill>
                  <a:schemeClr val="tx1"/>
                </a:solidFill>
                <a:effectLst/>
                <a:latin typeface="+mn-lt"/>
                <a:ea typeface="+mn-ea"/>
                <a:cs typeface="+mn-cs"/>
              </a:rPr>
              <a:t> A disciple’s relationships are shaped by the Word and they share it with others.</a:t>
            </a:r>
            <a:endParaRPr lang="en-US" b="0" dirty="0" smtClean="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Challenge: </a:t>
            </a:r>
            <a:r>
              <a:rPr lang="en-US" sz="1200" b="0" kern="1200" dirty="0" smtClean="0">
                <a:solidFill>
                  <a:schemeClr val="tx1"/>
                </a:solidFill>
                <a:effectLst/>
                <a:latin typeface="+mn-lt"/>
                <a:ea typeface="+mn-ea"/>
                <a:cs typeface="+mn-cs"/>
              </a:rPr>
              <a:t>Create a habit in</a:t>
            </a:r>
            <a:r>
              <a:rPr lang="en-US" sz="1200" b="0" kern="1200" baseline="0" dirty="0" smtClean="0">
                <a:solidFill>
                  <a:schemeClr val="tx1"/>
                </a:solidFill>
                <a:effectLst/>
                <a:latin typeface="+mn-lt"/>
                <a:ea typeface="+mn-ea"/>
                <a:cs typeface="+mn-cs"/>
              </a:rPr>
              <a:t> your life of reading and living by the Word! </a:t>
            </a:r>
            <a:r>
              <a:rPr lang="en-US" sz="1200" b="0" kern="1200" dirty="0" smtClean="0">
                <a:solidFill>
                  <a:schemeClr val="tx1"/>
                </a:solidFill>
                <a:effectLst/>
                <a:latin typeface="+mn-lt"/>
                <a:ea typeface="+mn-ea"/>
                <a:cs typeface="+mn-cs"/>
              </a:rPr>
              <a:t>Start reading the Bible each day - just a chapter a day would be a great start! </a:t>
            </a:r>
            <a:endParaRPr lang="en-US" b="0" dirty="0" smtClean="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So what will your response be to the message you have heard today?</a:t>
            </a:r>
            <a:endParaRPr lang="en-US" b="0" dirty="0" smtClean="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36</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Prayer: </a:t>
            </a:r>
            <a:r>
              <a:rPr lang="en-US" sz="1200" b="0" kern="1200" dirty="0" smtClean="0">
                <a:solidFill>
                  <a:schemeClr val="tx1"/>
                </a:solidFill>
                <a:effectLst/>
                <a:latin typeface="+mn-lt"/>
                <a:ea typeface="+mn-ea"/>
                <a:cs typeface="+mn-cs"/>
              </a:rPr>
              <a:t>Let’s ask God to help us become Word-based.</a:t>
            </a:r>
            <a:endParaRPr lang="en-US" b="0" dirty="0" smtClean="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37</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Next week we </a:t>
            </a:r>
            <a:r>
              <a:rPr lang="en-US" sz="1200" b="0" kern="1200" smtClean="0">
                <a:solidFill>
                  <a:schemeClr val="tx1"/>
                </a:solidFill>
                <a:effectLst/>
                <a:latin typeface="+mn-lt"/>
                <a:ea typeface="+mn-ea"/>
                <a:cs typeface="+mn-cs"/>
              </a:rPr>
              <a:t>will explore </a:t>
            </a:r>
            <a:r>
              <a:rPr lang="en-US" sz="1200" b="0" kern="1200" dirty="0" smtClean="0">
                <a:solidFill>
                  <a:schemeClr val="tx1"/>
                </a:solidFill>
                <a:effectLst/>
                <a:latin typeface="+mn-lt"/>
                <a:ea typeface="+mn-ea"/>
                <a:cs typeface="+mn-cs"/>
              </a:rPr>
              <a:t>quality #2: A Disciple is Prayer-filled.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week 3 we will learn that a disciple is</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Christ-centered.</a:t>
            </a:r>
            <a:endParaRPr lang="en-US" b="0" dirty="0" smtClean="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week 4</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we will learn that a disciple is</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Spirit-empowered.</a:t>
            </a:r>
            <a:endParaRPr lang="en-US" b="0" dirty="0" smtClean="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6</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week 5 we will learn that a disciple is</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Socially-responsible.</a:t>
            </a:r>
            <a:endParaRPr lang="en-US" b="0" dirty="0" smtClean="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7</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week 6 we will learn that a disciple is</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Mission-minded.</a:t>
            </a:r>
            <a:endParaRPr lang="en-US" b="0" dirty="0" smtClean="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8</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week 7 we will learn that a disciple is</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Leadership-empowered.</a:t>
            </a:r>
            <a:endParaRPr lang="en-US" b="0" dirty="0" smtClean="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9</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week 8 we will learn that a disciple is</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Church-connected.</a:t>
            </a:r>
            <a:endParaRPr lang="en-US" b="0" dirty="0" smtClean="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18/01/28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18/01/28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18/01/28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18/01/28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18/01/28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18/01/28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18/01/28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18/01/28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18/01/28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18/01/28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18/01/28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18/01/28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672872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57114905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9602522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795208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2402637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71653254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45269114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54549697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58761290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407567006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17866106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47635205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79911747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32472681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424411758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52498154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80127125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490370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56828676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412353740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29906354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98786676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55660186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55652878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57498425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62168460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26789109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85435130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79397166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38422356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48319025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41454175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23985238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32752934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12728642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21636558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50966945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11444</TotalTime>
  <Words>902</Words>
  <Application>Microsoft Macintosh PowerPoint</Application>
  <PresentationFormat>On-screen Show (16:9)</PresentationFormat>
  <Paragraphs>75</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846</cp:revision>
  <dcterms:created xsi:type="dcterms:W3CDTF">2014-06-20T13:14:19Z</dcterms:created>
  <dcterms:modified xsi:type="dcterms:W3CDTF">2018-01-28T13:03:04Z</dcterms:modified>
</cp:coreProperties>
</file>