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7"/>
  </p:notesMasterIdLst>
  <p:sldIdLst>
    <p:sldId id="711" r:id="rId2"/>
    <p:sldId id="745" r:id="rId3"/>
    <p:sldId id="738" r:id="rId4"/>
    <p:sldId id="843" r:id="rId5"/>
    <p:sldId id="833" r:id="rId6"/>
    <p:sldId id="773" r:id="rId7"/>
    <p:sldId id="772" r:id="rId8"/>
    <p:sldId id="802" r:id="rId9"/>
    <p:sldId id="828" r:id="rId10"/>
    <p:sldId id="889" r:id="rId11"/>
    <p:sldId id="857" r:id="rId12"/>
    <p:sldId id="844" r:id="rId13"/>
    <p:sldId id="845" r:id="rId14"/>
    <p:sldId id="856" r:id="rId15"/>
    <p:sldId id="852" r:id="rId16"/>
    <p:sldId id="848" r:id="rId17"/>
    <p:sldId id="890" r:id="rId18"/>
    <p:sldId id="891" r:id="rId19"/>
    <p:sldId id="893" r:id="rId20"/>
    <p:sldId id="894" r:id="rId21"/>
    <p:sldId id="895" r:id="rId22"/>
    <p:sldId id="896" r:id="rId23"/>
    <p:sldId id="897" r:id="rId24"/>
    <p:sldId id="898" r:id="rId25"/>
    <p:sldId id="899" r:id="rId26"/>
    <p:sldId id="888" r:id="rId27"/>
    <p:sldId id="887" r:id="rId28"/>
    <p:sldId id="882" r:id="rId29"/>
    <p:sldId id="883" r:id="rId30"/>
    <p:sldId id="884" r:id="rId31"/>
    <p:sldId id="885" r:id="rId32"/>
    <p:sldId id="886" r:id="rId33"/>
    <p:sldId id="811" r:id="rId34"/>
    <p:sldId id="812" r:id="rId35"/>
    <p:sldId id="776"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07"/>
    <a:srgbClr val="72D8C5"/>
    <a:srgbClr val="71D6C4"/>
    <a:srgbClr val="6FD1BF"/>
    <a:srgbClr val="70D4C3"/>
    <a:srgbClr val="F9002C"/>
    <a:srgbClr val="D29703"/>
    <a:srgbClr val="20DF33"/>
    <a:srgbClr val="1DA319"/>
    <a:srgbClr val="1EAC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74" autoAdjust="0"/>
  </p:normalViewPr>
  <p:slideViewPr>
    <p:cSldViewPr snapToGrid="0" snapToObjects="1">
      <p:cViewPr varScale="1">
        <p:scale>
          <a:sx n="106" d="100"/>
          <a:sy n="106" d="100"/>
        </p:scale>
        <p:origin x="-376" y="-104"/>
      </p:cViewPr>
      <p:guideLst>
        <p:guide orient="horz" pos="1991"/>
        <p:guide pos="16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18/02/03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Welcome to the Disciple Series.</a:t>
            </a:r>
            <a:r>
              <a:rPr lang="en-ZA" sz="1200" kern="1200" baseline="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5B51F-04FD-7A40-B656-919F212494D9}"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10</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In</a:t>
            </a:r>
            <a:r>
              <a:rPr lang="en-US" b="0" baseline="0" dirty="0" smtClean="0">
                <a:latin typeface="Calibri" charset="0"/>
              </a:rPr>
              <a:t> Daniel 6 we learn that </a:t>
            </a:r>
            <a:r>
              <a:rPr lang="en-US" b="0" dirty="0" smtClean="0">
                <a:latin typeface="Calibri" charset="0"/>
              </a:rPr>
              <a:t>Daniel</a:t>
            </a:r>
            <a:r>
              <a:rPr lang="en-US" b="0" baseline="0" dirty="0" smtClean="0">
                <a:latin typeface="Calibri" charset="0"/>
              </a:rPr>
              <a:t> was so committed to payer that he was not willing to stop his regular habit of prayer for 30 days - even if it meant that he would be thrown into the lion’s den.</a:t>
            </a:r>
            <a:endParaRPr lang="en-US" b="0" dirty="0" smtClean="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11</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Daniel was thrown into the lion’s den!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 did not stop praying!</a:t>
            </a:r>
          </a:p>
          <a:p>
            <a:endParaRPr lang="en-US" b="0" dirty="0" smtClean="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God sent an angel to protect Daniel!</a:t>
            </a:r>
          </a:p>
          <a:p>
            <a:endParaRPr lang="en-US" b="0" dirty="0" smtClean="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Maybe an angel for each lion!</a:t>
            </a:r>
          </a:p>
          <a:p>
            <a:endParaRPr lang="en-US" b="0" dirty="0" smtClean="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am sure there were some scary moments!</a:t>
            </a:r>
          </a:p>
          <a:p>
            <a:endParaRPr lang="en-US" b="0" dirty="0" smtClean="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But when Daniel was lifted from the den, no wound was found on him because he had trusted</a:t>
            </a:r>
            <a:r>
              <a:rPr lang="en-US" b="0" baseline="0" dirty="0" smtClean="0">
                <a:latin typeface="Calibri" charset="0"/>
              </a:rPr>
              <a:t> in his God!</a:t>
            </a:r>
            <a:endParaRPr lang="en-US" b="0" dirty="0" smtClean="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Breaking News! Have you heard the news – early this morning the EFF (Economic Freedom Fighters)</a:t>
            </a:r>
            <a:r>
              <a:rPr lang="en-US" baseline="0" dirty="0" smtClean="0"/>
              <a:t> staged a coup in South Africa…</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17</a:t>
            </a:fld>
            <a:endParaRPr lang="en-US"/>
          </a:p>
        </p:txBody>
      </p:sp>
    </p:spTree>
    <p:extLst>
      <p:ext uri="{BB962C8B-B14F-4D97-AF65-F5344CB8AC3E}">
        <p14:creationId xmlns:p14="http://schemas.microsoft.com/office/powerpoint/2010/main" val="974703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President Jacob </a:t>
            </a:r>
            <a:r>
              <a:rPr lang="en-US" baseline="0" dirty="0" err="1" smtClean="0"/>
              <a:t>Zuma</a:t>
            </a:r>
            <a:r>
              <a:rPr lang="en-US" baseline="0" dirty="0" smtClean="0"/>
              <a:t> has been assassinated.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18</a:t>
            </a:fld>
            <a:endParaRPr lang="en-US"/>
          </a:p>
        </p:txBody>
      </p:sp>
    </p:spTree>
    <p:extLst>
      <p:ext uri="{BB962C8B-B14F-4D97-AF65-F5344CB8AC3E}">
        <p14:creationId xmlns:p14="http://schemas.microsoft.com/office/powerpoint/2010/main" val="974703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leader of the EFF, Julius </a:t>
            </a:r>
            <a:r>
              <a:rPr lang="en-US" baseline="0" dirty="0" err="1" smtClean="0"/>
              <a:t>Malema</a:t>
            </a:r>
            <a:r>
              <a:rPr lang="en-US" baseline="0" dirty="0" smtClean="0"/>
              <a:t>, appeared on SABC3 at 7am and issued the following statement: </a:t>
            </a:r>
            <a:r>
              <a:rPr lang="en-US" dirty="0" smtClean="0"/>
              <a:t>“We,</a:t>
            </a:r>
            <a:r>
              <a:rPr lang="en-US" baseline="0" dirty="0" smtClean="0"/>
              <a:t> </a:t>
            </a:r>
            <a:r>
              <a:rPr lang="en-US" dirty="0" smtClean="0"/>
              <a:t>the people, have taken control of the country and because of our Socialist manifesto, with immediate effect, it is a crime against the state to attend church, to read your Bible or to pray! Anyone found </a:t>
            </a:r>
            <a:r>
              <a:rPr lang="en-US" dirty="0" err="1" smtClean="0"/>
              <a:t>practising</a:t>
            </a:r>
            <a:r>
              <a:rPr lang="en-US" dirty="0" smtClean="0"/>
              <a:t> any of those treacherous </a:t>
            </a:r>
            <a:r>
              <a:rPr lang="en-US" dirty="0" err="1" smtClean="0"/>
              <a:t>behaviours</a:t>
            </a:r>
            <a:r>
              <a:rPr lang="en-US" dirty="0" smtClean="0"/>
              <a:t> will be sentenced to life in prison with no possibility of parole.”</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19</a:t>
            </a:fld>
            <a:endParaRPr lang="en-US"/>
          </a:p>
        </p:txBody>
      </p:sp>
    </p:spTree>
    <p:extLst>
      <p:ext uri="{BB962C8B-B14F-4D97-AF65-F5344CB8AC3E}">
        <p14:creationId xmlns:p14="http://schemas.microsoft.com/office/powerpoint/2010/main" val="974703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Last week we </a:t>
            </a:r>
            <a:r>
              <a:rPr lang="en-US" sz="1200" b="0" kern="1200" baseline="0" dirty="0" smtClean="0">
                <a:solidFill>
                  <a:schemeClr val="tx1"/>
                </a:solidFill>
                <a:effectLst/>
                <a:latin typeface="+mn-lt"/>
                <a:ea typeface="+mn-ea"/>
                <a:cs typeface="+mn-cs"/>
              </a:rPr>
              <a:t>learnt that a disciple is </a:t>
            </a:r>
            <a:r>
              <a:rPr lang="en-US" sz="1200" b="0" kern="1200" dirty="0" smtClean="0">
                <a:solidFill>
                  <a:schemeClr val="tx1"/>
                </a:solidFill>
                <a:effectLst/>
                <a:latin typeface="+mn-lt"/>
                <a:ea typeface="+mn-ea"/>
                <a:cs typeface="+mn-cs"/>
              </a:rPr>
              <a:t>Word-based.</a:t>
            </a:r>
            <a:endParaRPr lang="en-US" b="0" dirty="0" smtClean="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so I made that up - but what if something like that happened?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20</a:t>
            </a:fld>
            <a:endParaRPr lang="en-US"/>
          </a:p>
        </p:txBody>
      </p:sp>
    </p:spTree>
    <p:extLst>
      <p:ext uri="{BB962C8B-B14F-4D97-AF65-F5344CB8AC3E}">
        <p14:creationId xmlns:p14="http://schemas.microsoft.com/office/powerpoint/2010/main" val="974703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21</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Would you pray if it cost you your </a:t>
            </a:r>
            <a:r>
              <a:rPr lang="en-US" smtClean="0"/>
              <a:t>life?</a:t>
            </a:r>
            <a:endParaRPr lang="en-US" sz="1200" kern="1200" dirty="0" smtClean="0">
              <a:solidFill>
                <a:schemeClr val="tx1"/>
              </a:solidFill>
              <a:latin typeface="+mn-lt"/>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Maybe you are not there yet</a:t>
            </a:r>
            <a:r>
              <a:rPr lang="mr-IN" dirty="0" smtClean="0"/>
              <a:t>…</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By the time you graduate from Encounter Youth you will know that: (1) Prayer connects you to God. (2) Prayer changes you and (3) Prayer advanced God’s kingdom.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kern="1200" dirty="0" smtClean="0">
                <a:solidFill>
                  <a:schemeClr val="tx1"/>
                </a:solidFill>
                <a:effectLst/>
                <a:latin typeface="+mn-lt"/>
                <a:ea typeface="+mn-ea"/>
                <a:cs typeface="+mn-cs"/>
              </a:rPr>
              <a:t>You will know how to (1) Praise; (2) Confess and (3) Intercede through</a:t>
            </a:r>
            <a:r>
              <a:rPr lang="en-US" sz="1200" kern="1200" baseline="0" dirty="0" smtClean="0">
                <a:solidFill>
                  <a:schemeClr val="tx1"/>
                </a:solidFill>
                <a:effectLst/>
                <a:latin typeface="+mn-lt"/>
                <a:ea typeface="+mn-ea"/>
                <a:cs typeface="+mn-cs"/>
              </a:rPr>
              <a:t> prayer.</a:t>
            </a: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dirty="0" smtClean="0"/>
              <a:t>You will be able to pray for people and pray with people.</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ヒラギノ角ゴ Pro W3" charset="0"/>
                <a:cs typeface="+mn-cs"/>
              </a:rPr>
              <a:t>Challenge:</a:t>
            </a:r>
            <a:r>
              <a:rPr lang="en-ZA" sz="1200" b="1" kern="1200" baseline="0" dirty="0" smtClean="0">
                <a:solidFill>
                  <a:schemeClr val="tx1"/>
                </a:solidFill>
                <a:effectLst/>
                <a:latin typeface="+mn-lt"/>
                <a:ea typeface="ヒラギノ角ゴ Pro W3" charset="0"/>
                <a:cs typeface="+mn-cs"/>
              </a:rPr>
              <a:t> </a:t>
            </a:r>
            <a:r>
              <a:rPr lang="en-ZA" sz="1200" kern="1200" baseline="0" dirty="0" smtClean="0">
                <a:solidFill>
                  <a:schemeClr val="tx1"/>
                </a:solidFill>
                <a:effectLst/>
                <a:latin typeface="+mn-lt"/>
                <a:ea typeface="ヒラギノ角ゴ Pro W3" charset="0"/>
                <a:cs typeface="+mn-cs"/>
              </a:rPr>
              <a:t>Make time to pray every day of the week.</a:t>
            </a:r>
            <a:endParaRPr lang="en-ZA" sz="1200" kern="1200" dirty="0">
              <a:solidFill>
                <a:schemeClr val="tx1"/>
              </a:solidFill>
              <a:effectLst/>
              <a:latin typeface="+mn-lt"/>
              <a:ea typeface="ヒラギノ角ゴ Pro W3" charset="0"/>
              <a:cs typeface="+mn-cs"/>
            </a:endParaRPr>
          </a:p>
        </p:txBody>
      </p:sp>
      <p:sp>
        <p:nvSpPr>
          <p:cNvPr id="4" name="Slide Number Placeholder 3"/>
          <p:cNvSpPr>
            <a:spLocks noGrp="1"/>
          </p:cNvSpPr>
          <p:nvPr>
            <p:ph type="sldNum" sz="quarter" idx="10"/>
          </p:nvPr>
        </p:nvSpPr>
        <p:spPr/>
        <p:txBody>
          <a:bodyPr/>
          <a:lstStyle/>
          <a:p>
            <a:fld id="{82B0CBE6-A9AA-BC40-BDC2-C1AF08E569CD}" type="slidenum">
              <a:rPr lang="en-US" smtClean="0"/>
              <a:t>26</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ヒラギノ角ゴ Pro W3" charset="0"/>
                <a:cs typeface="+mn-cs"/>
              </a:rPr>
              <a:t>When the disciples asked Jesus to teach them how to pray he gave</a:t>
            </a:r>
            <a:r>
              <a:rPr lang="en-ZA" sz="1200" kern="1200" baseline="0" dirty="0" smtClean="0">
                <a:solidFill>
                  <a:schemeClr val="tx1"/>
                </a:solidFill>
                <a:effectLst/>
                <a:latin typeface="+mn-lt"/>
                <a:ea typeface="ヒラギノ角ゴ Pro W3" charset="0"/>
                <a:cs typeface="+mn-cs"/>
              </a:rPr>
              <a:t> them </a:t>
            </a:r>
            <a:r>
              <a:rPr lang="en-ZA" sz="1200" kern="1200" dirty="0" smtClean="0">
                <a:solidFill>
                  <a:schemeClr val="tx1"/>
                </a:solidFill>
                <a:effectLst/>
                <a:latin typeface="+mn-lt"/>
                <a:ea typeface="ヒラギノ角ゴ Pro W3" charset="0"/>
                <a:cs typeface="+mn-cs"/>
              </a:rPr>
              <a:t>The Lord’s Prayer: “Our Father in heaven, Hallowed be your name. Your kingdom come, Your will be done, on earth as it is in heaven. Give us this day our daily bread, and forgive us our debts, as we also have forgiven our debtors. And lead us not into temptation, but deliver us from evil.” (Matthew 6:9-13). This model prayar gives us an</a:t>
            </a:r>
            <a:r>
              <a:rPr lang="en-ZA" sz="1200" kern="1200" baseline="0" dirty="0" smtClean="0">
                <a:solidFill>
                  <a:schemeClr val="tx1"/>
                </a:solidFill>
                <a:effectLst/>
                <a:latin typeface="+mn-lt"/>
                <a:ea typeface="ヒラギノ角ゴ Pro W3" charset="0"/>
                <a:cs typeface="+mn-cs"/>
              </a:rPr>
              <a:t> outline to use when we pray based on the word PRAY: </a:t>
            </a:r>
            <a:r>
              <a:rPr lang="en-ZA" sz="1200" kern="1200" dirty="0" smtClean="0">
                <a:solidFill>
                  <a:schemeClr val="tx1"/>
                </a:solidFill>
                <a:effectLst/>
                <a:latin typeface="+mn-lt"/>
                <a:ea typeface="ヒラギノ角ゴ Pro W3" charset="0"/>
                <a:cs typeface="+mn-cs"/>
              </a:rPr>
              <a:t>Praise, Request, Admit and Yield.</a:t>
            </a:r>
          </a:p>
        </p:txBody>
      </p:sp>
      <p:sp>
        <p:nvSpPr>
          <p:cNvPr id="4" name="Slide Number Placeholder 3"/>
          <p:cNvSpPr>
            <a:spLocks noGrp="1"/>
          </p:cNvSpPr>
          <p:nvPr>
            <p:ph type="sldNum" sz="quarter" idx="10"/>
          </p:nvPr>
        </p:nvSpPr>
        <p:spPr/>
        <p:txBody>
          <a:bodyPr/>
          <a:lstStyle/>
          <a:p>
            <a:fld id="{82B0CBE6-A9AA-BC40-BDC2-C1AF08E569CD}" type="slidenum">
              <a:rPr lang="en-US" smtClean="0"/>
              <a:t>27</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“Our Father in heaven, hallowed be your name...” </a:t>
            </a:r>
            <a:r>
              <a:rPr lang="en-GB" sz="1200" b="1" kern="1200" dirty="0" smtClean="0">
                <a:solidFill>
                  <a:schemeClr val="tx1"/>
                </a:solidFill>
                <a:effectLst/>
                <a:latin typeface="+mn-lt"/>
                <a:ea typeface="+mn-ea"/>
                <a:cs typeface="+mn-cs"/>
              </a:rPr>
              <a:t>Praise:</a:t>
            </a:r>
            <a:r>
              <a:rPr lang="en-GB" sz="1200" kern="1200" dirty="0" smtClean="0">
                <a:solidFill>
                  <a:schemeClr val="tx1"/>
                </a:solidFill>
                <a:effectLst/>
                <a:latin typeface="+mn-lt"/>
                <a:ea typeface="+mn-ea"/>
                <a:cs typeface="+mn-cs"/>
              </a:rPr>
              <a:t> Praise God for who He is and all He has done.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B0CBE6-A9AA-BC40-BDC2-C1AF08E569CD}" type="slidenum">
              <a:rPr lang="en-US" smtClean="0"/>
              <a:t>28</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sz="1200" b="0" i="1" dirty="0" smtClean="0">
                <a:effectLst>
                  <a:glow rad="101600">
                    <a:srgbClr val="D5500A">
                      <a:alpha val="72000"/>
                    </a:srgbClr>
                  </a:glow>
                </a:effectLst>
                <a:latin typeface="Flair BoldItalic"/>
                <a:cs typeface="Flair BoldItalic"/>
              </a:rPr>
              <a:t>“Your kingdom come, your will be done, on earth as it is in heaven. Give us today our daily bread.” </a:t>
            </a:r>
            <a:r>
              <a:rPr lang="en-GB" sz="1200" b="1" kern="1200" dirty="0" smtClean="0">
                <a:solidFill>
                  <a:schemeClr val="tx1"/>
                </a:solidFill>
                <a:effectLst/>
                <a:latin typeface="+mn-lt"/>
                <a:ea typeface="+mn-ea"/>
                <a:cs typeface="+mn-cs"/>
              </a:rPr>
              <a:t>Request: </a:t>
            </a:r>
            <a:r>
              <a:rPr lang="en-GB" sz="1200" kern="1200" dirty="0" smtClean="0">
                <a:solidFill>
                  <a:schemeClr val="tx1"/>
                </a:solidFill>
                <a:effectLst/>
                <a:latin typeface="+mn-lt"/>
                <a:ea typeface="+mn-ea"/>
                <a:cs typeface="+mn-cs"/>
              </a:rPr>
              <a:t>Ask God to use you and to meet your needs.</a:t>
            </a:r>
          </a:p>
        </p:txBody>
      </p:sp>
      <p:sp>
        <p:nvSpPr>
          <p:cNvPr id="4" name="Slide Number Placeholder 3"/>
          <p:cNvSpPr>
            <a:spLocks noGrp="1"/>
          </p:cNvSpPr>
          <p:nvPr>
            <p:ph type="sldNum" sz="quarter" idx="10"/>
          </p:nvPr>
        </p:nvSpPr>
        <p:spPr/>
        <p:txBody>
          <a:bodyPr/>
          <a:lstStyle/>
          <a:p>
            <a:fld id="{82B0CBE6-A9AA-BC40-BDC2-C1AF08E569CD}" type="slidenum">
              <a:rPr lang="en-US" smtClean="0"/>
              <a:t>29</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This week we will learn that a disciple is Prayer-filled.	</a:t>
            </a:r>
            <a:endParaRPr lang="en-US" b="0" dirty="0" smtClean="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1" dirty="0" smtClean="0">
                <a:effectLst>
                  <a:glow rad="101600">
                    <a:srgbClr val="D5500A">
                      <a:alpha val="72000"/>
                    </a:srgbClr>
                  </a:glow>
                </a:effectLst>
                <a:latin typeface="Flair BoldItalic"/>
                <a:cs typeface="Flair BoldItalic"/>
              </a:rPr>
              <a:t>“And forgive us our debts, as we also have forgiven our debtors.” </a:t>
            </a:r>
            <a:r>
              <a:rPr lang="en-GB" sz="1200" b="1" kern="1200" dirty="0" smtClean="0">
                <a:solidFill>
                  <a:schemeClr val="tx1"/>
                </a:solidFill>
                <a:effectLst/>
                <a:latin typeface="+mn-lt"/>
                <a:ea typeface="+mn-ea"/>
                <a:cs typeface="+mn-cs"/>
              </a:rPr>
              <a:t>Admit: </a:t>
            </a:r>
            <a:r>
              <a:rPr lang="en-GB" sz="1200" kern="1200" dirty="0" smtClean="0">
                <a:solidFill>
                  <a:schemeClr val="tx1"/>
                </a:solidFill>
                <a:effectLst/>
                <a:latin typeface="+mn-lt"/>
                <a:ea typeface="+mn-ea"/>
                <a:cs typeface="+mn-cs"/>
              </a:rPr>
              <a:t>Admit that you need to receive and give </a:t>
            </a:r>
            <a:r>
              <a:rPr lang="en-US" sz="1200" kern="1200" dirty="0" smtClean="0">
                <a:solidFill>
                  <a:schemeClr val="tx1"/>
                </a:solidFill>
                <a:effectLst/>
                <a:latin typeface="+mn-lt"/>
                <a:ea typeface="+mn-ea"/>
                <a:cs typeface="+mn-cs"/>
              </a:rPr>
              <a:t>forgiveness.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B0CBE6-A9AA-BC40-BDC2-C1AF08E569CD}" type="slidenum">
              <a:rPr lang="en-US" smtClean="0"/>
              <a:t>30</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1" dirty="0" smtClean="0">
                <a:effectLst>
                  <a:glow rad="101600">
                    <a:srgbClr val="D5500A">
                      <a:alpha val="72000"/>
                    </a:srgbClr>
                  </a:glow>
                </a:effectLst>
                <a:latin typeface="Flair BoldItalic"/>
                <a:cs typeface="Flair BoldItalic"/>
              </a:rPr>
              <a:t>“And lead us not into temptation, but deliver us from the evil one.</a:t>
            </a:r>
            <a:r>
              <a:rPr lang="en-US" sz="1200" b="0" i="1" dirty="0" smtClean="0">
                <a:effectLst/>
                <a:latin typeface="+mn-lt"/>
                <a:cs typeface="+mn-cs"/>
              </a:rPr>
              <a:t>” </a:t>
            </a:r>
            <a:r>
              <a:rPr lang="en-GB" sz="1200" b="1" kern="1200" dirty="0" smtClean="0">
                <a:solidFill>
                  <a:schemeClr val="tx1"/>
                </a:solidFill>
                <a:effectLst/>
                <a:latin typeface="+mn-lt"/>
                <a:ea typeface="+mn-ea"/>
                <a:cs typeface="+mn-cs"/>
              </a:rPr>
              <a:t>Yield: </a:t>
            </a:r>
            <a:r>
              <a:rPr lang="en-GB" sz="1200" kern="1200" dirty="0" smtClean="0">
                <a:solidFill>
                  <a:schemeClr val="tx1"/>
                </a:solidFill>
                <a:effectLst/>
                <a:latin typeface="+mn-lt"/>
                <a:ea typeface="+mn-ea"/>
                <a:cs typeface="+mn-cs"/>
              </a:rPr>
              <a:t>Surrender to God so He can guide and protect you.</a:t>
            </a:r>
          </a:p>
        </p:txBody>
      </p:sp>
      <p:sp>
        <p:nvSpPr>
          <p:cNvPr id="4" name="Slide Number Placeholder 3"/>
          <p:cNvSpPr>
            <a:spLocks noGrp="1"/>
          </p:cNvSpPr>
          <p:nvPr>
            <p:ph type="sldNum" sz="quarter" idx="10"/>
          </p:nvPr>
        </p:nvSpPr>
        <p:spPr/>
        <p:txBody>
          <a:bodyPr/>
          <a:lstStyle/>
          <a:p>
            <a:fld id="{82B0CBE6-A9AA-BC40-BDC2-C1AF08E569CD}" type="slidenum">
              <a:rPr lang="en-US" smtClean="0"/>
              <a:t>31</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Practise: </a:t>
            </a:r>
            <a:r>
              <a:rPr lang="en-US" sz="1200" kern="1200" dirty="0" smtClean="0">
                <a:solidFill>
                  <a:schemeClr val="tx1"/>
                </a:solidFill>
                <a:effectLst/>
                <a:latin typeface="+mn-lt"/>
                <a:ea typeface="+mn-ea"/>
                <a:cs typeface="+mn-cs"/>
              </a:rPr>
              <a:t>Turn to the person next to you and spend</a:t>
            </a:r>
            <a:r>
              <a:rPr lang="en-US" sz="1200" kern="1200" baseline="0" dirty="0" smtClean="0">
                <a:solidFill>
                  <a:schemeClr val="tx1"/>
                </a:solidFill>
                <a:effectLst/>
                <a:latin typeface="+mn-lt"/>
                <a:ea typeface="+mn-ea"/>
                <a:cs typeface="+mn-cs"/>
              </a:rPr>
              <a:t> a few minutes praying using the PRAY outline (have each person share one item for each of the four parts to the prayer: (1) Praise: Praise God for who He is and all He has done. (2) Request: Ask God to use you and to meet your needs. (3) Admit: Admit you need to receive and give forgiveness. (4) Yield: Surrender to God so He can guide &amp; protect you.</a:t>
            </a:r>
          </a:p>
        </p:txBody>
      </p:sp>
      <p:sp>
        <p:nvSpPr>
          <p:cNvPr id="4" name="Slide Number Placeholder 3"/>
          <p:cNvSpPr>
            <a:spLocks noGrp="1"/>
          </p:cNvSpPr>
          <p:nvPr>
            <p:ph type="sldNum" sz="quarter" idx="10"/>
          </p:nvPr>
        </p:nvSpPr>
        <p:spPr/>
        <p:txBody>
          <a:bodyPr/>
          <a:lstStyle/>
          <a:p>
            <a:fld id="{82B0CBE6-A9AA-BC40-BDC2-C1AF08E569CD}" type="slidenum">
              <a:rPr lang="en-US" smtClean="0"/>
              <a:t>32</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So what will your response be to the message you have heard today?</a:t>
            </a:r>
            <a:endParaRPr lang="en-US" b="0" dirty="0" smtClean="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Prayer: </a:t>
            </a:r>
            <a:r>
              <a:rPr lang="en-US" sz="1200" b="0" kern="1200" dirty="0" smtClean="0">
                <a:solidFill>
                  <a:schemeClr val="tx1"/>
                </a:solidFill>
                <a:effectLst/>
                <a:latin typeface="+mn-lt"/>
                <a:ea typeface="+mn-ea"/>
                <a:cs typeface="+mn-cs"/>
              </a:rPr>
              <a:t>Let’s ask God to help us become Prayer-</a:t>
            </a:r>
            <a:r>
              <a:rPr lang="en-US" sz="1200" b="0" kern="1200" smtClean="0">
                <a:solidFill>
                  <a:schemeClr val="tx1"/>
                </a:solidFill>
                <a:effectLst/>
                <a:latin typeface="+mn-lt"/>
                <a:ea typeface="+mn-ea"/>
                <a:cs typeface="+mn-cs"/>
              </a:rPr>
              <a:t>filled disciples</a:t>
            </a:r>
            <a:r>
              <a:rPr lang="en-US" sz="1200" b="0" kern="1200" dirty="0" smtClean="0">
                <a:solidFill>
                  <a:schemeClr val="tx1"/>
                </a:solidFill>
                <a:effectLst/>
                <a:latin typeface="+mn-lt"/>
                <a:ea typeface="+mn-ea"/>
                <a:cs typeface="+mn-cs"/>
              </a:rPr>
              <a:t>.</a:t>
            </a:r>
            <a:endParaRPr lang="en-US" b="0" dirty="0" smtClean="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Next week we will learn that a disciple is Christ-centered.</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baseline="0" dirty="0" smtClean="0">
                <a:latin typeface="Calibri" charset="0"/>
              </a:rPr>
              <a:t>But first a reminder. Last week we said that a disciple is someone who has responded to the Gospel message, they have accepted Jesus as their Saviour they have become a follower of Jesus!</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5B51F-04FD-7A40-B656-919F212494D9}" type="slidenum">
              <a:rPr lang="en-ZA" sz="1200">
                <a:latin typeface="Calibri" charset="0"/>
              </a:rPr>
              <a:pPr eaLnBrk="1" hangingPunct="1"/>
              <a:t>4</a:t>
            </a:fld>
            <a:endParaRPr lang="en-ZA"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Today we are going to learn how a disciple is Prayer-filled.</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Bible Passage: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“Devote yourselves to prayer with an alert mind and a thankful heart.” (Colossians 4:2)</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Small Group Discussion:</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What can we learn about prayer from this verse</a:t>
            </a:r>
            <a:r>
              <a:rPr lang="en-US" sz="1200" kern="1200" dirty="0" smtClean="0">
                <a:solidFill>
                  <a:schemeClr val="tx1"/>
                </a:solidFill>
                <a:effectLst/>
                <a:latin typeface="+mn-lt"/>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7</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Definition:</a:t>
            </a:r>
            <a:r>
              <a:rPr lang="en-US" sz="1200" kern="1200" dirty="0" smtClean="0">
                <a:solidFill>
                  <a:schemeClr val="tx1"/>
                </a:solidFill>
                <a:effectLst/>
                <a:latin typeface="+mn-lt"/>
                <a:ea typeface="+mn-ea"/>
                <a:cs typeface="+mn-cs"/>
              </a:rPr>
              <a:t> Payer-filled: A discipled-person devotes themselves to prayer.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8</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Biblical Character:</a:t>
            </a:r>
            <a:r>
              <a:rPr lang="en-US" sz="1200" kern="1200" dirty="0" smtClean="0">
                <a:solidFill>
                  <a:schemeClr val="tx1"/>
                </a:solidFill>
                <a:effectLst/>
                <a:latin typeface="+mn-lt"/>
                <a:ea typeface="+mn-ea"/>
                <a:cs typeface="+mn-cs"/>
              </a:rPr>
              <a:t> Daniel</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9</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Video: </a:t>
            </a:r>
            <a:r>
              <a:rPr lang="en-US" sz="1200" kern="1200" dirty="0" smtClean="0">
                <a:solidFill>
                  <a:schemeClr val="tx1"/>
                </a:solidFill>
                <a:effectLst/>
                <a:latin typeface="+mn-lt"/>
                <a:ea typeface="+mn-ea"/>
                <a:cs typeface="+mn-cs"/>
              </a:rPr>
              <a:t>The Story of Daniel from The Bible Series</a:t>
            </a:r>
            <a:r>
              <a:rPr lang="en-US" sz="1200" kern="1200" baseline="0" dirty="0" smtClean="0">
                <a:solidFill>
                  <a:schemeClr val="tx1"/>
                </a:solidFill>
                <a:effectLst/>
                <a:latin typeface="+mn-lt"/>
                <a:ea typeface="+mn-ea"/>
                <a:cs typeface="+mn-cs"/>
              </a:rPr>
              <a:t> on DVD, Disk 2,  Episode 5.</a:t>
            </a:r>
            <a:endParaRPr lang="en-ZA" sz="1200" kern="1200" dirty="0" smtClean="0">
              <a:solidFill>
                <a:schemeClr val="tx1"/>
              </a:solidFill>
              <a:effectLst/>
              <a:latin typeface="+mn-lt"/>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18/02/03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672872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50531321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90927590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5913006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89772975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10487273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69630152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70751528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731221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17684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98753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47635205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ciple_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481560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63113426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60673413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35960407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89267925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14056721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21849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387922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84829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492837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5566018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233483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890713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65467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7939716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38422356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48319025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518437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64215813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45269114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54549697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58761290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Vide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107" y="0"/>
            <a:ext cx="6858000" cy="5143500"/>
          </a:xfrm>
          <a:prstGeom prst="rect">
            <a:avLst/>
          </a:prstGeom>
        </p:spPr>
      </p:pic>
    </p:spTree>
    <p:extLst>
      <p:ext uri="{BB962C8B-B14F-4D97-AF65-F5344CB8AC3E}">
        <p14:creationId xmlns:p14="http://schemas.microsoft.com/office/powerpoint/2010/main" val="407567006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11638</TotalTime>
  <Words>912</Words>
  <Application>Microsoft Macintosh PowerPoint</Application>
  <PresentationFormat>On-screen Show (16:9)</PresentationFormat>
  <Paragraphs>71</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877</cp:revision>
  <dcterms:created xsi:type="dcterms:W3CDTF">2014-06-20T13:14:19Z</dcterms:created>
  <dcterms:modified xsi:type="dcterms:W3CDTF">2018-02-03T18:14:15Z</dcterms:modified>
</cp:coreProperties>
</file>