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8"/>
  </p:notesMasterIdLst>
  <p:sldIdLst>
    <p:sldId id="711" r:id="rId2"/>
    <p:sldId id="745" r:id="rId3"/>
    <p:sldId id="738" r:id="rId4"/>
    <p:sldId id="896" r:id="rId5"/>
    <p:sldId id="920" r:id="rId6"/>
    <p:sldId id="898" r:id="rId7"/>
    <p:sldId id="897" r:id="rId8"/>
    <p:sldId id="915" r:id="rId9"/>
    <p:sldId id="928" r:id="rId10"/>
    <p:sldId id="899" r:id="rId11"/>
    <p:sldId id="927" r:id="rId12"/>
    <p:sldId id="923" r:id="rId13"/>
    <p:sldId id="925" r:id="rId14"/>
    <p:sldId id="804" r:id="rId15"/>
    <p:sldId id="895" r:id="rId16"/>
    <p:sldId id="775" r:id="rId17"/>
    <p:sldId id="778" r:id="rId18"/>
    <p:sldId id="813" r:id="rId19"/>
    <p:sldId id="888" r:id="rId20"/>
    <p:sldId id="918" r:id="rId21"/>
    <p:sldId id="921" r:id="rId22"/>
    <p:sldId id="922" r:id="rId23"/>
    <p:sldId id="886" r:id="rId24"/>
    <p:sldId id="811" r:id="rId25"/>
    <p:sldId id="812" r:id="rId26"/>
    <p:sldId id="755"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FF07"/>
    <a:srgbClr val="72D8C5"/>
    <a:srgbClr val="71D6C4"/>
    <a:srgbClr val="6FD1BF"/>
    <a:srgbClr val="70D4C3"/>
    <a:srgbClr val="F9002C"/>
    <a:srgbClr val="D29703"/>
    <a:srgbClr val="20DF33"/>
    <a:srgbClr val="1DA319"/>
    <a:srgbClr val="1EAC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211" autoAdjust="0"/>
  </p:normalViewPr>
  <p:slideViewPr>
    <p:cSldViewPr snapToGrid="0" snapToObjects="1">
      <p:cViewPr varScale="1">
        <p:scale>
          <a:sx n="97" d="100"/>
          <a:sy n="97" d="100"/>
        </p:scale>
        <p:origin x="-496" y="-112"/>
      </p:cViewPr>
      <p:guideLst>
        <p:guide orient="horz" pos="1991"/>
        <p:guide pos="166"/>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18/02/18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sz="1200" kern="1200" dirty="0" smtClean="0">
                <a:solidFill>
                  <a:schemeClr val="tx1"/>
                </a:solidFill>
                <a:effectLst/>
                <a:latin typeface="+mn-lt"/>
                <a:ea typeface="+mn-ea"/>
                <a:cs typeface="+mn-cs"/>
              </a:rPr>
              <a:t>Welcome to the Disciple Series.</a:t>
            </a:r>
            <a:r>
              <a:rPr lang="en-ZA" sz="1200" kern="1200" baseline="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10</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sz="1200" b="1" kern="1200" dirty="0" smtClean="0">
                <a:solidFill>
                  <a:schemeClr val="tx1"/>
                </a:solidFill>
                <a:effectLst/>
                <a:latin typeface="+mn-lt"/>
                <a:ea typeface="+mn-ea"/>
                <a:cs typeface="+mn-cs"/>
              </a:rPr>
              <a:t>Video: </a:t>
            </a:r>
            <a:r>
              <a:rPr lang="en-US" sz="1200" kern="1200" dirty="0" smtClean="0">
                <a:solidFill>
                  <a:schemeClr val="tx1"/>
                </a:solidFill>
                <a:effectLst/>
                <a:latin typeface="+mn-lt"/>
                <a:ea typeface="+mn-ea"/>
                <a:cs typeface="+mn-cs"/>
              </a:rPr>
              <a:t>The Story of Samson merged from 2 Samson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movie trailers. </a:t>
            </a:r>
            <a:r>
              <a:rPr lang="en-US" sz="1200" kern="1200" baseline="0" dirty="0" smtClean="0">
                <a:solidFill>
                  <a:schemeClr val="tx1"/>
                </a:solidFill>
                <a:effectLst/>
                <a:latin typeface="+mn-lt"/>
                <a:ea typeface="+mn-ea"/>
                <a:cs typeface="+mn-cs"/>
              </a:rPr>
              <a:t>Get them on YouTube at: https://</a:t>
            </a:r>
            <a:r>
              <a:rPr lang="en-US" sz="1200" kern="1200" baseline="0" dirty="0" err="1" smtClean="0">
                <a:solidFill>
                  <a:schemeClr val="tx1"/>
                </a:solidFill>
                <a:effectLst/>
                <a:latin typeface="+mn-lt"/>
                <a:ea typeface="+mn-ea"/>
                <a:cs typeface="+mn-cs"/>
              </a:rPr>
              <a:t>www.youtube.com</a:t>
            </a:r>
            <a:r>
              <a:rPr lang="en-US" sz="1200" kern="1200" baseline="0" dirty="0" smtClean="0">
                <a:solidFill>
                  <a:schemeClr val="tx1"/>
                </a:solidFill>
                <a:effectLst/>
                <a:latin typeface="+mn-lt"/>
                <a:ea typeface="+mn-ea"/>
                <a:cs typeface="+mn-cs"/>
              </a:rPr>
              <a:t>/</a:t>
            </a:r>
            <a:r>
              <a:rPr lang="en-US" sz="1200" kern="1200" baseline="0" dirty="0" err="1" smtClean="0">
                <a:solidFill>
                  <a:schemeClr val="tx1"/>
                </a:solidFill>
                <a:effectLst/>
                <a:latin typeface="+mn-lt"/>
                <a:ea typeface="+mn-ea"/>
                <a:cs typeface="+mn-cs"/>
              </a:rPr>
              <a:t>watch?v</a:t>
            </a:r>
            <a:r>
              <a:rPr lang="en-US" sz="1200" kern="1200" baseline="0" dirty="0" smtClean="0">
                <a:solidFill>
                  <a:schemeClr val="tx1"/>
                </a:solidFill>
                <a:effectLst/>
                <a:latin typeface="+mn-lt"/>
                <a:ea typeface="+mn-ea"/>
                <a:cs typeface="+mn-cs"/>
              </a:rPr>
              <a:t>=mSolF3QBVBY and https://</a:t>
            </a:r>
            <a:r>
              <a:rPr lang="en-US" sz="1200" kern="1200" baseline="0" dirty="0" err="1" smtClean="0">
                <a:solidFill>
                  <a:schemeClr val="tx1"/>
                </a:solidFill>
                <a:effectLst/>
                <a:latin typeface="+mn-lt"/>
                <a:ea typeface="+mn-ea"/>
                <a:cs typeface="+mn-cs"/>
              </a:rPr>
              <a:t>www.youtube.com</a:t>
            </a:r>
            <a:r>
              <a:rPr lang="en-US" sz="1200" kern="1200" baseline="0" dirty="0" smtClean="0">
                <a:solidFill>
                  <a:schemeClr val="tx1"/>
                </a:solidFill>
                <a:effectLst/>
                <a:latin typeface="+mn-lt"/>
                <a:ea typeface="+mn-ea"/>
                <a:cs typeface="+mn-cs"/>
              </a:rPr>
              <a:t>/</a:t>
            </a:r>
            <a:r>
              <a:rPr lang="en-US" sz="1200" kern="1200" baseline="0" dirty="0" err="1" smtClean="0">
                <a:solidFill>
                  <a:schemeClr val="tx1"/>
                </a:solidFill>
                <a:effectLst/>
                <a:latin typeface="+mn-lt"/>
                <a:ea typeface="+mn-ea"/>
                <a:cs typeface="+mn-cs"/>
              </a:rPr>
              <a:t>watch?v</a:t>
            </a:r>
            <a:r>
              <a:rPr lang="en-US" sz="1200" kern="1200" baseline="0" dirty="0" smtClean="0">
                <a:solidFill>
                  <a:schemeClr val="tx1"/>
                </a:solidFill>
                <a:effectLst/>
                <a:latin typeface="+mn-lt"/>
                <a:ea typeface="+mn-ea"/>
                <a:cs typeface="+mn-cs"/>
              </a:rPr>
              <a:t>=mSolF3QBVBY.</a:t>
            </a:r>
          </a:p>
          <a:p>
            <a:r>
              <a:rPr lang="en-US" sz="1200" kern="1200" baseline="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11</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latin typeface="Calibri" charset="0"/>
              </a:rPr>
              <a:t>Here</a:t>
            </a:r>
            <a:r>
              <a:rPr lang="en-US" b="0" baseline="0" dirty="0" smtClean="0">
                <a:latin typeface="Calibri" charset="0"/>
              </a:rPr>
              <a:t> are three s</a:t>
            </a:r>
            <a:r>
              <a:rPr lang="en-US" b="0" dirty="0" smtClean="0">
                <a:latin typeface="Calibri" charset="0"/>
              </a:rPr>
              <a:t>tories from the life of Samson that show how he was filled with the Holy Spirit to do extraordinary things:</a:t>
            </a:r>
            <a:r>
              <a:rPr lang="en-US" b="0" baseline="0" dirty="0" smtClean="0">
                <a:latin typeface="Calibri" charset="0"/>
              </a:rPr>
              <a:t> </a:t>
            </a:r>
            <a:r>
              <a:rPr lang="en-US" b="0" dirty="0" smtClean="0">
                <a:latin typeface="Calibri" charset="0"/>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1. Samson Kills a Lion: </a:t>
            </a:r>
            <a:r>
              <a:rPr lang="en-US" dirty="0" smtClean="0"/>
              <a:t>“As Samson and his parents were going down to </a:t>
            </a:r>
            <a:r>
              <a:rPr lang="en-US" dirty="0" err="1" smtClean="0"/>
              <a:t>Timnah</a:t>
            </a:r>
            <a:r>
              <a:rPr lang="en-US" dirty="0" smtClean="0"/>
              <a:t>, a young lion suddenly attacked Samson near the vineyards of </a:t>
            </a:r>
            <a:r>
              <a:rPr lang="en-US" dirty="0" err="1" smtClean="0"/>
              <a:t>Timnah</a:t>
            </a:r>
            <a:r>
              <a:rPr lang="en-US" dirty="0" smtClean="0"/>
              <a:t>. At that moment the Spirit of the </a:t>
            </a:r>
            <a:r>
              <a:rPr lang="en-US" cap="small" dirty="0" smtClean="0">
                <a:effectLst/>
              </a:rPr>
              <a:t>Lord</a:t>
            </a:r>
            <a:r>
              <a:rPr lang="en-US" dirty="0" smtClean="0"/>
              <a:t> came powerfully upon him, and he ripped the lion’s jaws apart with his bare hands. He did it as easily as if it were a young goat.” (</a:t>
            </a:r>
            <a:r>
              <a:rPr lang="en-US" b="0" dirty="0" smtClean="0">
                <a:latin typeface="Calibri" charset="0"/>
              </a:rPr>
              <a:t>Judges 14:6)</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12</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2. Samson Kills 1000 Philistines: </a:t>
            </a:r>
            <a:r>
              <a:rPr lang="en-US" dirty="0" smtClean="0"/>
              <a:t>“As Samson arrived at </a:t>
            </a:r>
            <a:r>
              <a:rPr lang="en-US" dirty="0" err="1" smtClean="0"/>
              <a:t>Lehi</a:t>
            </a:r>
            <a:r>
              <a:rPr lang="en-US" dirty="0" smtClean="0"/>
              <a:t>, the Philistines came shouting in triumph. But the Spirit of the </a:t>
            </a:r>
            <a:r>
              <a:rPr lang="en-US" cap="small" dirty="0" smtClean="0">
                <a:effectLst/>
              </a:rPr>
              <a:t>Lord</a:t>
            </a:r>
            <a:r>
              <a:rPr lang="en-US" dirty="0" smtClean="0"/>
              <a:t> came powerfully upon Samson, and he snapped the ropes on his arms as if they were burnt strands of flax, and they fell from his wrists.</a:t>
            </a:r>
            <a:r>
              <a:rPr lang="en-US" baseline="30000" dirty="0" smtClean="0"/>
              <a:t> </a:t>
            </a:r>
            <a:r>
              <a:rPr lang="en-US" dirty="0" smtClean="0"/>
              <a:t>Then he found the jawbone of a recently killed donkey. He picked it up and killed 1,000 Philistines with it.” (Judges 15:14-15)</a:t>
            </a:r>
            <a:endParaRPr lang="en-US" b="0" dirty="0" smtClean="0">
              <a:latin typeface="Calibri"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13</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1" dirty="0" smtClean="0"/>
              <a:t>3. Samson Kills 3000 Philistines: </a:t>
            </a:r>
            <a:r>
              <a:rPr lang="en-US" dirty="0" smtClean="0"/>
              <a:t>“The Philistine rulers held a great festival, offering sacrifices and praising their god, Dagon. They said, “Our god has given us victory over our enemy Samson!” When the people saw him, they praised their god, saying, “Our god has delivered our enemy to us! The one who killed so many of us is now in our power!”</a:t>
            </a:r>
            <a:r>
              <a:rPr lang="en-US" baseline="0" dirty="0" smtClean="0"/>
              <a:t> </a:t>
            </a:r>
            <a:r>
              <a:rPr lang="en-US" dirty="0" smtClean="0"/>
              <a:t>Half drunk by now, the people demanded, “Bring out Samson so he can amuse us!” So he was brought from the prison to amuse them, and they had him stand between the pillars supporting the roof.</a:t>
            </a:r>
            <a:r>
              <a:rPr lang="en-US" baseline="30000" dirty="0" smtClean="0"/>
              <a:t> </a:t>
            </a:r>
            <a:r>
              <a:rPr lang="en-US" dirty="0" smtClean="0"/>
              <a:t>Samson said to the young servant who was leading him by the hand, “Place my hands against the pillars that hold up the temple. I want to rest against them.” Now the temple was completely filled with people. All the Philistine rulers were there, and there were about 3,000 men and women on the roof who were watching as Samson amused them.</a:t>
            </a:r>
            <a:r>
              <a:rPr lang="en-US" baseline="0" dirty="0" smtClean="0"/>
              <a:t> </a:t>
            </a:r>
            <a:r>
              <a:rPr lang="en-US" dirty="0" smtClean="0"/>
              <a:t>Then Samson prayed to the </a:t>
            </a:r>
            <a:r>
              <a:rPr lang="en-US" cap="small" dirty="0" smtClean="0">
                <a:effectLst/>
              </a:rPr>
              <a:t>Lord</a:t>
            </a:r>
            <a:r>
              <a:rPr lang="en-US" dirty="0" smtClean="0"/>
              <a:t>, “Sovereign </a:t>
            </a:r>
            <a:r>
              <a:rPr lang="en-US" cap="small" dirty="0" smtClean="0">
                <a:effectLst/>
              </a:rPr>
              <a:t>Lord</a:t>
            </a:r>
            <a:r>
              <a:rPr lang="en-US" dirty="0" smtClean="0"/>
              <a:t>, remember me again. O God, please strengthen me just one more time. With one blow let me pay back the Philistines for the loss of my two eyes.” Then Samson put his hands on the two center pillars that held up the temple. Pushing against them with both hands,</a:t>
            </a:r>
            <a:r>
              <a:rPr lang="en-US" baseline="30000" dirty="0" smtClean="0"/>
              <a:t> </a:t>
            </a:r>
            <a:r>
              <a:rPr lang="en-US" dirty="0" smtClean="0"/>
              <a:t>he prayed, “Let me die with the Philistines.” And the temple crashed down on the Philistine rulers and all the people. So he killed more people when he died than he had during his entire lifetime.” (Judges 16:23-30)</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14</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Question: </a:t>
            </a:r>
            <a:r>
              <a:rPr lang="en-US" sz="1200" kern="1200" dirty="0" smtClean="0">
                <a:solidFill>
                  <a:schemeClr val="tx1"/>
                </a:solidFill>
                <a:latin typeface="+mn-lt"/>
                <a:ea typeface="+mn-ea"/>
                <a:cs typeface="+mn-cs"/>
              </a:rPr>
              <a:t>Are you Spirit-empowered like Samson?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15</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Maybe you are not there yet</a:t>
            </a:r>
            <a:r>
              <a:rPr lang="mr-IN" dirty="0" smtClean="0"/>
              <a:t>…</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16</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sz="1200" b="0" kern="1200" dirty="0" smtClean="0">
                <a:solidFill>
                  <a:schemeClr val="tx1"/>
                </a:solidFill>
                <a:effectLst/>
                <a:latin typeface="+mn-lt"/>
                <a:ea typeface="+mn-ea"/>
                <a:cs typeface="+mn-cs"/>
              </a:rPr>
              <a:t>By the time you graduate from Encounter Youth you will know that t</a:t>
            </a:r>
            <a:r>
              <a:rPr lang="en-US" sz="1200" kern="1200" dirty="0" smtClean="0">
                <a:solidFill>
                  <a:schemeClr val="tx1"/>
                </a:solidFill>
                <a:effectLst/>
                <a:latin typeface="+mn-lt"/>
                <a:ea typeface="+mn-ea"/>
                <a:cs typeface="+mn-cs"/>
              </a:rPr>
              <a:t>he Spirit empowers you to do what you can’t do in you own strength.</a:t>
            </a:r>
            <a:endParaRPr lang="en-ZA" sz="1200" kern="1200" dirty="0" smtClean="0">
              <a:solidFill>
                <a:schemeClr val="tx1"/>
              </a:solidFill>
              <a:effectLst/>
              <a:latin typeface="+mn-lt"/>
              <a:ea typeface="+mn-ea"/>
              <a:cs typeface="+mn-cs"/>
            </a:endParaRPr>
          </a:p>
          <a:p>
            <a:endParaRPr lang="en-US" sz="1200" b="0" kern="1200" baseline="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17</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dirty="0" smtClean="0"/>
              <a:t>You will have courage to </a:t>
            </a:r>
            <a:r>
              <a:rPr lang="en-US" dirty="0" smtClean="0">
                <a:solidFill>
                  <a:srgbClr val="FFFF00"/>
                </a:solidFill>
              </a:rPr>
              <a:t>Speak</a:t>
            </a:r>
            <a:r>
              <a:rPr lang="en-US" dirty="0" smtClean="0"/>
              <a:t> and </a:t>
            </a:r>
            <a:r>
              <a:rPr lang="en-US" dirty="0" smtClean="0">
                <a:solidFill>
                  <a:srgbClr val="FFFF00"/>
                </a:solidFill>
              </a:rPr>
              <a:t>Act </a:t>
            </a:r>
            <a:r>
              <a:rPr lang="en-US" dirty="0" smtClean="0"/>
              <a:t>in faith.</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18</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sz="1200" b="0" kern="1200" dirty="0" smtClean="0">
                <a:solidFill>
                  <a:schemeClr val="tx1"/>
                </a:solidFill>
                <a:effectLst/>
                <a:latin typeface="+mn-lt"/>
                <a:ea typeface="+mn-ea"/>
                <a:cs typeface="+mn-cs"/>
              </a:rPr>
              <a:t>When you step out in faith, God will </a:t>
            </a:r>
            <a:r>
              <a:rPr lang="en-US" sz="1200" kern="1200" dirty="0" smtClean="0">
                <a:solidFill>
                  <a:schemeClr val="tx1"/>
                </a:solidFill>
                <a:effectLst/>
                <a:latin typeface="+mn-lt"/>
                <a:ea typeface="+mn-ea"/>
                <a:cs typeface="+mn-cs"/>
              </a:rPr>
              <a:t>change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people through you.</a:t>
            </a:r>
            <a:endParaRPr lang="en-ZA" sz="1200" kern="1200" dirty="0" smtClean="0">
              <a:solidFill>
                <a:schemeClr val="tx1"/>
              </a:solidFill>
              <a:effectLst/>
              <a:latin typeface="+mn-lt"/>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ヒラギノ角ゴ Pro W3" charset="0"/>
                <a:cs typeface="+mn-cs"/>
              </a:rPr>
              <a:t>Challenge:</a:t>
            </a:r>
            <a:r>
              <a:rPr lang="en-ZA" sz="1200" b="1" kern="1200" baseline="0" dirty="0" smtClean="0">
                <a:solidFill>
                  <a:schemeClr val="tx1"/>
                </a:solidFill>
                <a:effectLst/>
                <a:latin typeface="+mn-lt"/>
                <a:ea typeface="ヒラギノ角ゴ Pro W3" charset="0"/>
                <a:cs typeface="+mn-cs"/>
              </a:rPr>
              <a:t> </a:t>
            </a:r>
            <a:r>
              <a:rPr lang="en-ZA" sz="1200" kern="1200" baseline="0" dirty="0" smtClean="0">
                <a:solidFill>
                  <a:schemeClr val="tx1"/>
                </a:solidFill>
                <a:effectLst/>
                <a:latin typeface="+mn-lt"/>
                <a:ea typeface="ヒラギノ角ゴ Pro W3" charset="0"/>
                <a:cs typeface="+mn-cs"/>
              </a:rPr>
              <a:t>Do you want to be Spirit-filled?</a:t>
            </a:r>
          </a:p>
        </p:txBody>
      </p:sp>
      <p:sp>
        <p:nvSpPr>
          <p:cNvPr id="4" name="Slide Number Placeholder 3"/>
          <p:cNvSpPr>
            <a:spLocks noGrp="1"/>
          </p:cNvSpPr>
          <p:nvPr>
            <p:ph type="sldNum" sz="quarter" idx="10"/>
          </p:nvPr>
        </p:nvSpPr>
        <p:spPr/>
        <p:txBody>
          <a:bodyPr/>
          <a:lstStyle/>
          <a:p>
            <a:fld id="{82B0CBE6-A9AA-BC40-BDC2-C1AF08E569CD}" type="slidenum">
              <a:rPr lang="en-US" smtClean="0"/>
              <a:t>19</a:t>
            </a:fld>
            <a:endParaRPr lang="en-US"/>
          </a:p>
        </p:txBody>
      </p:sp>
    </p:spTree>
    <p:extLst>
      <p:ext uri="{BB962C8B-B14F-4D97-AF65-F5344CB8AC3E}">
        <p14:creationId xmlns:p14="http://schemas.microsoft.com/office/powerpoint/2010/main" val="941407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2</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sz="1200" b="0" kern="1200" dirty="0" smtClean="0">
                <a:solidFill>
                  <a:schemeClr val="tx1"/>
                </a:solidFill>
                <a:effectLst/>
                <a:latin typeface="+mn-lt"/>
                <a:ea typeface="+mn-ea"/>
                <a:cs typeface="+mn-cs"/>
              </a:rPr>
              <a:t>In Week 1 we </a:t>
            </a:r>
            <a:r>
              <a:rPr lang="en-US" sz="1200" b="0" kern="1200" baseline="0" dirty="0" smtClean="0">
                <a:solidFill>
                  <a:schemeClr val="tx1"/>
                </a:solidFill>
                <a:effectLst/>
                <a:latin typeface="+mn-lt"/>
                <a:ea typeface="+mn-ea"/>
                <a:cs typeface="+mn-cs"/>
              </a:rPr>
              <a:t>learnt that a disciple is </a:t>
            </a:r>
            <a:r>
              <a:rPr lang="en-US" sz="1200" b="0" kern="1200" dirty="0" smtClean="0">
                <a:solidFill>
                  <a:schemeClr val="tx1"/>
                </a:solidFill>
                <a:effectLst/>
                <a:latin typeface="+mn-lt"/>
                <a:ea typeface="+mn-ea"/>
                <a:cs typeface="+mn-cs"/>
              </a:rPr>
              <a:t>Word-based.</a:t>
            </a:r>
            <a:endParaRPr lang="en-US" b="0" dirty="0" smtClean="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ヒラギノ角ゴ Pro W3" charset="0"/>
                <a:cs typeface="+mn-cs"/>
              </a:rPr>
              <a:t>Step #1:</a:t>
            </a:r>
            <a:r>
              <a:rPr lang="en-ZA" sz="1200" b="1" kern="1200" baseline="0" dirty="0" smtClean="0">
                <a:solidFill>
                  <a:schemeClr val="tx1"/>
                </a:solidFill>
                <a:effectLst/>
                <a:latin typeface="+mn-lt"/>
                <a:ea typeface="ヒラギノ角ゴ Pro W3" charset="0"/>
                <a:cs typeface="+mn-cs"/>
              </a:rPr>
              <a:t> Express Your Need.</a:t>
            </a:r>
            <a:r>
              <a:rPr lang="en-ZA" sz="1200" kern="1200" baseline="0" dirty="0" smtClean="0">
                <a:solidFill>
                  <a:schemeClr val="tx1"/>
                </a:solidFill>
                <a:effectLst/>
                <a:latin typeface="+mn-lt"/>
                <a:ea typeface="ヒラギノ角ゴ Pro W3" charset="0"/>
                <a:cs typeface="+mn-cs"/>
              </a:rPr>
              <a:t> Tell God that you are feeling empty and that you need to be filled with his Holy Spirit.</a:t>
            </a:r>
          </a:p>
          <a:p>
            <a:endParaRPr lang="en-ZA" sz="1200" kern="1200" dirty="0">
              <a:solidFill>
                <a:schemeClr val="tx1"/>
              </a:solidFill>
              <a:effectLst/>
              <a:latin typeface="+mn-lt"/>
              <a:ea typeface="ヒラギノ角ゴ Pro W3" charset="0"/>
              <a:cs typeface="+mn-cs"/>
            </a:endParaRPr>
          </a:p>
        </p:txBody>
      </p:sp>
      <p:sp>
        <p:nvSpPr>
          <p:cNvPr id="4" name="Slide Number Placeholder 3"/>
          <p:cNvSpPr>
            <a:spLocks noGrp="1"/>
          </p:cNvSpPr>
          <p:nvPr>
            <p:ph type="sldNum" sz="quarter" idx="10"/>
          </p:nvPr>
        </p:nvSpPr>
        <p:spPr/>
        <p:txBody>
          <a:bodyPr/>
          <a:lstStyle/>
          <a:p>
            <a:fld id="{82B0CBE6-A9AA-BC40-BDC2-C1AF08E569CD}" type="slidenum">
              <a:rPr lang="en-US" smtClean="0"/>
              <a:t>20</a:t>
            </a:fld>
            <a:endParaRPr lang="en-US"/>
          </a:p>
        </p:txBody>
      </p:sp>
    </p:spTree>
    <p:extLst>
      <p:ext uri="{BB962C8B-B14F-4D97-AF65-F5344CB8AC3E}">
        <p14:creationId xmlns:p14="http://schemas.microsoft.com/office/powerpoint/2010/main" val="941407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ヒラギノ角ゴ Pro W3" charset="0"/>
                <a:cs typeface="+mn-cs"/>
              </a:rPr>
              <a:t>Step #2:</a:t>
            </a:r>
            <a:r>
              <a:rPr lang="en-ZA" sz="1200" b="1" kern="1200" baseline="0" dirty="0" smtClean="0">
                <a:solidFill>
                  <a:schemeClr val="tx1"/>
                </a:solidFill>
                <a:effectLst/>
                <a:latin typeface="+mn-lt"/>
                <a:ea typeface="ヒラギノ角ゴ Pro W3" charset="0"/>
                <a:cs typeface="+mn-cs"/>
              </a:rPr>
              <a:t> Empty Your Self. </a:t>
            </a:r>
            <a:r>
              <a:rPr lang="en-ZA" sz="1200" kern="1200" baseline="0" dirty="0" smtClean="0">
                <a:solidFill>
                  <a:schemeClr val="tx1"/>
                </a:solidFill>
                <a:effectLst/>
                <a:latin typeface="+mn-lt"/>
                <a:ea typeface="ヒラギノ角ゴ Pro W3" charset="0"/>
                <a:cs typeface="+mn-cs"/>
              </a:rPr>
              <a:t>Tell God that you are willing to let everything that is not of Him go so that He can fill you fully!</a:t>
            </a:r>
            <a:endParaRPr lang="en-ZA" sz="1200" kern="1200" dirty="0">
              <a:solidFill>
                <a:schemeClr val="tx1"/>
              </a:solidFill>
              <a:effectLst/>
              <a:latin typeface="+mn-lt"/>
              <a:ea typeface="ヒラギノ角ゴ Pro W3" charset="0"/>
              <a:cs typeface="+mn-cs"/>
            </a:endParaRPr>
          </a:p>
        </p:txBody>
      </p:sp>
      <p:sp>
        <p:nvSpPr>
          <p:cNvPr id="4" name="Slide Number Placeholder 3"/>
          <p:cNvSpPr>
            <a:spLocks noGrp="1"/>
          </p:cNvSpPr>
          <p:nvPr>
            <p:ph type="sldNum" sz="quarter" idx="10"/>
          </p:nvPr>
        </p:nvSpPr>
        <p:spPr/>
        <p:txBody>
          <a:bodyPr/>
          <a:lstStyle/>
          <a:p>
            <a:fld id="{82B0CBE6-A9AA-BC40-BDC2-C1AF08E569CD}" type="slidenum">
              <a:rPr lang="en-US" smtClean="0"/>
              <a:t>21</a:t>
            </a:fld>
            <a:endParaRPr lang="en-US"/>
          </a:p>
        </p:txBody>
      </p:sp>
    </p:spTree>
    <p:extLst>
      <p:ext uri="{BB962C8B-B14F-4D97-AF65-F5344CB8AC3E}">
        <p14:creationId xmlns:p14="http://schemas.microsoft.com/office/powerpoint/2010/main" val="941407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ヒラギノ角ゴ Pro W3" charset="0"/>
                <a:cs typeface="+mn-cs"/>
              </a:rPr>
              <a:t>Step #3:</a:t>
            </a:r>
            <a:r>
              <a:rPr lang="en-ZA" sz="1200" b="1" kern="1200" baseline="0" dirty="0" smtClean="0">
                <a:solidFill>
                  <a:schemeClr val="tx1"/>
                </a:solidFill>
                <a:effectLst/>
                <a:latin typeface="+mn-lt"/>
                <a:ea typeface="ヒラギノ角ゴ Pro W3" charset="0"/>
                <a:cs typeface="+mn-cs"/>
              </a:rPr>
              <a:t> Embrace The Spirit. </a:t>
            </a:r>
            <a:r>
              <a:rPr lang="en-ZA" sz="1200" kern="1200" baseline="0" dirty="0" smtClean="0">
                <a:solidFill>
                  <a:schemeClr val="tx1"/>
                </a:solidFill>
                <a:effectLst/>
                <a:latin typeface="+mn-lt"/>
                <a:ea typeface="ヒラギノ角ゴ Pro W3" charset="0"/>
                <a:cs typeface="+mn-cs"/>
              </a:rPr>
              <a:t>Ask the Holy Spirit to fill you and believe that he will do it!</a:t>
            </a:r>
            <a:endParaRPr lang="en-ZA" sz="1200" kern="1200" dirty="0">
              <a:solidFill>
                <a:schemeClr val="tx1"/>
              </a:solidFill>
              <a:effectLst/>
              <a:latin typeface="+mn-lt"/>
              <a:ea typeface="ヒラギノ角ゴ Pro W3" charset="0"/>
              <a:cs typeface="+mn-cs"/>
            </a:endParaRPr>
          </a:p>
        </p:txBody>
      </p:sp>
      <p:sp>
        <p:nvSpPr>
          <p:cNvPr id="4" name="Slide Number Placeholder 3"/>
          <p:cNvSpPr>
            <a:spLocks noGrp="1"/>
          </p:cNvSpPr>
          <p:nvPr>
            <p:ph type="sldNum" sz="quarter" idx="10"/>
          </p:nvPr>
        </p:nvSpPr>
        <p:spPr/>
        <p:txBody>
          <a:bodyPr/>
          <a:lstStyle/>
          <a:p>
            <a:fld id="{82B0CBE6-A9AA-BC40-BDC2-C1AF08E569CD}" type="slidenum">
              <a:rPr lang="en-US" smtClean="0"/>
              <a:t>22</a:t>
            </a:fld>
            <a:endParaRPr lang="en-US"/>
          </a:p>
        </p:txBody>
      </p:sp>
    </p:spTree>
    <p:extLst>
      <p:ext uri="{BB962C8B-B14F-4D97-AF65-F5344CB8AC3E}">
        <p14:creationId xmlns:p14="http://schemas.microsoft.com/office/powerpoint/2010/main" val="941407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Stations: </a:t>
            </a:r>
            <a:r>
              <a:rPr lang="en-US" sz="1200" b="0" kern="1200" dirty="0" smtClean="0">
                <a:solidFill>
                  <a:schemeClr val="tx1"/>
                </a:solidFill>
                <a:effectLst/>
                <a:latin typeface="+mn-lt"/>
                <a:ea typeface="+mn-ea"/>
                <a:cs typeface="+mn-cs"/>
              </a:rPr>
              <a:t>We have 3 stations</a:t>
            </a:r>
            <a:r>
              <a:rPr lang="en-US" sz="1200" b="0" kern="1200" baseline="0" dirty="0" smtClean="0">
                <a:solidFill>
                  <a:schemeClr val="tx1"/>
                </a:solidFill>
                <a:effectLst/>
                <a:latin typeface="+mn-lt"/>
                <a:ea typeface="+mn-ea"/>
                <a:cs typeface="+mn-cs"/>
              </a:rPr>
              <a:t> around the room that you can visit to encounter the Holy Spirit. (1) The Filling of the Spirit where someone will pray for you to be filled with the Holy Spirit. (2) The Fruit of the Spirit where you can ask the Holy Spirit to produce His fruit in your life. (3) The Gifts of the Spirit where you can pray that the Holy Spirit will give you a spiritual gifts so you can do his work.</a:t>
            </a:r>
          </a:p>
        </p:txBody>
      </p:sp>
      <p:sp>
        <p:nvSpPr>
          <p:cNvPr id="4" name="Slide Number Placeholder 3"/>
          <p:cNvSpPr>
            <a:spLocks noGrp="1"/>
          </p:cNvSpPr>
          <p:nvPr>
            <p:ph type="sldNum" sz="quarter" idx="10"/>
          </p:nvPr>
        </p:nvSpPr>
        <p:spPr/>
        <p:txBody>
          <a:bodyPr/>
          <a:lstStyle/>
          <a:p>
            <a:fld id="{82B0CBE6-A9AA-BC40-BDC2-C1AF08E569CD}" type="slidenum">
              <a:rPr lang="en-US" smtClean="0"/>
              <a:t>23</a:t>
            </a:fld>
            <a:endParaRPr lang="en-US"/>
          </a:p>
        </p:txBody>
      </p:sp>
    </p:spTree>
    <p:extLst>
      <p:ext uri="{BB962C8B-B14F-4D97-AF65-F5344CB8AC3E}">
        <p14:creationId xmlns:p14="http://schemas.microsoft.com/office/powerpoint/2010/main" val="941407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24</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sz="1200" b="0" kern="1200" dirty="0" smtClean="0">
                <a:solidFill>
                  <a:schemeClr val="tx1"/>
                </a:solidFill>
                <a:effectLst/>
                <a:latin typeface="+mn-lt"/>
                <a:ea typeface="+mn-ea"/>
                <a:cs typeface="+mn-cs"/>
              </a:rPr>
              <a:t>What will your response be to the message you have heard today? Will you work on becoming</a:t>
            </a:r>
            <a:r>
              <a:rPr lang="en-US" sz="1200" b="0" kern="1200" baseline="0" dirty="0" smtClean="0">
                <a:solidFill>
                  <a:schemeClr val="tx1"/>
                </a:solidFill>
                <a:effectLst/>
                <a:latin typeface="+mn-lt"/>
                <a:ea typeface="+mn-ea"/>
                <a:cs typeface="+mn-cs"/>
              </a:rPr>
              <a:t> Spirit-empowered?</a:t>
            </a:r>
            <a:endParaRPr lang="en-US" b="0" dirty="0" smtClean="0">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25</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sz="1200" b="1" kern="1200" dirty="0" smtClean="0">
                <a:solidFill>
                  <a:schemeClr val="tx1"/>
                </a:solidFill>
                <a:effectLst/>
                <a:latin typeface="+mn-lt"/>
                <a:ea typeface="+mn-ea"/>
                <a:cs typeface="+mn-cs"/>
              </a:rPr>
              <a:t>Prayer: </a:t>
            </a:r>
            <a:r>
              <a:rPr lang="en-US" sz="1200" b="0" kern="1200" dirty="0" smtClean="0">
                <a:solidFill>
                  <a:schemeClr val="tx1"/>
                </a:solidFill>
                <a:effectLst/>
                <a:latin typeface="+mn-lt"/>
                <a:ea typeface="+mn-ea"/>
                <a:cs typeface="+mn-cs"/>
              </a:rPr>
              <a:t>Let’s ask God to help us become Spirit-empowered.</a:t>
            </a:r>
            <a:endParaRPr lang="en-US" b="0" dirty="0" smtClean="0">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26</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latin typeface="Calibri" charset="0"/>
              </a:rPr>
              <a:t>Next week we will learn that a disciple is </a:t>
            </a:r>
            <a:r>
              <a:rPr lang="en-US" sz="1200" b="0" kern="1200" dirty="0" smtClean="0">
                <a:solidFill>
                  <a:schemeClr val="tx1"/>
                </a:solidFill>
                <a:effectLst/>
                <a:latin typeface="+mn-lt"/>
                <a:ea typeface="+mn-ea"/>
                <a:cs typeface="+mn-cs"/>
              </a:rPr>
              <a:t>Socially-responsible.</a:t>
            </a:r>
            <a:endParaRPr lang="en-ZA" sz="1200" kern="1200" dirty="0" smtClean="0">
              <a:solidFill>
                <a:schemeClr val="tx1"/>
              </a:solidFill>
              <a:effectLst/>
              <a:latin typeface="+mn-lt"/>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3</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sz="1200" b="0" kern="1200" dirty="0" smtClean="0">
                <a:solidFill>
                  <a:schemeClr val="tx1"/>
                </a:solidFill>
                <a:effectLst/>
                <a:latin typeface="+mn-lt"/>
                <a:ea typeface="+mn-ea"/>
                <a:cs typeface="+mn-cs"/>
              </a:rPr>
              <a:t>In Week 2 we learnt that a disciple is Prayer-filled.	</a:t>
            </a:r>
            <a:endParaRPr lang="en-US" b="0" dirty="0" smtClean="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4</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Last week </a:t>
            </a:r>
            <a:r>
              <a:rPr lang="en-US" sz="1200" b="0" kern="1200" baseline="0" dirty="0" smtClean="0">
                <a:solidFill>
                  <a:schemeClr val="tx1"/>
                </a:solidFill>
                <a:effectLst/>
                <a:latin typeface="+mn-lt"/>
                <a:ea typeface="+mn-ea"/>
                <a:cs typeface="+mn-cs"/>
              </a:rPr>
              <a:t>we learnt </a:t>
            </a:r>
            <a:r>
              <a:rPr lang="en-US" sz="1200" b="0" kern="1200" baseline="0" dirty="0" smtClean="0">
                <a:solidFill>
                  <a:schemeClr val="tx1"/>
                </a:solidFill>
                <a:effectLst/>
                <a:latin typeface="+mn-lt"/>
                <a:ea typeface="+mn-ea"/>
                <a:cs typeface="+mn-cs"/>
              </a:rPr>
              <a:t>that </a:t>
            </a:r>
            <a:r>
              <a:rPr lang="en-US" sz="1200" b="0" kern="1200" dirty="0" smtClean="0">
                <a:solidFill>
                  <a:schemeClr val="tx1"/>
                </a:solidFill>
                <a:effectLst/>
                <a:latin typeface="+mn-lt"/>
                <a:ea typeface="+mn-ea"/>
                <a:cs typeface="+mn-cs"/>
              </a:rPr>
              <a:t>a disciple is</a:t>
            </a:r>
            <a:r>
              <a:rPr lang="en-US" sz="1200" b="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Christ-centered.</a:t>
            </a:r>
            <a:endParaRPr lang="en-US" b="0" dirty="0" smtClean="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5</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Today we</a:t>
            </a:r>
            <a:r>
              <a:rPr lang="en-US" sz="1200" b="0" kern="1200" baseline="0" dirty="0" smtClean="0">
                <a:solidFill>
                  <a:schemeClr val="tx1"/>
                </a:solidFill>
                <a:effectLst/>
                <a:latin typeface="+mn-lt"/>
                <a:ea typeface="+mn-ea"/>
                <a:cs typeface="+mn-cs"/>
              </a:rPr>
              <a:t> are going to discover that </a:t>
            </a:r>
            <a:r>
              <a:rPr lang="en-US" sz="1200" b="0" kern="1200" dirty="0" smtClean="0">
                <a:solidFill>
                  <a:schemeClr val="tx1"/>
                </a:solidFill>
                <a:effectLst/>
                <a:latin typeface="+mn-lt"/>
                <a:ea typeface="+mn-ea"/>
                <a:cs typeface="+mn-cs"/>
              </a:rPr>
              <a:t>a disciple is</a:t>
            </a:r>
            <a:r>
              <a:rPr lang="en-US" sz="1200" b="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spirit-empowered.</a:t>
            </a:r>
            <a:endParaRPr lang="en-US" b="0" dirty="0" smtClean="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6</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sz="1200" b="1" kern="1200" dirty="0" smtClean="0">
                <a:solidFill>
                  <a:schemeClr val="tx1"/>
                </a:solidFill>
                <a:effectLst/>
                <a:latin typeface="+mn-lt"/>
                <a:ea typeface="+mn-ea"/>
                <a:cs typeface="+mn-cs"/>
              </a:rPr>
              <a:t>Small Group Question:</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When last were you overwhelmed by God’s presence or power? Where were you and what happened?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7</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latin typeface="Calibri" charset="0"/>
              </a:rPr>
              <a:t>So as disciples we are called to be Spirit-empowered. </a:t>
            </a:r>
            <a:r>
              <a:rPr lang="en-US" dirty="0" smtClean="0"/>
              <a:t>A discipled-person </a:t>
            </a:r>
            <a:r>
              <a:rPr lang="en-US" sz="1200" kern="1200" dirty="0" smtClean="0">
                <a:solidFill>
                  <a:schemeClr val="tx1"/>
                </a:solidFill>
                <a:effectLst/>
                <a:latin typeface="+mn-lt"/>
                <a:ea typeface="+mn-ea"/>
                <a:cs typeface="+mn-cs"/>
              </a:rPr>
              <a:t>accomplishes great things for God because God works in and through them.</a:t>
            </a:r>
            <a:endParaRPr lang="en-ZA" sz="1200" kern="1200" dirty="0" smtClean="0">
              <a:solidFill>
                <a:schemeClr val="tx1"/>
              </a:solidFill>
              <a:effectLst/>
              <a:latin typeface="+mn-lt"/>
              <a:ea typeface="+mn-ea"/>
              <a:cs typeface="+mn-cs"/>
            </a:endParaRPr>
          </a:p>
          <a:p>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endParaRPr lang="en-US" b="0" dirty="0" smtClean="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8</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Bible Passage: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“I can do all things through Him who strengthens and empowers me.” (Philippians 4:13)</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Small Group Question:</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What does this verse say about how God wants you to think and live?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9</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sz="1200" b="1" kern="1200" dirty="0" smtClean="0">
                <a:solidFill>
                  <a:schemeClr val="tx1"/>
                </a:solidFill>
                <a:effectLst/>
                <a:latin typeface="+mn-lt"/>
                <a:ea typeface="+mn-ea"/>
                <a:cs typeface="+mn-cs"/>
              </a:rPr>
              <a:t>Biblical Character:</a:t>
            </a:r>
            <a:r>
              <a:rPr lang="en-US" sz="1200" kern="1200" dirty="0" smtClean="0">
                <a:solidFill>
                  <a:schemeClr val="tx1"/>
                </a:solidFill>
                <a:effectLst/>
                <a:latin typeface="+mn-lt"/>
                <a:ea typeface="+mn-ea"/>
                <a:cs typeface="+mn-cs"/>
              </a:rPr>
              <a:t> Samson</a:t>
            </a:r>
            <a:endParaRPr lang="en-ZA" sz="1200" kern="1200" dirty="0" smtClean="0">
              <a:solidFill>
                <a:schemeClr val="tx1"/>
              </a:solidFill>
              <a:effectLst/>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18/02/18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18/02/18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18/02/18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18/02/18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18/02/18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18/02/18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18/02/18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18/02/18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18/02/18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18/02/18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18/02/18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solidFill>
                  <a:prstClr val="black">
                    <a:tint val="75000"/>
                  </a:prstClr>
                </a:solidFill>
                <a:latin typeface="Calibri"/>
              </a:rPr>
              <a:pPr/>
              <a:t>18/02/18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36728727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864996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2457318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313278172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60741304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198786676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180892896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55652878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62168460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326789109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2921849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862" cy="5143500"/>
          </a:xfrm>
          <a:prstGeom prst="rect">
            <a:avLst/>
          </a:prstGeom>
        </p:spPr>
      </p:pic>
    </p:spTree>
    <p:extLst>
      <p:ext uri="{BB962C8B-B14F-4D97-AF65-F5344CB8AC3E}">
        <p14:creationId xmlns:p14="http://schemas.microsoft.com/office/powerpoint/2010/main" val="347635205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997510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326898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862" cy="5143500"/>
          </a:xfrm>
          <a:prstGeom prst="rect">
            <a:avLst/>
          </a:prstGeom>
        </p:spPr>
      </p:pic>
    </p:spTree>
    <p:extLst>
      <p:ext uri="{BB962C8B-B14F-4D97-AF65-F5344CB8AC3E}">
        <p14:creationId xmlns:p14="http://schemas.microsoft.com/office/powerpoint/2010/main" val="3827076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365467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279397166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238422356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278147483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255660186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206185721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18505643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257282252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143558147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390264374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862" cy="5143500"/>
          </a:xfrm>
          <a:prstGeom prst="rect">
            <a:avLst/>
          </a:prstGeom>
        </p:spPr>
      </p:pic>
    </p:spTree>
    <p:extLst>
      <p:ext uri="{BB962C8B-B14F-4D97-AF65-F5344CB8AC3E}">
        <p14:creationId xmlns:p14="http://schemas.microsoft.com/office/powerpoint/2010/main" val="108362408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13218</TotalTime>
  <Words>730</Words>
  <Application>Microsoft Macintosh PowerPoint</Application>
  <PresentationFormat>On-screen Show (16:9)</PresentationFormat>
  <Paragraphs>58</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985</cp:revision>
  <dcterms:created xsi:type="dcterms:W3CDTF">2014-06-20T13:14:19Z</dcterms:created>
  <dcterms:modified xsi:type="dcterms:W3CDTF">2018-02-18T11:42:28Z</dcterms:modified>
</cp:coreProperties>
</file>