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5"/>
  </p:notesMasterIdLst>
  <p:sldIdLst>
    <p:sldId id="711" r:id="rId2"/>
    <p:sldId id="745" r:id="rId3"/>
    <p:sldId id="738" r:id="rId4"/>
    <p:sldId id="896" r:id="rId5"/>
    <p:sldId id="920" r:id="rId6"/>
    <p:sldId id="946" r:id="rId7"/>
    <p:sldId id="960" r:id="rId8"/>
    <p:sldId id="978" r:id="rId9"/>
    <p:sldId id="979" r:id="rId10"/>
    <p:sldId id="980" r:id="rId11"/>
    <p:sldId id="981" r:id="rId12"/>
    <p:sldId id="984" r:id="rId13"/>
    <p:sldId id="982" r:id="rId14"/>
    <p:sldId id="983" r:id="rId15"/>
    <p:sldId id="928" r:id="rId16"/>
    <p:sldId id="899" r:id="rId17"/>
    <p:sldId id="974" r:id="rId18"/>
    <p:sldId id="973" r:id="rId19"/>
    <p:sldId id="963" r:id="rId20"/>
    <p:sldId id="804" r:id="rId21"/>
    <p:sldId id="895" r:id="rId22"/>
    <p:sldId id="775" r:id="rId23"/>
    <p:sldId id="778" r:id="rId24"/>
    <p:sldId id="813" r:id="rId25"/>
    <p:sldId id="888" r:id="rId26"/>
    <p:sldId id="918" r:id="rId27"/>
    <p:sldId id="985" r:id="rId28"/>
    <p:sldId id="987" r:id="rId29"/>
    <p:sldId id="961" r:id="rId30"/>
    <p:sldId id="988" r:id="rId31"/>
    <p:sldId id="989" r:id="rId32"/>
    <p:sldId id="990" r:id="rId33"/>
    <p:sldId id="991" r:id="rId34"/>
    <p:sldId id="992" r:id="rId35"/>
    <p:sldId id="993" r:id="rId36"/>
    <p:sldId id="994" r:id="rId37"/>
    <p:sldId id="995" r:id="rId38"/>
    <p:sldId id="962" r:id="rId39"/>
    <p:sldId id="886" r:id="rId40"/>
    <p:sldId id="811" r:id="rId41"/>
    <p:sldId id="996" r:id="rId42"/>
    <p:sldId id="958" r:id="rId43"/>
    <p:sldId id="769"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11" autoAdjust="0"/>
  </p:normalViewPr>
  <p:slideViewPr>
    <p:cSldViewPr snapToGrid="0" snapToObjects="1">
      <p:cViewPr varScale="1">
        <p:scale>
          <a:sx n="33" d="100"/>
          <a:sy n="33" d="100"/>
        </p:scale>
        <p:origin x="-2024" y="-96"/>
      </p:cViewPr>
      <p:guideLst>
        <p:guide orient="horz" pos="3147"/>
        <p:guide pos="47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18/03/20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Welcome to the Disciple Series.</a:t>
            </a:r>
            <a:r>
              <a:rPr lang="en-ZA"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 We</a:t>
            </a:r>
            <a:r>
              <a:rPr lang="en-US" baseline="0" dirty="0" smtClean="0"/>
              <a:t> keep watch to see if anyone is in trouble.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(2) We</a:t>
            </a:r>
            <a:r>
              <a:rPr lang="en-US" baseline="0" dirty="0" smtClean="0"/>
              <a:t> take risks even if it costs us!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(3) We</a:t>
            </a:r>
            <a:r>
              <a:rPr lang="en-US" baseline="0" dirty="0" smtClean="0"/>
              <a:t> save lives!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Definition: </a:t>
            </a:r>
            <a:r>
              <a:rPr lang="en-US" sz="1200" kern="1200" dirty="0" smtClean="0">
                <a:solidFill>
                  <a:schemeClr val="tx1"/>
                </a:solidFill>
                <a:effectLst/>
                <a:latin typeface="+mn-lt"/>
                <a:ea typeface="+mn-ea"/>
                <a:cs typeface="+mn-cs"/>
              </a:rPr>
              <a:t>A discipled-person shares the gospel near and far.</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Bible Passage: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will receive power when the Holy Spirit comes on you; and you will be my witnesses in Jerusalem, and in all Judea and Samaria, and to the ends of the earth.” </a:t>
            </a:r>
            <a:r>
              <a:rPr lang="en-US" sz="1200" kern="1200" dirty="0" smtClean="0">
                <a:solidFill>
                  <a:schemeClr val="tx1"/>
                </a:solidFill>
                <a:effectLst/>
                <a:latin typeface="+mn-lt"/>
                <a:ea typeface="+mn-ea"/>
                <a:cs typeface="+mn-cs"/>
              </a:rPr>
              <a:t>(Acts 1:8)</a:t>
            </a:r>
          </a:p>
          <a:p>
            <a:r>
              <a:rPr lang="en-US" sz="1200" b="1" kern="1200" dirty="0" smtClean="0">
                <a:solidFill>
                  <a:schemeClr val="tx1"/>
                </a:solidFill>
                <a:effectLst/>
                <a:latin typeface="+mn-lt"/>
                <a:ea typeface="+mn-ea"/>
                <a:cs typeface="+mn-cs"/>
              </a:rPr>
              <a:t>Small Group Question: </a:t>
            </a:r>
            <a:r>
              <a:rPr lang="en-US" sz="1200" kern="1200" dirty="0" smtClean="0">
                <a:solidFill>
                  <a:schemeClr val="tx1"/>
                </a:solidFill>
                <a:effectLst/>
                <a:latin typeface="+mn-lt"/>
                <a:ea typeface="+mn-ea"/>
                <a:cs typeface="+mn-cs"/>
              </a:rPr>
              <a:t>What does this verse say about missions?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Biblical Character:</a:t>
            </a:r>
            <a:r>
              <a:rPr lang="en-US" sz="1200" kern="1200" dirty="0" smtClean="0">
                <a:solidFill>
                  <a:schemeClr val="tx1"/>
                </a:solidFill>
                <a:effectLst/>
                <a:latin typeface="+mn-lt"/>
                <a:ea typeface="+mn-ea"/>
                <a:cs typeface="+mn-cs"/>
              </a:rPr>
              <a:t> Paul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Video:</a:t>
            </a:r>
            <a:r>
              <a:rPr lang="en-US" sz="1200" b="1" kern="1200" baseline="0" dirty="0" smtClean="0">
                <a:solidFill>
                  <a:schemeClr val="tx1"/>
                </a:solidFill>
                <a:effectLst/>
                <a:latin typeface="+mn-lt"/>
                <a:ea typeface="+mn-ea"/>
                <a:cs typeface="+mn-cs"/>
              </a:rPr>
              <a:t> </a:t>
            </a:r>
            <a:r>
              <a:rPr lang="en-US" b="0" dirty="0" smtClean="0"/>
              <a:t>Paul, Apostle of Christ: Official Trailer.</a:t>
            </a:r>
            <a:r>
              <a:rPr lang="en-US" b="0" baseline="0" dirty="0" smtClean="0"/>
              <a:t> Get it on YouTube at: https://</a:t>
            </a:r>
            <a:r>
              <a:rPr lang="en-US" b="0" baseline="0" dirty="0" err="1" smtClean="0"/>
              <a:t>www.youtube.com</a:t>
            </a:r>
            <a:r>
              <a:rPr lang="en-US" b="0" baseline="0" dirty="0" smtClean="0"/>
              <a:t>/</a:t>
            </a:r>
            <a:r>
              <a:rPr lang="en-US" b="0" baseline="0" dirty="0" err="1" smtClean="0"/>
              <a:t>watch?v</a:t>
            </a:r>
            <a:r>
              <a:rPr lang="en-US" b="0" baseline="0" dirty="0" smtClean="0"/>
              <a:t>=LyOqQZUDdO4</a:t>
            </a:r>
            <a:endParaRPr lang="en-US" b="0" dirty="0" smtClean="0"/>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(1) Paul had a personal encounter with Jesus.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(2) Paul took every opportunity to share the Gospel.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(3) Paul went on mission trips.</a:t>
            </a:r>
            <a:endParaRPr lang="en-ZA" sz="1200" b="0" dirty="0">
              <a:solidFill>
                <a:schemeClr val="bg1"/>
              </a:solidFill>
              <a:effectLst>
                <a:glow rad="127000">
                  <a:schemeClr val="tx1">
                    <a:alpha val="92000"/>
                  </a:schemeClr>
                </a:glow>
              </a:effectLst>
              <a:latin typeface="Franklin Gothic Medium"/>
              <a:cs typeface="Franklin Gothic Medium"/>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1 we </a:t>
            </a:r>
            <a:r>
              <a:rPr lang="en-US" sz="1200" b="0" kern="1200" baseline="0" dirty="0" smtClean="0">
                <a:solidFill>
                  <a:schemeClr val="tx1"/>
                </a:solidFill>
                <a:effectLst/>
                <a:latin typeface="+mn-lt"/>
                <a:ea typeface="+mn-ea"/>
                <a:cs typeface="+mn-cs"/>
              </a:rPr>
              <a:t>learnt that a disciple is </a:t>
            </a:r>
            <a:r>
              <a:rPr lang="en-US" sz="1200" b="0" kern="1200" dirty="0" smtClean="0">
                <a:solidFill>
                  <a:schemeClr val="tx1"/>
                </a:solidFill>
                <a:effectLst/>
                <a:latin typeface="+mn-lt"/>
                <a:ea typeface="+mn-ea"/>
                <a:cs typeface="+mn-cs"/>
              </a:rPr>
              <a:t>Word-based.</a:t>
            </a:r>
            <a:endParaRPr lang="en-US" b="0" dirty="0" smtClean="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Question: </a:t>
            </a:r>
            <a:r>
              <a:rPr lang="en-US" sz="1200" kern="1200" dirty="0" smtClean="0">
                <a:solidFill>
                  <a:schemeClr val="tx1"/>
                </a:solidFill>
                <a:latin typeface="+mn-lt"/>
                <a:ea typeface="+mn-ea"/>
                <a:cs typeface="+mn-cs"/>
              </a:rPr>
              <a:t>Are you Mission-minded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like Paul?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Maybe you are not there yet</a:t>
            </a:r>
            <a:r>
              <a:rPr lang="mr-IN" dirty="0" smtClean="0"/>
              <a:t>…</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By the time you graduate from Encounter Youth you will that God loves the lost and wants to use them to reach them.</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You will </a:t>
            </a:r>
            <a:r>
              <a:rPr lang="en-US" sz="1200" kern="1200" dirty="0" smtClean="0">
                <a:solidFill>
                  <a:schemeClr val="tx1"/>
                </a:solidFill>
                <a:effectLst/>
                <a:latin typeface="+mn-lt"/>
                <a:ea typeface="+mn-ea"/>
                <a:cs typeface="+mn-cs"/>
              </a:rPr>
              <a:t>know the gospel and share the Gospel.</a:t>
            </a:r>
            <a:endParaRPr lang="en-ZA" sz="1200" kern="1200" dirty="0" smtClean="0">
              <a:solidFill>
                <a:schemeClr val="tx1"/>
              </a:solidFill>
              <a:effectLst/>
              <a:latin typeface="+mn-lt"/>
              <a:ea typeface="+mn-ea"/>
              <a:cs typeface="+mn-cs"/>
            </a:endParaRPr>
          </a:p>
          <a:p>
            <a:endParaRPr lang="en-US" b="0" dirty="0" smtClean="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will </a:t>
            </a:r>
            <a:r>
              <a:rPr lang="en-US" sz="1200" kern="1200" dirty="0" smtClean="0">
                <a:solidFill>
                  <a:schemeClr val="tx1"/>
                </a:solidFill>
                <a:effectLst/>
                <a:latin typeface="+mn-lt"/>
                <a:ea typeface="+mn-ea"/>
                <a:cs typeface="+mn-cs"/>
              </a:rPr>
              <a:t>start relationships with unbelievers and share the Gospel with them.</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Challenge:</a:t>
            </a:r>
            <a:r>
              <a:rPr lang="en-ZA" sz="1200" b="1" kern="1200" baseline="0" dirty="0" smtClean="0">
                <a:solidFill>
                  <a:schemeClr val="tx1"/>
                </a:solidFill>
                <a:effectLst/>
                <a:latin typeface="+mn-lt"/>
                <a:ea typeface="ヒラギノ角ゴ Pro W3" charset="0"/>
                <a:cs typeface="+mn-cs"/>
              </a:rPr>
              <a:t> </a:t>
            </a:r>
            <a:r>
              <a:rPr lang="en-ZA" sz="1200" b="0" kern="1200" baseline="0" dirty="0" smtClean="0">
                <a:solidFill>
                  <a:schemeClr val="tx1"/>
                </a:solidFill>
                <a:effectLst/>
                <a:latin typeface="+mn-lt"/>
                <a:ea typeface="ヒラギノ角ゴ Pro W3" charset="0"/>
                <a:cs typeface="+mn-cs"/>
              </a:rPr>
              <a:t>Will you be</a:t>
            </a:r>
            <a:r>
              <a:rPr lang="en-ZA" sz="1200" kern="1200" baseline="0" dirty="0" smtClean="0">
                <a:solidFill>
                  <a:schemeClr val="tx1"/>
                </a:solidFill>
                <a:effectLst/>
                <a:latin typeface="+mn-lt"/>
                <a:ea typeface="ヒラギノ角ゴ Pro W3" charset="0"/>
                <a:cs typeface="+mn-cs"/>
              </a:rPr>
              <a:t> Mission-minded?</a:t>
            </a:r>
          </a:p>
        </p:txBody>
      </p:sp>
      <p:sp>
        <p:nvSpPr>
          <p:cNvPr id="4" name="Slide Number Placeholder 3"/>
          <p:cNvSpPr>
            <a:spLocks noGrp="1"/>
          </p:cNvSpPr>
          <p:nvPr>
            <p:ph type="sldNum" sz="quarter" idx="10"/>
          </p:nvPr>
        </p:nvSpPr>
        <p:spPr/>
        <p:txBody>
          <a:bodyPr/>
          <a:lstStyle/>
          <a:p>
            <a:fld id="{82B0CBE6-A9AA-BC40-BDC2-C1AF08E569CD}" type="slidenum">
              <a:rPr lang="en-US" smtClean="0"/>
              <a:t>25</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#1:</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REACH JUST ONE. </a:t>
            </a:r>
            <a:r>
              <a:rPr lang="en-US" sz="1200" b="0" kern="1200" baseline="0" dirty="0" smtClean="0">
                <a:solidFill>
                  <a:schemeClr val="tx1"/>
                </a:solidFill>
                <a:effectLst/>
                <a:latin typeface="+mn-lt"/>
                <a:ea typeface="+mn-ea"/>
                <a:cs typeface="+mn-cs"/>
              </a:rPr>
              <a:t>As a church we have been challenged to reach just one person for Jesus. </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26</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ヒラギノ角ゴ Pro W3" charset="0"/>
                <a:cs typeface="+mn-cs"/>
              </a:rPr>
              <a:t>Bring your Just One to our Zoo</a:t>
            </a:r>
            <a:r>
              <a:rPr lang="en-ZA" sz="1200" kern="1200" baseline="0" dirty="0" smtClean="0">
                <a:solidFill>
                  <a:schemeClr val="tx1"/>
                </a:solidFill>
                <a:effectLst/>
                <a:latin typeface="+mn-lt"/>
                <a:ea typeface="ヒラギノ角ゴ Pro W3" charset="0"/>
                <a:cs typeface="+mn-cs"/>
              </a:rPr>
              <a:t> Lake Youth Outing on Wednesday the 21</a:t>
            </a:r>
            <a:r>
              <a:rPr lang="en-ZA" sz="1200" kern="1200" baseline="30000" dirty="0" smtClean="0">
                <a:solidFill>
                  <a:schemeClr val="tx1"/>
                </a:solidFill>
                <a:effectLst/>
                <a:latin typeface="+mn-lt"/>
                <a:ea typeface="ヒラギノ角ゴ Pro W3" charset="0"/>
                <a:cs typeface="+mn-cs"/>
              </a:rPr>
              <a:t>st</a:t>
            </a:r>
            <a:r>
              <a:rPr lang="en-ZA" sz="1200" kern="1200" baseline="0" dirty="0" smtClean="0">
                <a:solidFill>
                  <a:schemeClr val="tx1"/>
                </a:solidFill>
                <a:effectLst/>
                <a:latin typeface="+mn-lt"/>
                <a:ea typeface="ヒラギノ角ゴ Pro W3" charset="0"/>
                <a:cs typeface="+mn-cs"/>
              </a:rPr>
              <a:t> March from 9am to 12.</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27</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your Just One to our Friday</a:t>
            </a:r>
            <a:r>
              <a:rPr lang="en-US" baseline="0" dirty="0" smtClean="0"/>
              <a:t> night Engage series in Term 2!</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4154261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#2:</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Share The GOSPEL.</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29</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2 we learnt that a disciple is Prayer-filled.	</a:t>
            </a:r>
            <a:endParaRPr lang="en-US" b="0"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ヒラギノ角ゴ Pro W3" charset="0"/>
                <a:cs typeface="+mn-cs"/>
              </a:rPr>
              <a:t>You will know the</a:t>
            </a:r>
            <a:r>
              <a:rPr lang="en-ZA" sz="1200" kern="1200" baseline="0" dirty="0" smtClean="0">
                <a:solidFill>
                  <a:schemeClr val="tx1"/>
                </a:solidFill>
                <a:effectLst/>
                <a:latin typeface="+mn-lt"/>
                <a:ea typeface="ヒラギノ角ゴ Pro W3" charset="0"/>
                <a:cs typeface="+mn-cs"/>
              </a:rPr>
              <a:t> 6 words and 6 sentences backwards by the time you graduate high school!</a:t>
            </a:r>
          </a:p>
          <a:p>
            <a:r>
              <a:rPr lang="en-ZA" sz="1200" kern="1200" dirty="0" smtClean="0">
                <a:solidFill>
                  <a:schemeClr val="tx1"/>
                </a:solidFill>
                <a:effectLst/>
                <a:latin typeface="+mn-lt"/>
                <a:ea typeface="ヒラギノ角ゴ Pro W3" charset="0"/>
                <a:cs typeface="+mn-cs"/>
              </a:rPr>
              <a:t>God created us to be with him</a:t>
            </a:r>
          </a:p>
          <a:p>
            <a:r>
              <a:rPr lang="en-ZA" sz="1200" kern="1200" dirty="0" smtClean="0">
                <a:solidFill>
                  <a:schemeClr val="tx1"/>
                </a:solidFill>
                <a:effectLst/>
                <a:latin typeface="+mn-lt"/>
                <a:ea typeface="ヒラギノ角ゴ Pro W3" charset="0"/>
                <a:cs typeface="+mn-cs"/>
              </a:rPr>
              <a:t>Our sins separate us from God</a:t>
            </a:r>
          </a:p>
          <a:p>
            <a:r>
              <a:rPr lang="en-ZA" sz="1200" kern="1200" dirty="0" smtClean="0">
                <a:solidFill>
                  <a:schemeClr val="tx1"/>
                </a:solidFill>
                <a:effectLst/>
                <a:latin typeface="+mn-lt"/>
                <a:ea typeface="ヒラギノ角ゴ Pro W3" charset="0"/>
                <a:cs typeface="+mn-cs"/>
              </a:rPr>
              <a:t>Sins cannot be removed by good deeds </a:t>
            </a:r>
          </a:p>
          <a:p>
            <a:r>
              <a:rPr lang="en-ZA" sz="1200" kern="1200" dirty="0" smtClean="0">
                <a:solidFill>
                  <a:schemeClr val="tx1"/>
                </a:solidFill>
                <a:effectLst/>
                <a:latin typeface="+mn-lt"/>
                <a:ea typeface="ヒラギノ角ゴ Pro W3" charset="0"/>
                <a:cs typeface="+mn-cs"/>
              </a:rPr>
              <a:t>Paying the price for sin, Jesus died and rose again</a:t>
            </a:r>
          </a:p>
          <a:p>
            <a:r>
              <a:rPr lang="en-ZA" sz="1200" kern="1200" dirty="0" smtClean="0">
                <a:solidFill>
                  <a:schemeClr val="tx1"/>
                </a:solidFill>
                <a:effectLst/>
                <a:latin typeface="+mn-lt"/>
                <a:ea typeface="ヒラギノ角ゴ Pro W3" charset="0"/>
                <a:cs typeface="+mn-cs"/>
              </a:rPr>
              <a:t>Everyone who trusts in him alone has eternal life</a:t>
            </a:r>
          </a:p>
          <a:p>
            <a:r>
              <a:rPr lang="en-ZA" sz="1200" kern="1200" dirty="0" smtClean="0">
                <a:solidFill>
                  <a:schemeClr val="tx1"/>
                </a:solidFill>
                <a:effectLst/>
                <a:latin typeface="+mn-lt"/>
                <a:ea typeface="ヒラギノ角ゴ Pro W3" charset="0"/>
                <a:cs typeface="+mn-cs"/>
              </a:rPr>
              <a:t>Life with Jesus starts now and lasts forever</a:t>
            </a:r>
          </a:p>
        </p:txBody>
      </p:sp>
      <p:sp>
        <p:nvSpPr>
          <p:cNvPr id="4" name="Slide Number Placeholder 3"/>
          <p:cNvSpPr>
            <a:spLocks noGrp="1"/>
          </p:cNvSpPr>
          <p:nvPr>
            <p:ph type="sldNum" sz="quarter" idx="10"/>
          </p:nvPr>
        </p:nvSpPr>
        <p:spPr/>
        <p:txBody>
          <a:bodyPr/>
          <a:lstStyle/>
          <a:p>
            <a:fld id="{82B0CBE6-A9AA-BC40-BDC2-C1AF08E569CD}" type="slidenum">
              <a:rPr lang="en-US" smtClean="0"/>
              <a:t>30</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Here are the 6 words to </a:t>
            </a:r>
            <a:r>
              <a:rPr lang="en-US" sz="1200" b="0" kern="1200" baseline="0" dirty="0" err="1" smtClean="0">
                <a:solidFill>
                  <a:schemeClr val="tx1"/>
                </a:solidFill>
                <a:effectLst/>
                <a:latin typeface="+mn-lt"/>
                <a:ea typeface="+mn-ea"/>
                <a:cs typeface="+mn-cs"/>
              </a:rPr>
              <a:t>memorise</a:t>
            </a:r>
            <a:r>
              <a:rPr lang="en-US" sz="1200" b="0" kern="1200" baseline="0" dirty="0" smtClean="0">
                <a:solidFill>
                  <a:schemeClr val="tx1"/>
                </a:solidFill>
                <a:effectLst/>
                <a:latin typeface="+mn-lt"/>
                <a:ea typeface="+mn-ea"/>
                <a:cs typeface="+mn-cs"/>
              </a:rPr>
              <a:t>: God Our Sins Paying Everyone Life.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are the 6 sentences to </a:t>
            </a:r>
            <a:r>
              <a:rPr lang="en-US" sz="1200" kern="1200" dirty="0" err="1" smtClean="0">
                <a:solidFill>
                  <a:schemeClr val="tx1"/>
                </a:solidFill>
                <a:effectLst/>
                <a:latin typeface="+mn-lt"/>
                <a:ea typeface="+mn-ea"/>
                <a:cs typeface="+mn-cs"/>
              </a:rPr>
              <a:t>memorise</a:t>
            </a:r>
            <a:r>
              <a:rPr lang="en-U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#3:</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DO A MISSION:</a:t>
            </a:r>
            <a:r>
              <a:rPr lang="en-US" sz="1200" b="0" kern="1200" baseline="0" dirty="0" smtClean="0">
                <a:solidFill>
                  <a:schemeClr val="tx1"/>
                </a:solidFill>
                <a:effectLst/>
                <a:latin typeface="+mn-lt"/>
                <a:ea typeface="+mn-ea"/>
                <a:cs typeface="+mn-cs"/>
              </a:rPr>
              <a:t> Before you graduate from high school make sure you are part of a Ten Days Mission trip.</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38</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Practise: </a:t>
            </a:r>
            <a:r>
              <a:rPr lang="en-US" sz="1200" b="0" kern="1200" dirty="0" smtClean="0">
                <a:solidFill>
                  <a:schemeClr val="tx1"/>
                </a:solidFill>
                <a:effectLst/>
                <a:latin typeface="+mn-lt"/>
                <a:ea typeface="+mn-ea"/>
                <a:cs typeface="+mn-cs"/>
              </a:rPr>
              <a:t>You have 3 tasks to achieve to earn a prize: (1) Identify Your Just One: Write down the name of one of your friends that you believe</a:t>
            </a:r>
            <a:r>
              <a:rPr lang="en-US" sz="1200" b="0" kern="1200" baseline="0" dirty="0" smtClean="0">
                <a:solidFill>
                  <a:schemeClr val="tx1"/>
                </a:solidFill>
                <a:effectLst/>
                <a:latin typeface="+mn-lt"/>
                <a:ea typeface="+mn-ea"/>
                <a:cs typeface="+mn-cs"/>
              </a:rPr>
              <a:t> God is calling you to reach. (2) </a:t>
            </a:r>
            <a:r>
              <a:rPr lang="en-US" sz="1200" b="0" kern="1200" dirty="0" smtClean="0">
                <a:solidFill>
                  <a:schemeClr val="tx1"/>
                </a:solidFill>
                <a:effectLst/>
                <a:latin typeface="+mn-lt"/>
                <a:ea typeface="+mn-ea"/>
                <a:cs typeface="+mn-cs"/>
              </a:rPr>
              <a:t>Share the GOSPEL:</a:t>
            </a:r>
            <a:r>
              <a:rPr lang="en-US" sz="1200" b="0" kern="1200" baseline="0" dirty="0" smtClean="0">
                <a:solidFill>
                  <a:schemeClr val="tx1"/>
                </a:solidFill>
                <a:effectLst/>
                <a:latin typeface="+mn-lt"/>
                <a:ea typeface="+mn-ea"/>
                <a:cs typeface="+mn-cs"/>
              </a:rPr>
              <a:t> Find a leader in the room and share the gospel with them and get them to sign your paper.</a:t>
            </a:r>
            <a:r>
              <a:rPr lang="en-US" sz="1200" b="0" kern="1200" dirty="0" smtClean="0">
                <a:solidFill>
                  <a:schemeClr val="tx1"/>
                </a:solidFill>
                <a:effectLst/>
                <a:latin typeface="+mn-lt"/>
                <a:ea typeface="+mn-ea"/>
                <a:cs typeface="+mn-cs"/>
              </a:rPr>
              <a:t> (3) Pledge to do</a:t>
            </a:r>
            <a:r>
              <a:rPr lang="en-US" sz="1200" b="0" kern="1200" baseline="0" dirty="0" smtClean="0">
                <a:solidFill>
                  <a:schemeClr val="tx1"/>
                </a:solidFill>
                <a:effectLst/>
                <a:latin typeface="+mn-lt"/>
                <a:ea typeface="+mn-ea"/>
                <a:cs typeface="+mn-cs"/>
              </a:rPr>
              <a:t> a Ten</a:t>
            </a:r>
            <a:r>
              <a:rPr lang="en-US" sz="1200" b="0" kern="1200" dirty="0" smtClean="0">
                <a:solidFill>
                  <a:schemeClr val="tx1"/>
                </a:solidFill>
                <a:effectLst/>
                <a:latin typeface="+mn-lt"/>
                <a:ea typeface="+mn-ea"/>
                <a:cs typeface="+mn-cs"/>
              </a:rPr>
              <a:t> Days Mission: Get a pledge form and sign your name to pledge</a:t>
            </a:r>
            <a:r>
              <a:rPr lang="en-US" sz="1200" b="0" kern="1200" baseline="0" dirty="0" smtClean="0">
                <a:solidFill>
                  <a:schemeClr val="tx1"/>
                </a:solidFill>
                <a:effectLst/>
                <a:latin typeface="+mn-lt"/>
                <a:ea typeface="+mn-ea"/>
                <a:cs typeface="+mn-cs"/>
              </a:rPr>
              <a:t> to go on a Ten Days Mission Trip before you </a:t>
            </a:r>
            <a:r>
              <a:rPr lang="en-US" sz="1200" b="0" kern="1200" dirty="0" smtClean="0">
                <a:solidFill>
                  <a:schemeClr val="tx1"/>
                </a:solidFill>
                <a:effectLst/>
                <a:latin typeface="+mn-lt"/>
                <a:ea typeface="+mn-ea"/>
                <a:cs typeface="+mn-cs"/>
              </a:rPr>
              <a:t>graduate from high school.</a:t>
            </a:r>
          </a:p>
        </p:txBody>
      </p:sp>
      <p:sp>
        <p:nvSpPr>
          <p:cNvPr id="4" name="Slide Number Placeholder 3"/>
          <p:cNvSpPr>
            <a:spLocks noGrp="1"/>
          </p:cNvSpPr>
          <p:nvPr>
            <p:ph type="sldNum" sz="quarter" idx="10"/>
          </p:nvPr>
        </p:nvSpPr>
        <p:spPr/>
        <p:txBody>
          <a:bodyPr/>
          <a:lstStyle/>
          <a:p>
            <a:fld id="{82B0CBE6-A9AA-BC40-BDC2-C1AF08E569CD}" type="slidenum">
              <a:rPr lang="en-US" smtClean="0"/>
              <a:t>39</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w</a:t>
            </a:r>
            <a:r>
              <a:rPr lang="en-US" sz="1200" b="0" kern="1200" dirty="0" smtClean="0">
                <a:solidFill>
                  <a:schemeClr val="tx1"/>
                </a:solidFill>
                <a:effectLst/>
                <a:latin typeface="+mn-lt"/>
                <a:ea typeface="+mn-ea"/>
                <a:cs typeface="+mn-cs"/>
              </a:rPr>
              <a:t>eek</a:t>
            </a:r>
            <a:r>
              <a:rPr lang="en-US" sz="1200" b="0" kern="1200" baseline="0" dirty="0" smtClean="0">
                <a:solidFill>
                  <a:schemeClr val="tx1"/>
                </a:solidFill>
                <a:effectLst/>
                <a:latin typeface="+mn-lt"/>
                <a:ea typeface="+mn-ea"/>
                <a:cs typeface="+mn-cs"/>
              </a:rPr>
              <a:t> 3 </a:t>
            </a: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learnt that </a:t>
            </a:r>
            <a:r>
              <a:rPr lang="en-US" sz="1200" b="0" kern="1200" dirty="0" smtClean="0">
                <a:solidFill>
                  <a:schemeClr val="tx1"/>
                </a:solidFill>
                <a:effectLst/>
                <a:latin typeface="+mn-lt"/>
                <a:ea typeface="+mn-ea"/>
                <a:cs typeface="+mn-cs"/>
              </a:rPr>
              <a:t>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Christ-centered.</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What will your response be to the message you have heard today? Will you work on becoming</a:t>
            </a:r>
            <a:r>
              <a:rPr lang="en-US" sz="1200" b="0" kern="1200" baseline="0" dirty="0" smtClean="0">
                <a:solidFill>
                  <a:schemeClr val="tx1"/>
                </a:solidFill>
                <a:effectLst/>
                <a:latin typeface="+mn-lt"/>
                <a:ea typeface="+mn-ea"/>
                <a:cs typeface="+mn-cs"/>
              </a:rPr>
              <a:t> Mission-minded? Don’t leave your beach unguarded!!!</a:t>
            </a:r>
            <a:endParaRPr lang="en-US" b="0" dirty="0" smtClean="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Be</a:t>
            </a:r>
            <a:r>
              <a:rPr lang="en-US" b="0" baseline="0" dirty="0" smtClean="0">
                <a:latin typeface="Calibri" charset="0"/>
              </a:rPr>
              <a:t> sure to join the Encounter Sunday WhatsApp group if you have not done so already. This week we will receive daily devotions based on the life of Paul each day at 8pm.</a:t>
            </a:r>
            <a:endParaRPr lang="en-US" b="0" dirty="0" smtClean="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 </a:t>
            </a:r>
            <a:r>
              <a:rPr lang="en-US" sz="1200" b="0" kern="1200" dirty="0" smtClean="0">
                <a:solidFill>
                  <a:schemeClr val="tx1"/>
                </a:solidFill>
                <a:effectLst/>
                <a:latin typeface="+mn-lt"/>
                <a:ea typeface="+mn-ea"/>
                <a:cs typeface="+mn-cs"/>
              </a:rPr>
              <a:t>Let’s ask God to help us become Mission-minded.</a:t>
            </a:r>
            <a:endParaRPr lang="en-US" b="0" dirty="0" smtClean="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Next week we will learn that a disciple is </a:t>
            </a:r>
            <a:r>
              <a:rPr lang="en-US" sz="1200" b="0" kern="1200" dirty="0" smtClean="0">
                <a:solidFill>
                  <a:schemeClr val="tx1"/>
                </a:solidFill>
                <a:effectLst/>
                <a:latin typeface="+mn-lt"/>
                <a:ea typeface="+mn-ea"/>
                <a:cs typeface="+mn-cs"/>
              </a:rPr>
              <a:t>Leadership-empowered.</a:t>
            </a:r>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Definition:</a:t>
            </a:r>
            <a:r>
              <a:rPr lang="en-US" sz="1200" kern="1200" dirty="0" smtClean="0">
                <a:solidFill>
                  <a:schemeClr val="tx1"/>
                </a:solidFill>
                <a:effectLst/>
                <a:latin typeface="+mn-lt"/>
                <a:ea typeface="+mn-ea"/>
                <a:cs typeface="+mn-cs"/>
              </a:rPr>
              <a:t> A discipled-person uses their gifts to lead others.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Bible Passage: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“God has given each you gifts … use them well to serve one another.”</a:t>
            </a:r>
            <a:r>
              <a:rPr lang="en-US" sz="1200" kern="1200" dirty="0" smtClean="0">
                <a:solidFill>
                  <a:schemeClr val="tx1"/>
                </a:solidFill>
                <a:effectLst/>
                <a:latin typeface="+mn-lt"/>
                <a:ea typeface="+mn-ea"/>
                <a:cs typeface="+mn-cs"/>
              </a:rPr>
              <a:t> (1 Pet 4:10)</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Biblical Character:</a:t>
            </a:r>
            <a:r>
              <a:rPr lang="en-US" sz="1200" kern="1200" dirty="0" smtClean="0">
                <a:solidFill>
                  <a:schemeClr val="tx1"/>
                </a:solidFill>
                <a:effectLst/>
                <a:latin typeface="+mn-lt"/>
                <a:ea typeface="+mn-ea"/>
                <a:cs typeface="+mn-cs"/>
              </a:rPr>
              <a:t> Nehemiah</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Knowledge:</a:t>
            </a:r>
            <a:r>
              <a:rPr lang="en-US" sz="1200" kern="1200" dirty="0" smtClean="0">
                <a:solidFill>
                  <a:schemeClr val="tx1"/>
                </a:solidFill>
                <a:effectLst/>
                <a:latin typeface="+mn-lt"/>
                <a:ea typeface="+mn-ea"/>
                <a:cs typeface="+mn-cs"/>
              </a:rPr>
              <a:t> They know that God uses them to lead his people.</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Attitudes:</a:t>
            </a:r>
            <a:r>
              <a:rPr lang="en-US" sz="1200" kern="1200" dirty="0" smtClean="0">
                <a:solidFill>
                  <a:schemeClr val="tx1"/>
                </a:solidFill>
                <a:effectLst/>
                <a:latin typeface="+mn-lt"/>
                <a:ea typeface="+mn-ea"/>
                <a:cs typeface="+mn-cs"/>
              </a:rPr>
              <a:t> They believe they are called to be servant leaders.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Skills:</a:t>
            </a:r>
            <a:r>
              <a:rPr lang="en-US" sz="1200" kern="1200" dirty="0" smtClean="0">
                <a:solidFill>
                  <a:schemeClr val="tx1"/>
                </a:solidFill>
                <a:effectLst/>
                <a:latin typeface="+mn-lt"/>
                <a:ea typeface="+mn-ea"/>
                <a:cs typeface="+mn-cs"/>
              </a:rPr>
              <a:t> They can use their gifts to serve people.</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Relationships:</a:t>
            </a:r>
            <a:r>
              <a:rPr lang="en-US" sz="1200" kern="1200" dirty="0" smtClean="0">
                <a:solidFill>
                  <a:schemeClr val="tx1"/>
                </a:solidFill>
                <a:effectLst/>
                <a:latin typeface="+mn-lt"/>
                <a:ea typeface="+mn-ea"/>
                <a:cs typeface="+mn-cs"/>
              </a:rPr>
              <a:t> They serve people in the world around them.</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a:t>
            </a:r>
            <a:r>
              <a:rPr lang="en-US" sz="1200" b="0" kern="1200" baseline="0" dirty="0" smtClean="0">
                <a:solidFill>
                  <a:schemeClr val="tx1"/>
                </a:solidFill>
                <a:effectLst/>
                <a:latin typeface="+mn-lt"/>
                <a:ea typeface="+mn-ea"/>
                <a:cs typeface="+mn-cs"/>
              </a:rPr>
              <a:t> 4 </a:t>
            </a: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learnt that </a:t>
            </a:r>
            <a:r>
              <a:rPr lang="en-US" sz="1200" b="0" kern="1200" dirty="0" smtClean="0">
                <a:solidFill>
                  <a:schemeClr val="tx1"/>
                </a:solidFill>
                <a:effectLst/>
                <a:latin typeface="+mn-lt"/>
                <a:ea typeface="+mn-ea"/>
                <a:cs typeface="+mn-cs"/>
              </a:rPr>
              <a:t>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Spirit-empowered.</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Last week we learnt that a disciple is Socially-responsible.</a:t>
            </a:r>
            <a:endParaRPr lang="en-US" b="0" dirty="0" smtClean="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This week</a:t>
            </a:r>
            <a:r>
              <a:rPr lang="en-US" sz="1200" b="0" kern="1200" baseline="0" dirty="0" smtClean="0">
                <a:solidFill>
                  <a:schemeClr val="tx1"/>
                </a:solidFill>
                <a:effectLst/>
                <a:latin typeface="+mn-lt"/>
                <a:ea typeface="+mn-ea"/>
                <a:cs typeface="+mn-cs"/>
              </a:rPr>
              <a:t> we will learn </a:t>
            </a:r>
            <a:r>
              <a:rPr lang="en-US" sz="1200" b="0" kern="1200" dirty="0" smtClean="0">
                <a:solidFill>
                  <a:schemeClr val="tx1"/>
                </a:solidFill>
                <a:effectLst/>
                <a:latin typeface="+mn-lt"/>
                <a:ea typeface="+mn-ea"/>
                <a:cs typeface="+mn-cs"/>
              </a:rPr>
              <a:t>that a disciple is Mission-minded.</a:t>
            </a:r>
            <a:endParaRPr lang="en-US" b="0" dirty="0" smtClean="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Video: Baywatch 2017 Trailer. Get it on YouTube at: https://</a:t>
            </a:r>
            <a:r>
              <a:rPr lang="en-US" dirty="0" err="1" smtClean="0"/>
              <a:t>www.youtube.com</a:t>
            </a:r>
            <a:r>
              <a:rPr lang="en-US" dirty="0" smtClean="0"/>
              <a:t>/</a:t>
            </a:r>
            <a:r>
              <a:rPr lang="en-US" dirty="0" err="1" smtClean="0"/>
              <a:t>watch?v</a:t>
            </a:r>
            <a:r>
              <a:rPr lang="en-US" dirty="0" smtClean="0"/>
              <a:t>=gM6Yg6ZVIL8</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 Life Guards! “I have made you a watchman</a:t>
            </a:r>
            <a:r>
              <a:rPr lang="en-US" baseline="0" dirty="0" smtClean="0"/>
              <a:t> but if </a:t>
            </a:r>
            <a:r>
              <a:rPr lang="en-US" dirty="0" smtClean="0"/>
              <a:t>you do not warn a wicked person or speak out to dissuade them from their evil ways in order to save their life, that wicked person will die for their sin, and I will hold you accountable for their blood.” (Ezekiel</a:t>
            </a:r>
            <a:r>
              <a:rPr lang="en-US" baseline="0" dirty="0" smtClean="0"/>
              <a:t> 3:17-18)</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27814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18/03/20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72872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7691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22863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757015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859684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89219091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8362408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6499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6490087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2545561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4670487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4763520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9878667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0892896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565287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2168460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6789109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2184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9751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6037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4518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877140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5566018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50443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610888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731301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4580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31460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84936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32762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0632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5640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546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6185721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939716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188891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817475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1040413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50564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51295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39521595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6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1238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13889</TotalTime>
  <Words>886</Words>
  <Application>Microsoft Macintosh PowerPoint</Application>
  <PresentationFormat>On-screen Show (16:9)</PresentationFormat>
  <Paragraphs>104</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1076</cp:revision>
  <dcterms:created xsi:type="dcterms:W3CDTF">2014-06-20T13:14:19Z</dcterms:created>
  <dcterms:modified xsi:type="dcterms:W3CDTF">2018-03-20T09:56:15Z</dcterms:modified>
</cp:coreProperties>
</file>