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38"/>
  </p:notesMasterIdLst>
  <p:sldIdLst>
    <p:sldId id="711" r:id="rId2"/>
    <p:sldId id="745" r:id="rId3"/>
    <p:sldId id="738" r:id="rId4"/>
    <p:sldId id="896" r:id="rId5"/>
    <p:sldId id="920" r:id="rId6"/>
    <p:sldId id="946" r:id="rId7"/>
    <p:sldId id="960" r:id="rId8"/>
    <p:sldId id="961" r:id="rId9"/>
    <p:sldId id="967" r:id="rId10"/>
    <p:sldId id="968" r:id="rId11"/>
    <p:sldId id="969" r:id="rId12"/>
    <p:sldId id="970" r:id="rId13"/>
    <p:sldId id="971" r:id="rId14"/>
    <p:sldId id="972" r:id="rId15"/>
    <p:sldId id="897" r:id="rId16"/>
    <p:sldId id="915" r:id="rId17"/>
    <p:sldId id="928" r:id="rId18"/>
    <p:sldId id="927" r:id="rId19"/>
    <p:sldId id="973" r:id="rId20"/>
    <p:sldId id="975" r:id="rId21"/>
    <p:sldId id="974" r:id="rId22"/>
    <p:sldId id="977" r:id="rId23"/>
    <p:sldId id="976" r:id="rId24"/>
    <p:sldId id="804" r:id="rId25"/>
    <p:sldId id="895" r:id="rId26"/>
    <p:sldId id="775" r:id="rId27"/>
    <p:sldId id="778" r:id="rId28"/>
    <p:sldId id="813" r:id="rId29"/>
    <p:sldId id="888" r:id="rId30"/>
    <p:sldId id="918" r:id="rId31"/>
    <p:sldId id="965" r:id="rId32"/>
    <p:sldId id="966" r:id="rId33"/>
    <p:sldId id="886" r:id="rId34"/>
    <p:sldId id="811" r:id="rId35"/>
    <p:sldId id="958" r:id="rId36"/>
    <p:sldId id="754" r:id="rId3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FF07"/>
    <a:srgbClr val="72D8C5"/>
    <a:srgbClr val="71D6C4"/>
    <a:srgbClr val="6FD1BF"/>
    <a:srgbClr val="70D4C3"/>
    <a:srgbClr val="F9002C"/>
    <a:srgbClr val="D29703"/>
    <a:srgbClr val="20DF33"/>
    <a:srgbClr val="1DA319"/>
    <a:srgbClr val="1EAC1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211" autoAdjust="0"/>
  </p:normalViewPr>
  <p:slideViewPr>
    <p:cSldViewPr snapToGrid="0" snapToObjects="1">
      <p:cViewPr varScale="1">
        <p:scale>
          <a:sx n="93" d="100"/>
          <a:sy n="93" d="100"/>
        </p:scale>
        <p:origin x="-600" y="-112"/>
      </p:cViewPr>
      <p:guideLst>
        <p:guide orient="horz"/>
        <p:guide pos="92"/>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C0D0A0-EEF8-054E-9AF0-04177F688829}" type="datetimeFigureOut">
              <a:rPr lang="en-US" smtClean="0"/>
              <a:t>18/03/11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76B6BF-B88A-A84A-B4EA-7A1DC6EF6D27}" type="slidenum">
              <a:rPr lang="en-US" smtClean="0"/>
              <a:t>‹#›</a:t>
            </a:fld>
            <a:endParaRPr lang="en-US"/>
          </a:p>
        </p:txBody>
      </p:sp>
    </p:spTree>
    <p:extLst>
      <p:ext uri="{BB962C8B-B14F-4D97-AF65-F5344CB8AC3E}">
        <p14:creationId xmlns:p14="http://schemas.microsoft.com/office/powerpoint/2010/main" val="32551261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sz="1200" kern="1200" dirty="0" smtClean="0">
                <a:solidFill>
                  <a:schemeClr val="tx1"/>
                </a:solidFill>
                <a:effectLst/>
                <a:latin typeface="+mn-lt"/>
                <a:ea typeface="+mn-ea"/>
                <a:cs typeface="+mn-cs"/>
              </a:rPr>
              <a:t>Welcome to the Disciple Series.</a:t>
            </a:r>
            <a:r>
              <a:rPr lang="en-ZA" sz="1200" kern="1200" baseline="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395B51F-04FD-7A40-B656-919F212494D9}" type="slidenum">
              <a:rPr lang="en-ZA" sz="1200">
                <a:latin typeface="Calibri" charset="0"/>
              </a:rPr>
              <a:pPr eaLnBrk="1" hangingPunct="1"/>
              <a:t>1</a:t>
            </a:fld>
            <a:endParaRPr lang="en-ZA"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10</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1" kern="1200" baseline="0" dirty="0" smtClean="0">
                <a:solidFill>
                  <a:schemeClr val="tx1"/>
                </a:solidFill>
                <a:effectLst/>
                <a:latin typeface="+mn-lt"/>
                <a:ea typeface="+mn-ea"/>
                <a:cs typeface="+mn-cs"/>
              </a:rPr>
              <a:t>Video: </a:t>
            </a:r>
            <a:r>
              <a:rPr lang="en-US" sz="1200" kern="1200" dirty="0" smtClean="0">
                <a:solidFill>
                  <a:schemeClr val="tx1"/>
                </a:solidFill>
                <a:latin typeface="+mn-lt"/>
                <a:ea typeface="+mn-ea"/>
                <a:cs typeface="+mn-cs"/>
              </a:rPr>
              <a:t>Infinity War Trailer.</a:t>
            </a:r>
            <a:r>
              <a:rPr lang="en-US" sz="1200" kern="1200" baseline="0" dirty="0" smtClean="0">
                <a:solidFill>
                  <a:schemeClr val="tx1"/>
                </a:solidFill>
                <a:latin typeface="+mn-lt"/>
                <a:ea typeface="+mn-ea"/>
                <a:cs typeface="+mn-cs"/>
              </a:rPr>
              <a:t> Get it on YouTube at: https://</a:t>
            </a:r>
            <a:r>
              <a:rPr lang="en-US" sz="1200" kern="1200" baseline="0" dirty="0" err="1" smtClean="0">
                <a:solidFill>
                  <a:schemeClr val="tx1"/>
                </a:solidFill>
                <a:latin typeface="+mn-lt"/>
                <a:ea typeface="+mn-ea"/>
                <a:cs typeface="+mn-cs"/>
              </a:rPr>
              <a:t>www.youtube.com</a:t>
            </a:r>
            <a:r>
              <a:rPr lang="en-US" sz="1200" kern="1200" baseline="0" dirty="0" smtClean="0">
                <a:solidFill>
                  <a:schemeClr val="tx1"/>
                </a:solidFill>
                <a:latin typeface="+mn-lt"/>
                <a:ea typeface="+mn-ea"/>
                <a:cs typeface="+mn-cs"/>
              </a:rPr>
              <a:t>/</a:t>
            </a:r>
            <a:r>
              <a:rPr lang="en-US" sz="1200" kern="1200" baseline="0" dirty="0" err="1" smtClean="0">
                <a:solidFill>
                  <a:schemeClr val="tx1"/>
                </a:solidFill>
                <a:latin typeface="+mn-lt"/>
                <a:ea typeface="+mn-ea"/>
                <a:cs typeface="+mn-cs"/>
              </a:rPr>
              <a:t>watch?v</a:t>
            </a:r>
            <a:r>
              <a:rPr lang="en-US" sz="1200" kern="1200" baseline="0" dirty="0" smtClean="0">
                <a:solidFill>
                  <a:schemeClr val="tx1"/>
                </a:solidFill>
                <a:latin typeface="+mn-lt"/>
                <a:ea typeface="+mn-ea"/>
                <a:cs typeface="+mn-cs"/>
              </a:rPr>
              <a:t>=6ZfuNTqbHE8&amp;t</a:t>
            </a:r>
            <a:endParaRPr lang="en-US" sz="1200" b="1" kern="1200" baseline="0" dirty="0" smtClean="0">
              <a:solidFill>
                <a:schemeClr val="tx1"/>
              </a:solidFill>
              <a:effectLst/>
              <a:latin typeface="+mn-lt"/>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11</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kern="1200" dirty="0" smtClean="0">
                <a:solidFill>
                  <a:schemeClr val="tx1"/>
                </a:solidFill>
                <a:effectLst/>
                <a:latin typeface="+mn-lt"/>
                <a:ea typeface="+mn-ea"/>
                <a:cs typeface="+mn-cs"/>
              </a:rPr>
              <a:t>(1) The Avengers and their allies have protected the world from threats too large for one hero to handle.</a:t>
            </a:r>
            <a:endParaRPr lang="en-ZA" sz="1200" kern="1200" dirty="0">
              <a:solidFill>
                <a:schemeClr val="tx1"/>
              </a:solidFill>
              <a:effectLst/>
              <a:latin typeface="+mn-lt"/>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12</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(2) But a new danger has emerged from the cosmic shadows: </a:t>
            </a:r>
            <a:r>
              <a:rPr lang="en-US" sz="1200" kern="1200" dirty="0" err="1" smtClean="0">
                <a:solidFill>
                  <a:schemeClr val="tx1"/>
                </a:solidFill>
                <a:latin typeface="+mn-lt"/>
                <a:ea typeface="+mn-ea"/>
                <a:cs typeface="+mn-cs"/>
              </a:rPr>
              <a:t>Thanos</a:t>
            </a:r>
            <a:r>
              <a:rPr lang="en-US" sz="1200" kern="1200" dirty="0" smtClean="0">
                <a:solidFill>
                  <a:schemeClr val="tx1"/>
                </a:solidFill>
                <a:latin typeface="+mn-lt"/>
                <a:ea typeface="+mn-ea"/>
                <a:cs typeface="+mn-cs"/>
              </a:rPr>
              <a:t> - a despot of intergalactic infamy.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13</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algn="l"/>
            <a:r>
              <a:rPr lang="en-US" sz="1200" dirty="0" smtClean="0"/>
              <a:t>(3) The Avengers must join forces with the Guardians of the Galaxy to stop </a:t>
            </a:r>
            <a:r>
              <a:rPr lang="en-US" sz="1200" dirty="0" err="1" smtClean="0"/>
              <a:t>Thanos</a:t>
            </a:r>
            <a:r>
              <a:rPr lang="en-US" sz="1200" dirty="0" smtClean="0"/>
              <a:t> before he destroys the universe.</a:t>
            </a:r>
            <a:endParaRPr lang="en-US" sz="12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14</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1" kern="1200" dirty="0" smtClean="0">
                <a:solidFill>
                  <a:schemeClr val="tx1"/>
                </a:solidFill>
                <a:effectLst/>
                <a:latin typeface="+mn-lt"/>
                <a:ea typeface="+mn-ea"/>
                <a:cs typeface="+mn-cs"/>
              </a:rPr>
              <a:t>Question:</a:t>
            </a:r>
            <a:r>
              <a:rPr lang="en-US" sz="1200" b="0" kern="1200" baseline="0" dirty="0" smtClean="0">
                <a:solidFill>
                  <a:schemeClr val="tx1"/>
                </a:solidFill>
                <a:effectLst/>
                <a:latin typeface="+mn-lt"/>
                <a:ea typeface="+mn-ea"/>
                <a:cs typeface="+mn-cs"/>
              </a:rPr>
              <a:t> Would you volunteer to fight against </a:t>
            </a:r>
            <a:r>
              <a:rPr lang="en-US" sz="1200" b="0" kern="1200" baseline="0" dirty="0" err="1" smtClean="0">
                <a:solidFill>
                  <a:schemeClr val="tx1"/>
                </a:solidFill>
                <a:effectLst/>
                <a:latin typeface="+mn-lt"/>
                <a:ea typeface="+mn-ea"/>
                <a:cs typeface="+mn-cs"/>
              </a:rPr>
              <a:t>Thanos</a:t>
            </a:r>
            <a:r>
              <a:rPr lang="en-US" sz="1200" b="0" kern="1200" baseline="0" dirty="0" smtClean="0">
                <a:solidFill>
                  <a:schemeClr val="tx1"/>
                </a:solidFill>
                <a:effectLst/>
                <a:latin typeface="+mn-lt"/>
                <a:ea typeface="+mn-ea"/>
                <a:cs typeface="+mn-cs"/>
              </a:rPr>
              <a:t>? Are you more of a leader or a follower? Why?</a:t>
            </a:r>
          </a:p>
          <a:p>
            <a:endParaRPr lang="en-US" sz="1200" b="1" kern="1200" baseline="0" dirty="0" smtClean="0">
              <a:solidFill>
                <a:schemeClr val="tx1"/>
              </a:solidFill>
              <a:effectLst/>
              <a:latin typeface="+mn-lt"/>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15</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1" kern="1200" dirty="0" smtClean="0">
                <a:solidFill>
                  <a:schemeClr val="tx1"/>
                </a:solidFill>
                <a:effectLst/>
                <a:latin typeface="+mn-lt"/>
                <a:ea typeface="+mn-ea"/>
                <a:cs typeface="+mn-cs"/>
              </a:rPr>
              <a:t>Definition: </a:t>
            </a:r>
            <a:r>
              <a:rPr lang="en-US" sz="1200" kern="1200" dirty="0" smtClean="0">
                <a:solidFill>
                  <a:schemeClr val="tx1"/>
                </a:solidFill>
                <a:effectLst/>
                <a:latin typeface="+mn-lt"/>
                <a:ea typeface="+mn-ea"/>
                <a:cs typeface="+mn-cs"/>
              </a:rPr>
              <a:t>A discipled-person influences people and uses their gifts to serve and lead them. We influence people through who we are, what we say and by what we do!</a:t>
            </a:r>
            <a:endParaRPr lang="en-ZA" sz="1200" kern="1200" dirty="0">
              <a:solidFill>
                <a:schemeClr val="tx1"/>
              </a:solidFill>
              <a:effectLst/>
              <a:latin typeface="+mn-lt"/>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16</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Bible Passage:</a:t>
            </a:r>
            <a:r>
              <a:rPr lang="en-US" sz="1200" kern="1200" dirty="0" smtClean="0">
                <a:solidFill>
                  <a:schemeClr val="tx1"/>
                </a:solidFill>
                <a:effectLst/>
                <a:latin typeface="+mn-lt"/>
                <a:ea typeface="+mn-ea"/>
                <a:cs typeface="+mn-cs"/>
              </a:rPr>
              <a:t> “God has given each of you gifts - use them well to serve one another.” (1 Peter 4:10).</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Small Group Question:</a:t>
            </a:r>
            <a:r>
              <a:rPr lang="en-US" sz="1200" b="1" kern="1200" baseline="0" dirty="0" smtClean="0">
                <a:solidFill>
                  <a:schemeClr val="tx1"/>
                </a:solidFill>
                <a:effectLst/>
                <a:latin typeface="+mn-lt"/>
                <a:ea typeface="+mn-ea"/>
                <a:cs typeface="+mn-cs"/>
              </a:rPr>
              <a:t> </a:t>
            </a:r>
            <a:r>
              <a:rPr lang="en-US" sz="1200" b="0" kern="1200" baseline="0" dirty="0" smtClean="0">
                <a:solidFill>
                  <a:schemeClr val="tx1"/>
                </a:solidFill>
                <a:effectLst/>
                <a:latin typeface="+mn-lt"/>
                <a:ea typeface="+mn-ea"/>
                <a:cs typeface="+mn-cs"/>
              </a:rPr>
              <a:t>What has God done? What must we do?</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17</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1" kern="1200" dirty="0" smtClean="0">
                <a:solidFill>
                  <a:schemeClr val="tx1"/>
                </a:solidFill>
                <a:effectLst/>
                <a:latin typeface="+mn-lt"/>
                <a:ea typeface="+mn-ea"/>
                <a:cs typeface="+mn-cs"/>
              </a:rPr>
              <a:t>Biblical Character:</a:t>
            </a:r>
            <a:r>
              <a:rPr lang="en-US" sz="1200" kern="1200" dirty="0" smtClean="0">
                <a:solidFill>
                  <a:schemeClr val="tx1"/>
                </a:solidFill>
                <a:effectLst/>
                <a:latin typeface="+mn-lt"/>
                <a:ea typeface="+mn-ea"/>
                <a:cs typeface="+mn-cs"/>
              </a:rPr>
              <a:t> Nehemiah – Nehemiah lived during the time that the nation of Israel were in exile and he had become a cupbearer for the king of Babylon.</a:t>
            </a:r>
            <a:endParaRPr lang="en-ZA" sz="1200" kern="1200" dirty="0">
              <a:solidFill>
                <a:schemeClr val="tx1"/>
              </a:solidFill>
              <a:effectLst/>
              <a:latin typeface="+mn-lt"/>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18</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a:lnSpc>
                <a:spcPct val="80000"/>
              </a:lnSpc>
              <a:spcAft>
                <a:spcPts val="300"/>
              </a:spcAft>
            </a:pPr>
            <a:r>
              <a:rPr lang="en-ZA" sz="1200" b="0" dirty="0" smtClean="0">
                <a:solidFill>
                  <a:schemeClr val="bg1"/>
                </a:solidFill>
                <a:effectLst>
                  <a:glow rad="127000">
                    <a:schemeClr val="tx1">
                      <a:alpha val="92000"/>
                    </a:schemeClr>
                  </a:glow>
                </a:effectLst>
                <a:latin typeface="Franklin Gothic Medium"/>
                <a:cs typeface="Franklin Gothic Medium"/>
              </a:rPr>
              <a:t>(1) Nehemiah heard that the walls of Jerusalem were in ruins.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19</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a:lnSpc>
                <a:spcPct val="80000"/>
              </a:lnSpc>
              <a:spcAft>
                <a:spcPts val="300"/>
              </a:spcAft>
            </a:pPr>
            <a:r>
              <a:rPr lang="en-ZA" sz="1200" b="0" dirty="0" smtClean="0">
                <a:solidFill>
                  <a:schemeClr val="bg1"/>
                </a:solidFill>
                <a:effectLst>
                  <a:glow rad="127000">
                    <a:schemeClr val="tx1">
                      <a:alpha val="92000"/>
                    </a:schemeClr>
                  </a:glow>
                </a:effectLst>
                <a:latin typeface="Franklin Gothic Medium"/>
                <a:cs typeface="Franklin Gothic Medium"/>
              </a:rPr>
              <a:t>(2) Nehemiah responded by asking God and the king to help him.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2</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0" kern="1200" dirty="0" smtClean="0">
                <a:solidFill>
                  <a:schemeClr val="tx1"/>
                </a:solidFill>
                <a:effectLst/>
                <a:latin typeface="+mn-lt"/>
                <a:ea typeface="+mn-ea"/>
                <a:cs typeface="+mn-cs"/>
              </a:rPr>
              <a:t>In week 1 we </a:t>
            </a:r>
            <a:r>
              <a:rPr lang="en-US" sz="1200" b="0" kern="1200" baseline="0" dirty="0" smtClean="0">
                <a:solidFill>
                  <a:schemeClr val="tx1"/>
                </a:solidFill>
                <a:effectLst/>
                <a:latin typeface="+mn-lt"/>
                <a:ea typeface="+mn-ea"/>
                <a:cs typeface="+mn-cs"/>
              </a:rPr>
              <a:t>learnt that a disciple is </a:t>
            </a:r>
            <a:r>
              <a:rPr lang="en-US" sz="1200" b="0" kern="1200" dirty="0" smtClean="0">
                <a:solidFill>
                  <a:schemeClr val="tx1"/>
                </a:solidFill>
                <a:effectLst/>
                <a:latin typeface="+mn-lt"/>
                <a:ea typeface="+mn-ea"/>
                <a:cs typeface="+mn-cs"/>
              </a:rPr>
              <a:t>Word-based.</a:t>
            </a:r>
            <a:endParaRPr lang="en-US" b="0" dirty="0" smtClean="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20</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a:lnSpc>
                <a:spcPct val="80000"/>
              </a:lnSpc>
              <a:spcAft>
                <a:spcPts val="300"/>
              </a:spcAft>
            </a:pPr>
            <a:r>
              <a:rPr lang="en-ZA" sz="1200" b="0" dirty="0" smtClean="0">
                <a:solidFill>
                  <a:schemeClr val="bg1"/>
                </a:solidFill>
                <a:effectLst>
                  <a:glow rad="127000">
                    <a:schemeClr val="tx1">
                      <a:alpha val="92000"/>
                    </a:schemeClr>
                  </a:glow>
                </a:effectLst>
                <a:latin typeface="Franklin Gothic Medium"/>
                <a:cs typeface="Franklin Gothic Medium"/>
              </a:rPr>
              <a:t>(3) Nehemiah went and took a closer look at what needed to be done.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21</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a:lnSpc>
                <a:spcPct val="80000"/>
              </a:lnSpc>
              <a:spcAft>
                <a:spcPts val="300"/>
              </a:spcAft>
            </a:pPr>
            <a:r>
              <a:rPr lang="en-ZA" sz="1200" b="0" dirty="0" smtClean="0">
                <a:solidFill>
                  <a:schemeClr val="bg1"/>
                </a:solidFill>
                <a:effectLst>
                  <a:glow rad="127000">
                    <a:schemeClr val="tx1">
                      <a:alpha val="92000"/>
                    </a:schemeClr>
                  </a:glow>
                </a:effectLst>
                <a:latin typeface="Franklin Gothic Medium"/>
                <a:cs typeface="Franklin Gothic Medium"/>
              </a:rPr>
              <a:t>(4)</a:t>
            </a:r>
            <a:r>
              <a:rPr lang="en-ZA" sz="1200" b="0" baseline="0" dirty="0" smtClean="0">
                <a:solidFill>
                  <a:schemeClr val="bg1"/>
                </a:solidFill>
                <a:effectLst>
                  <a:glow rad="127000">
                    <a:schemeClr val="tx1">
                      <a:alpha val="92000"/>
                    </a:schemeClr>
                  </a:glow>
                </a:effectLst>
                <a:latin typeface="Franklin Gothic Medium"/>
                <a:cs typeface="Franklin Gothic Medium"/>
              </a:rPr>
              <a:t> Nehemiah influenced people to rebuild the walls of the city.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22</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marL="0" indent="0">
              <a:lnSpc>
                <a:spcPct val="80000"/>
              </a:lnSpc>
              <a:spcAft>
                <a:spcPts val="300"/>
              </a:spcAft>
              <a:buNone/>
            </a:pPr>
            <a:r>
              <a:rPr lang="en-ZA" sz="1200" b="0" dirty="0" smtClean="0">
                <a:solidFill>
                  <a:schemeClr val="bg1"/>
                </a:solidFill>
                <a:effectLst>
                  <a:glow rad="127000">
                    <a:schemeClr val="tx1">
                      <a:alpha val="92000"/>
                    </a:schemeClr>
                  </a:glow>
                </a:effectLst>
                <a:latin typeface="Franklin Gothic Medium"/>
                <a:cs typeface="Franklin Gothic Medium"/>
              </a:rPr>
              <a:t>(5) Nehemiah handled difficulties along the way.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23</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marL="0" marR="0" indent="0" algn="l" defTabSz="457200" rtl="0" eaLnBrk="1" fontAlgn="auto" latinLnBrk="0" hangingPunct="1">
              <a:lnSpc>
                <a:spcPct val="80000"/>
              </a:lnSpc>
              <a:spcBef>
                <a:spcPts val="0"/>
              </a:spcBef>
              <a:spcAft>
                <a:spcPts val="300"/>
              </a:spcAft>
              <a:buClrTx/>
              <a:buSzTx/>
              <a:buFontTx/>
              <a:buNone/>
              <a:tabLst/>
              <a:defRPr/>
            </a:pPr>
            <a:r>
              <a:rPr lang="en-ZA" sz="1200" b="0" dirty="0" smtClean="0">
                <a:solidFill>
                  <a:schemeClr val="bg1"/>
                </a:solidFill>
                <a:effectLst>
                  <a:glow rad="127000">
                    <a:schemeClr val="tx1">
                      <a:alpha val="92000"/>
                    </a:schemeClr>
                  </a:glow>
                </a:effectLst>
                <a:latin typeface="Franklin Gothic Medium"/>
                <a:cs typeface="Franklin Gothic Medium"/>
              </a:rPr>
              <a:t>(6) Nehemiah celebrated with the people when the job was done.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24</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Question: </a:t>
            </a:r>
            <a:r>
              <a:rPr lang="en-US" sz="1200" kern="1200" dirty="0" smtClean="0">
                <a:solidFill>
                  <a:schemeClr val="tx1"/>
                </a:solidFill>
                <a:latin typeface="+mn-lt"/>
                <a:ea typeface="+mn-ea"/>
                <a:cs typeface="+mn-cs"/>
              </a:rPr>
              <a:t>Are you Leadership-empowered like Nehemiah?</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25</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Maybe you are not there yet</a:t>
            </a:r>
            <a:r>
              <a:rPr lang="mr-IN" dirty="0" smtClean="0"/>
              <a:t>…</a:t>
            </a:r>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26</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0" kern="1200" dirty="0" smtClean="0">
                <a:solidFill>
                  <a:schemeClr val="tx1"/>
                </a:solidFill>
                <a:effectLst/>
                <a:latin typeface="+mn-lt"/>
                <a:ea typeface="+mn-ea"/>
                <a:cs typeface="+mn-cs"/>
              </a:rPr>
              <a:t>By the time you graduate from Encounter Youth you will know that God has called you to be a servant leader and he wants to use you to influence people.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27</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dirty="0" smtClean="0"/>
              <a:t>You will be able to use your gifts to serve people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28</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kern="1200" dirty="0" smtClean="0">
                <a:solidFill>
                  <a:schemeClr val="tx1"/>
                </a:solidFill>
                <a:effectLst/>
                <a:latin typeface="+mn-lt"/>
                <a:ea typeface="+mn-ea"/>
                <a:cs typeface="+mn-cs"/>
              </a:rPr>
              <a:t>You will serve people in the world around you. </a:t>
            </a:r>
            <a:endParaRPr lang="en-ZA" sz="1200" kern="1200" dirty="0" smtClean="0">
              <a:solidFill>
                <a:schemeClr val="tx1"/>
              </a:solidFill>
              <a:effectLst/>
              <a:latin typeface="+mn-lt"/>
              <a:ea typeface="+mn-ea"/>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ヒラギノ角ゴ Pro W3" charset="0"/>
                <a:cs typeface="+mn-cs"/>
              </a:rPr>
              <a:t>Challenge:</a:t>
            </a:r>
            <a:r>
              <a:rPr lang="en-ZA" sz="1200" b="1" kern="1200" baseline="0" dirty="0" smtClean="0">
                <a:solidFill>
                  <a:schemeClr val="tx1"/>
                </a:solidFill>
                <a:effectLst/>
                <a:latin typeface="+mn-lt"/>
                <a:ea typeface="ヒラギノ角ゴ Pro W3" charset="0"/>
                <a:cs typeface="+mn-cs"/>
              </a:rPr>
              <a:t> </a:t>
            </a:r>
            <a:r>
              <a:rPr lang="en-ZA" sz="1200" kern="1200" baseline="0" dirty="0" smtClean="0">
                <a:solidFill>
                  <a:schemeClr val="tx1"/>
                </a:solidFill>
                <a:effectLst/>
                <a:latin typeface="+mn-lt"/>
                <a:ea typeface="ヒラギノ角ゴ Pro W3" charset="0"/>
                <a:cs typeface="+mn-cs"/>
              </a:rPr>
              <a:t>What can you do to become a good leader?</a:t>
            </a:r>
          </a:p>
        </p:txBody>
      </p:sp>
      <p:sp>
        <p:nvSpPr>
          <p:cNvPr id="4" name="Slide Number Placeholder 3"/>
          <p:cNvSpPr>
            <a:spLocks noGrp="1"/>
          </p:cNvSpPr>
          <p:nvPr>
            <p:ph type="sldNum" sz="quarter" idx="10"/>
          </p:nvPr>
        </p:nvSpPr>
        <p:spPr/>
        <p:txBody>
          <a:bodyPr/>
          <a:lstStyle/>
          <a:p>
            <a:fld id="{82B0CBE6-A9AA-BC40-BDC2-C1AF08E569CD}" type="slidenum">
              <a:rPr lang="en-US" smtClean="0"/>
              <a:t>29</a:t>
            </a:fld>
            <a:endParaRPr lang="en-US"/>
          </a:p>
        </p:txBody>
      </p:sp>
    </p:spTree>
    <p:extLst>
      <p:ext uri="{BB962C8B-B14F-4D97-AF65-F5344CB8AC3E}">
        <p14:creationId xmlns:p14="http://schemas.microsoft.com/office/powerpoint/2010/main" val="941407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3</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0" kern="1200" dirty="0" smtClean="0">
                <a:solidFill>
                  <a:schemeClr val="tx1"/>
                </a:solidFill>
                <a:effectLst/>
                <a:latin typeface="+mn-lt"/>
                <a:ea typeface="+mn-ea"/>
                <a:cs typeface="+mn-cs"/>
              </a:rPr>
              <a:t>In week 2 we learnt that a disciple is Prayer-filled.	</a:t>
            </a:r>
            <a:endParaRPr lang="en-US" b="0" dirty="0" smtClean="0">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ヒラギノ角ゴ Pro W3" charset="0"/>
                <a:cs typeface="+mn-cs"/>
              </a:rPr>
              <a:t>Step #1:</a:t>
            </a:r>
            <a:r>
              <a:rPr lang="en-ZA" sz="1200" b="1" kern="1200" baseline="0" dirty="0" smtClean="0">
                <a:solidFill>
                  <a:schemeClr val="tx1"/>
                </a:solidFill>
                <a:effectLst/>
                <a:latin typeface="+mn-lt"/>
                <a:ea typeface="ヒラギノ角ゴ Pro W3" charset="0"/>
                <a:cs typeface="+mn-cs"/>
              </a:rPr>
              <a:t> </a:t>
            </a:r>
            <a:r>
              <a:rPr lang="en-US" sz="1200" b="1" kern="1200" baseline="0" dirty="0" smtClean="0">
                <a:solidFill>
                  <a:schemeClr val="tx1"/>
                </a:solidFill>
                <a:effectLst/>
                <a:latin typeface="+mn-lt"/>
                <a:ea typeface="+mn-ea"/>
                <a:cs typeface="+mn-cs"/>
              </a:rPr>
              <a:t>Set An Example:</a:t>
            </a:r>
            <a:r>
              <a:rPr lang="en-US" sz="1200" b="0" kern="1200" baseline="0" dirty="0" smtClean="0">
                <a:solidFill>
                  <a:schemeClr val="tx1"/>
                </a:solidFill>
                <a:effectLst/>
                <a:latin typeface="+mn-lt"/>
                <a:ea typeface="+mn-ea"/>
                <a:cs typeface="+mn-cs"/>
              </a:rPr>
              <a:t> Work on becoming the kind of person that God can use and that other people want to follow!</a:t>
            </a:r>
            <a:endParaRPr lang="en-ZA" sz="1200" kern="1200" dirty="0">
              <a:solidFill>
                <a:schemeClr val="tx1"/>
              </a:solidFill>
              <a:effectLst/>
              <a:latin typeface="+mn-lt"/>
              <a:ea typeface="ヒラギノ角ゴ Pro W3" charset="0"/>
              <a:cs typeface="+mn-cs"/>
            </a:endParaRPr>
          </a:p>
        </p:txBody>
      </p:sp>
      <p:sp>
        <p:nvSpPr>
          <p:cNvPr id="4" name="Slide Number Placeholder 3"/>
          <p:cNvSpPr>
            <a:spLocks noGrp="1"/>
          </p:cNvSpPr>
          <p:nvPr>
            <p:ph type="sldNum" sz="quarter" idx="10"/>
          </p:nvPr>
        </p:nvSpPr>
        <p:spPr/>
        <p:txBody>
          <a:bodyPr/>
          <a:lstStyle/>
          <a:p>
            <a:fld id="{82B0CBE6-A9AA-BC40-BDC2-C1AF08E569CD}" type="slidenum">
              <a:rPr lang="en-US" smtClean="0"/>
              <a:t>30</a:t>
            </a:fld>
            <a:endParaRPr lang="en-US"/>
          </a:p>
        </p:txBody>
      </p:sp>
    </p:spTree>
    <p:extLst>
      <p:ext uri="{BB962C8B-B14F-4D97-AF65-F5344CB8AC3E}">
        <p14:creationId xmlns:p14="http://schemas.microsoft.com/office/powerpoint/2010/main" val="9414072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ヒラギノ角ゴ Pro W3" charset="0"/>
                <a:cs typeface="+mn-cs"/>
              </a:rPr>
              <a:t>Step #2:</a:t>
            </a:r>
            <a:r>
              <a:rPr lang="en-ZA" sz="1200" b="1" kern="1200" baseline="0" dirty="0" smtClean="0">
                <a:solidFill>
                  <a:schemeClr val="tx1"/>
                </a:solidFill>
                <a:effectLst/>
                <a:latin typeface="+mn-lt"/>
                <a:ea typeface="ヒラギノ角ゴ Pro W3" charset="0"/>
                <a:cs typeface="+mn-cs"/>
              </a:rPr>
              <a:t> </a:t>
            </a:r>
            <a:r>
              <a:rPr lang="en-US" sz="1200" b="1" kern="1200" baseline="0" dirty="0" smtClean="0">
                <a:solidFill>
                  <a:schemeClr val="tx1"/>
                </a:solidFill>
                <a:effectLst/>
                <a:latin typeface="+mn-lt"/>
                <a:ea typeface="+mn-ea"/>
                <a:cs typeface="+mn-cs"/>
              </a:rPr>
              <a:t>Offer to Help: </a:t>
            </a:r>
            <a:r>
              <a:rPr lang="en-US" sz="1200" b="0" kern="1200" baseline="0" dirty="0" smtClean="0">
                <a:solidFill>
                  <a:schemeClr val="tx1"/>
                </a:solidFill>
                <a:effectLst/>
                <a:latin typeface="+mn-lt"/>
                <a:ea typeface="+mn-ea"/>
                <a:cs typeface="+mn-cs"/>
              </a:rPr>
              <a:t>Look for opportunities where help is needed and make yourself available to help.</a:t>
            </a:r>
            <a:endParaRPr lang="en-ZA" sz="1200" b="0" kern="1200" dirty="0">
              <a:solidFill>
                <a:schemeClr val="tx1"/>
              </a:solidFill>
              <a:effectLst/>
              <a:latin typeface="+mn-lt"/>
              <a:ea typeface="ヒラギノ角ゴ Pro W3" charset="0"/>
              <a:cs typeface="+mn-cs"/>
            </a:endParaRPr>
          </a:p>
        </p:txBody>
      </p:sp>
      <p:sp>
        <p:nvSpPr>
          <p:cNvPr id="4" name="Slide Number Placeholder 3"/>
          <p:cNvSpPr>
            <a:spLocks noGrp="1"/>
          </p:cNvSpPr>
          <p:nvPr>
            <p:ph type="sldNum" sz="quarter" idx="10"/>
          </p:nvPr>
        </p:nvSpPr>
        <p:spPr/>
        <p:txBody>
          <a:bodyPr/>
          <a:lstStyle/>
          <a:p>
            <a:fld id="{82B0CBE6-A9AA-BC40-BDC2-C1AF08E569CD}" type="slidenum">
              <a:rPr lang="en-US" smtClean="0"/>
              <a:t>31</a:t>
            </a:fld>
            <a:endParaRPr lang="en-US"/>
          </a:p>
        </p:txBody>
      </p:sp>
    </p:spTree>
    <p:extLst>
      <p:ext uri="{BB962C8B-B14F-4D97-AF65-F5344CB8AC3E}">
        <p14:creationId xmlns:p14="http://schemas.microsoft.com/office/powerpoint/2010/main" val="9414072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ヒラギノ角ゴ Pro W3" charset="0"/>
                <a:cs typeface="+mn-cs"/>
              </a:rPr>
              <a:t>Step #3:</a:t>
            </a:r>
            <a:r>
              <a:rPr lang="en-ZA" sz="1200" b="1" kern="1200" baseline="0" dirty="0" smtClean="0">
                <a:solidFill>
                  <a:schemeClr val="tx1"/>
                </a:solidFill>
                <a:effectLst/>
                <a:latin typeface="+mn-lt"/>
                <a:ea typeface="ヒラギノ角ゴ Pro W3" charset="0"/>
                <a:cs typeface="+mn-cs"/>
              </a:rPr>
              <a:t> </a:t>
            </a:r>
            <a:r>
              <a:rPr lang="en-US" sz="1200" b="1" kern="1200" baseline="0" dirty="0" smtClean="0">
                <a:solidFill>
                  <a:schemeClr val="tx1"/>
                </a:solidFill>
                <a:effectLst/>
                <a:latin typeface="+mn-lt"/>
                <a:ea typeface="+mn-ea"/>
                <a:cs typeface="+mn-cs"/>
              </a:rPr>
              <a:t>Use Your Gifts:</a:t>
            </a:r>
            <a:r>
              <a:rPr lang="en-US" sz="1200" b="0" kern="1200" baseline="0" dirty="0" smtClean="0">
                <a:solidFill>
                  <a:schemeClr val="tx1"/>
                </a:solidFill>
                <a:effectLst/>
                <a:latin typeface="+mn-lt"/>
                <a:ea typeface="+mn-ea"/>
                <a:cs typeface="+mn-cs"/>
              </a:rPr>
              <a:t> Find out what you can do and use your gifts to serve others.</a:t>
            </a:r>
            <a:endParaRPr lang="en-ZA" sz="1200" kern="1200" dirty="0">
              <a:solidFill>
                <a:schemeClr val="tx1"/>
              </a:solidFill>
              <a:effectLst/>
              <a:latin typeface="+mn-lt"/>
              <a:ea typeface="ヒラギノ角ゴ Pro W3" charset="0"/>
              <a:cs typeface="+mn-cs"/>
            </a:endParaRPr>
          </a:p>
        </p:txBody>
      </p:sp>
      <p:sp>
        <p:nvSpPr>
          <p:cNvPr id="4" name="Slide Number Placeholder 3"/>
          <p:cNvSpPr>
            <a:spLocks noGrp="1"/>
          </p:cNvSpPr>
          <p:nvPr>
            <p:ph type="sldNum" sz="quarter" idx="10"/>
          </p:nvPr>
        </p:nvSpPr>
        <p:spPr/>
        <p:txBody>
          <a:bodyPr/>
          <a:lstStyle/>
          <a:p>
            <a:fld id="{82B0CBE6-A9AA-BC40-BDC2-C1AF08E569CD}" type="slidenum">
              <a:rPr lang="en-US" smtClean="0"/>
              <a:t>32</a:t>
            </a:fld>
            <a:endParaRPr lang="en-US"/>
          </a:p>
        </p:txBody>
      </p:sp>
    </p:spTree>
    <p:extLst>
      <p:ext uri="{BB962C8B-B14F-4D97-AF65-F5344CB8AC3E}">
        <p14:creationId xmlns:p14="http://schemas.microsoft.com/office/powerpoint/2010/main" val="9414072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Practise: Thumbs Up/Down. </a:t>
            </a:r>
            <a:r>
              <a:rPr lang="en-US" sz="1200" kern="1200" dirty="0" smtClean="0">
                <a:solidFill>
                  <a:schemeClr val="tx1"/>
                </a:solidFill>
                <a:effectLst/>
                <a:latin typeface="+mn-lt"/>
                <a:ea typeface="+mn-ea"/>
                <a:cs typeface="+mn-cs"/>
              </a:rPr>
              <a:t>At your tables, each person </a:t>
            </a:r>
            <a:r>
              <a:rPr lang="en-ZA" sz="1200" kern="1200" dirty="0" smtClean="0">
                <a:solidFill>
                  <a:schemeClr val="tx1"/>
                </a:solidFill>
                <a:effectLst/>
                <a:latin typeface="+mn-lt"/>
                <a:ea typeface="+mn-ea"/>
                <a:cs typeface="+mn-cs"/>
              </a:rPr>
              <a:t>thinks of a good leader and identifies one quality that makes them a good leader. One person writes all the qualities on a piece of A4 paper. There could be as many as 6 to 8 qualities mentioned depending on the number of people at the table. The person who writes down the leadership qualities - possibly the leader at the table - says: “I am going to read out the list of leadership qualities. If you feel you possess the quality, then hold your thumbs up in front of you, if you feel like you need to work on that quality, then hold your thumbs down.”</a:t>
            </a:r>
            <a:r>
              <a:rPr lang="en-ZA" dirty="0" smtClean="0">
                <a:effectLst/>
              </a:rPr>
              <a:t> </a:t>
            </a:r>
            <a:endParaRPr lang="en-US" sz="1200" b="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2B0CBE6-A9AA-BC40-BDC2-C1AF08E569CD}" type="slidenum">
              <a:rPr lang="en-US" smtClean="0"/>
              <a:t>33</a:t>
            </a:fld>
            <a:endParaRPr lang="en-US"/>
          </a:p>
        </p:txBody>
      </p:sp>
    </p:spTree>
    <p:extLst>
      <p:ext uri="{BB962C8B-B14F-4D97-AF65-F5344CB8AC3E}">
        <p14:creationId xmlns:p14="http://schemas.microsoft.com/office/powerpoint/2010/main" val="9414072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34</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1" kern="1200" dirty="0" smtClean="0">
                <a:solidFill>
                  <a:schemeClr val="tx1"/>
                </a:solidFill>
                <a:effectLst/>
                <a:latin typeface="+mn-lt"/>
                <a:ea typeface="+mn-ea"/>
                <a:cs typeface="+mn-cs"/>
              </a:rPr>
              <a:t>Your </a:t>
            </a:r>
            <a:r>
              <a:rPr lang="en-US" sz="1200" b="1" kern="1200" dirty="0" smtClean="0">
                <a:solidFill>
                  <a:schemeClr val="tx1"/>
                </a:solidFill>
                <a:effectLst/>
                <a:latin typeface="+mn-lt"/>
                <a:ea typeface="+mn-ea"/>
                <a:cs typeface="+mn-cs"/>
              </a:rPr>
              <a:t>Response? </a:t>
            </a:r>
            <a:r>
              <a:rPr lang="en-US" sz="1200" kern="1200" dirty="0" smtClean="0">
                <a:solidFill>
                  <a:schemeClr val="tx1"/>
                </a:solidFill>
                <a:effectLst/>
                <a:latin typeface="+mn-lt"/>
                <a:ea typeface="+mn-ea"/>
                <a:cs typeface="+mn-cs"/>
              </a:rPr>
              <a:t>What will your response be to the message you have heard today? Will you work on becoming Leadership-empowered?</a:t>
            </a:r>
            <a:endParaRPr lang="en-ZA" sz="1200" kern="1200" dirty="0">
              <a:solidFill>
                <a:schemeClr val="tx1"/>
              </a:solidFill>
              <a:effectLst/>
              <a:latin typeface="+mn-lt"/>
              <a:ea typeface="+mn-ea"/>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35</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1" kern="1200" dirty="0" smtClean="0">
                <a:solidFill>
                  <a:schemeClr val="tx1"/>
                </a:solidFill>
                <a:effectLst/>
                <a:latin typeface="+mn-lt"/>
                <a:ea typeface="+mn-ea"/>
                <a:cs typeface="+mn-cs"/>
              </a:rPr>
              <a:t>Prayer: </a:t>
            </a:r>
            <a:r>
              <a:rPr lang="en-US" sz="1200" b="0" kern="1200" dirty="0" smtClean="0">
                <a:solidFill>
                  <a:schemeClr val="tx1"/>
                </a:solidFill>
                <a:effectLst/>
                <a:latin typeface="+mn-lt"/>
                <a:ea typeface="+mn-ea"/>
                <a:cs typeface="+mn-cs"/>
              </a:rPr>
              <a:t>Let’s ask God to help us become Leadership-empowered.</a:t>
            </a:r>
            <a:endParaRPr lang="en-US" b="0" dirty="0" smtClean="0">
              <a:latin typeface="Calibri"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36</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0" kern="1200" dirty="0" smtClean="0">
                <a:solidFill>
                  <a:schemeClr val="tx1"/>
                </a:solidFill>
                <a:effectLst/>
                <a:latin typeface="+mn-lt"/>
                <a:ea typeface="+mn-ea"/>
                <a:cs typeface="+mn-cs"/>
              </a:rPr>
              <a:t>Next</a:t>
            </a:r>
            <a:r>
              <a:rPr lang="en-US" sz="1200" b="0" kern="1200" baseline="0" dirty="0" smtClean="0">
                <a:solidFill>
                  <a:schemeClr val="tx1"/>
                </a:solidFill>
                <a:effectLst/>
                <a:latin typeface="+mn-lt"/>
                <a:ea typeface="+mn-ea"/>
                <a:cs typeface="+mn-cs"/>
              </a:rPr>
              <a:t> week we will learn that a disciple is </a:t>
            </a:r>
            <a:r>
              <a:rPr lang="en-US" sz="1200" b="0" kern="1200" dirty="0" smtClean="0">
                <a:solidFill>
                  <a:schemeClr val="tx1"/>
                </a:solidFill>
                <a:effectLst/>
                <a:latin typeface="+mn-lt"/>
                <a:ea typeface="+mn-ea"/>
                <a:cs typeface="+mn-cs"/>
              </a:rPr>
              <a:t>Church-connected.	</a:t>
            </a:r>
            <a:endParaRPr lang="en-US" b="0" dirty="0" smtClean="0">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4</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In</a:t>
            </a:r>
            <a:r>
              <a:rPr lang="en-US" sz="1200" b="0" kern="1200" baseline="0" dirty="0" smtClean="0">
                <a:solidFill>
                  <a:schemeClr val="tx1"/>
                </a:solidFill>
                <a:effectLst/>
                <a:latin typeface="+mn-lt"/>
                <a:ea typeface="+mn-ea"/>
                <a:cs typeface="+mn-cs"/>
              </a:rPr>
              <a:t> w</a:t>
            </a:r>
            <a:r>
              <a:rPr lang="en-US" sz="1200" b="0" kern="1200" dirty="0" smtClean="0">
                <a:solidFill>
                  <a:schemeClr val="tx1"/>
                </a:solidFill>
                <a:effectLst/>
                <a:latin typeface="+mn-lt"/>
                <a:ea typeface="+mn-ea"/>
                <a:cs typeface="+mn-cs"/>
              </a:rPr>
              <a:t>eek</a:t>
            </a:r>
            <a:r>
              <a:rPr lang="en-US" sz="1200" b="0" kern="1200" baseline="0" dirty="0" smtClean="0">
                <a:solidFill>
                  <a:schemeClr val="tx1"/>
                </a:solidFill>
                <a:effectLst/>
                <a:latin typeface="+mn-lt"/>
                <a:ea typeface="+mn-ea"/>
                <a:cs typeface="+mn-cs"/>
              </a:rPr>
              <a:t> 3 </a:t>
            </a:r>
            <a:r>
              <a:rPr lang="en-US" sz="1200" b="0" kern="1200" dirty="0" smtClean="0">
                <a:solidFill>
                  <a:schemeClr val="tx1"/>
                </a:solidFill>
                <a:effectLst/>
                <a:latin typeface="+mn-lt"/>
                <a:ea typeface="+mn-ea"/>
                <a:cs typeface="+mn-cs"/>
              </a:rPr>
              <a:t>we</a:t>
            </a:r>
            <a:r>
              <a:rPr lang="en-US" sz="1200" b="0" kern="1200" baseline="0" dirty="0" smtClean="0">
                <a:solidFill>
                  <a:schemeClr val="tx1"/>
                </a:solidFill>
                <a:effectLst/>
                <a:latin typeface="+mn-lt"/>
                <a:ea typeface="+mn-ea"/>
                <a:cs typeface="+mn-cs"/>
              </a:rPr>
              <a:t> learnt that </a:t>
            </a:r>
            <a:r>
              <a:rPr lang="en-US" sz="1200" b="0" kern="1200" dirty="0" smtClean="0">
                <a:solidFill>
                  <a:schemeClr val="tx1"/>
                </a:solidFill>
                <a:effectLst/>
                <a:latin typeface="+mn-lt"/>
                <a:ea typeface="+mn-ea"/>
                <a:cs typeface="+mn-cs"/>
              </a:rPr>
              <a:t>a disciple is</a:t>
            </a:r>
            <a:r>
              <a:rPr lang="en-US" sz="1200" b="1"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Christ-centered.</a:t>
            </a:r>
            <a:endParaRPr lang="en-US" b="0" dirty="0" smtClean="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5</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In week 4 we </a:t>
            </a:r>
            <a:r>
              <a:rPr lang="en-US" sz="1200" b="0" kern="1200" baseline="0" dirty="0" smtClean="0">
                <a:solidFill>
                  <a:schemeClr val="tx1"/>
                </a:solidFill>
                <a:effectLst/>
                <a:latin typeface="+mn-lt"/>
                <a:ea typeface="+mn-ea"/>
                <a:cs typeface="+mn-cs"/>
              </a:rPr>
              <a:t>learnt that </a:t>
            </a:r>
            <a:r>
              <a:rPr lang="en-US" sz="1200" b="0" kern="1200" dirty="0" smtClean="0">
                <a:solidFill>
                  <a:schemeClr val="tx1"/>
                </a:solidFill>
                <a:effectLst/>
                <a:latin typeface="+mn-lt"/>
                <a:ea typeface="+mn-ea"/>
                <a:cs typeface="+mn-cs"/>
              </a:rPr>
              <a:t>a disciple is</a:t>
            </a:r>
            <a:r>
              <a:rPr lang="en-US" sz="1200" b="1"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Spirit-empowered.</a:t>
            </a:r>
            <a:endParaRPr lang="en-US" b="0" dirty="0" smtClean="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6</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0" kern="1200" dirty="0" smtClean="0">
                <a:solidFill>
                  <a:schemeClr val="tx1"/>
                </a:solidFill>
                <a:effectLst/>
                <a:latin typeface="+mn-lt"/>
                <a:ea typeface="+mn-ea"/>
                <a:cs typeface="+mn-cs"/>
              </a:rPr>
              <a:t>In week 5 we learnt that a disciple is Socially-responsible.</a:t>
            </a:r>
            <a:endParaRPr lang="en-US" b="0" dirty="0" smtClean="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7</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0" kern="1200" dirty="0" smtClean="0">
                <a:solidFill>
                  <a:schemeClr val="tx1"/>
                </a:solidFill>
                <a:effectLst/>
                <a:latin typeface="+mn-lt"/>
                <a:ea typeface="+mn-ea"/>
                <a:cs typeface="+mn-cs"/>
              </a:rPr>
              <a:t>Last week we learnt that a disciple is Mission-minded.</a:t>
            </a:r>
            <a:endParaRPr lang="en-US" b="0" dirty="0" smtClean="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8</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0" kern="1200" dirty="0" smtClean="0">
                <a:solidFill>
                  <a:schemeClr val="tx1"/>
                </a:solidFill>
                <a:effectLst/>
                <a:latin typeface="+mn-lt"/>
                <a:ea typeface="+mn-ea"/>
                <a:cs typeface="+mn-cs"/>
              </a:rPr>
              <a:t>This week we will learn</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that a disciple is Leadership-empowered.</a:t>
            </a:r>
            <a:endParaRPr lang="en-US" b="0" dirty="0" smtClean="0">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9</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0" kern="1200" baseline="0" dirty="0" smtClean="0">
                <a:solidFill>
                  <a:schemeClr val="tx1"/>
                </a:solidFill>
                <a:effectLst/>
                <a:latin typeface="+mn-lt"/>
                <a:ea typeface="+mn-ea"/>
                <a:cs typeface="+mn-cs"/>
              </a:rPr>
              <a:t>The new Avengers movie is due out soon - it is called Infinity War. Here is the trailer</a:t>
            </a:r>
            <a:r>
              <a:rPr lang="mr-IN" sz="1200" b="0" kern="1200" baseline="0" dirty="0" smtClean="0">
                <a:solidFill>
                  <a:schemeClr val="tx1"/>
                </a:solidFill>
                <a:effectLst/>
                <a:latin typeface="+mn-lt"/>
                <a:ea typeface="+mn-ea"/>
                <a:cs typeface="+mn-cs"/>
              </a:rPr>
              <a:t>…</a:t>
            </a:r>
            <a:endParaRPr lang="en-US" sz="1200" b="1" kern="1200" baseline="0" dirty="0" smtClean="0">
              <a:solidFill>
                <a:schemeClr val="tx1"/>
              </a:solidFill>
              <a:effectLst/>
              <a:latin typeface="+mn-lt"/>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18/03/11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3780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18/03/11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94743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18/03/11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51060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18/03/11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9181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18/03/11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76367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18/03/11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4268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18/03/11</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1738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18/03/11</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40674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18/03/11</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93873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18/03/11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16178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18/03/11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2989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CC17A63-4EA9-4543-8FBB-65EA968A8C3B}" type="datetimeFigureOut">
              <a:rPr lang="en-US" smtClean="0">
                <a:solidFill>
                  <a:prstClr val="black">
                    <a:tint val="75000"/>
                  </a:prstClr>
                </a:solidFill>
                <a:latin typeface="Calibri"/>
              </a:rPr>
              <a:pPr/>
              <a:t>18/03/11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05909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3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3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3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36728727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556758"/>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2569674502"/>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953141249"/>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2274250569"/>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1392541536"/>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1435581471"/>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3902643745"/>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1083624086"/>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24573184"/>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1819768862"/>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476352059"/>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2127482175"/>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1157602984"/>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1914556182"/>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4208959052"/>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1987866761"/>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1808928964"/>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556528788"/>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621684603"/>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3267891096"/>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2921849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556601861"/>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997510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731461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1527266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65467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2793971661"/>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3081747547"/>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3664926510"/>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061857213"/>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 y="0"/>
            <a:ext cx="9141862" cy="5143500"/>
          </a:xfrm>
          <a:prstGeom prst="rect">
            <a:avLst/>
          </a:prstGeom>
        </p:spPr>
      </p:pic>
    </p:spTree>
    <p:extLst>
      <p:ext uri="{BB962C8B-B14F-4D97-AF65-F5344CB8AC3E}">
        <p14:creationId xmlns:p14="http://schemas.microsoft.com/office/powerpoint/2010/main" val="185056431"/>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295129531"/>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 y="0"/>
            <a:ext cx="9141862" cy="5143500"/>
          </a:xfrm>
          <a:prstGeom prst="rect">
            <a:avLst/>
          </a:prstGeom>
        </p:spPr>
      </p:pic>
    </p:spTree>
    <p:extLst>
      <p:ext uri="{BB962C8B-B14F-4D97-AF65-F5344CB8AC3E}">
        <p14:creationId xmlns:p14="http://schemas.microsoft.com/office/powerpoint/2010/main" val="3731392511"/>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1517106944"/>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862" cy="5143500"/>
          </a:xfrm>
          <a:prstGeom prst="rect">
            <a:avLst/>
          </a:prstGeom>
        </p:spPr>
      </p:pic>
    </p:spTree>
    <p:extLst>
      <p:ext uri="{BB962C8B-B14F-4D97-AF65-F5344CB8AC3E}">
        <p14:creationId xmlns:p14="http://schemas.microsoft.com/office/powerpoint/2010/main" val="1430024640"/>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13606</TotalTime>
  <Words>792</Words>
  <Application>Microsoft Macintosh PowerPoint</Application>
  <PresentationFormat>On-screen Show (16:9)</PresentationFormat>
  <Paragraphs>73</Paragraphs>
  <Slides>36</Slides>
  <Notes>36</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kind of events?</dc:title>
  <dc:creator>Mark Tittley</dc:creator>
  <cp:lastModifiedBy>Mark Tittley</cp:lastModifiedBy>
  <cp:revision>1080</cp:revision>
  <dcterms:created xsi:type="dcterms:W3CDTF">2014-06-20T13:14:19Z</dcterms:created>
  <dcterms:modified xsi:type="dcterms:W3CDTF">2018-03-11T10:48:15Z</dcterms:modified>
</cp:coreProperties>
</file>