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615" r:id="rId2"/>
    <p:sldId id="650" r:id="rId3"/>
    <p:sldId id="721" r:id="rId4"/>
    <p:sldId id="715" r:id="rId5"/>
    <p:sldId id="625" r:id="rId6"/>
    <p:sldId id="682" r:id="rId7"/>
    <p:sldId id="623" r:id="rId8"/>
    <p:sldId id="718" r:id="rId9"/>
    <p:sldId id="637" r:id="rId10"/>
    <p:sldId id="638" r:id="rId11"/>
    <p:sldId id="639" r:id="rId12"/>
    <p:sldId id="618" r:id="rId13"/>
    <p:sldId id="647" r:id="rId14"/>
    <p:sldId id="620" r:id="rId15"/>
    <p:sldId id="684" r:id="rId16"/>
    <p:sldId id="683" r:id="rId17"/>
    <p:sldId id="719" r:id="rId18"/>
    <p:sldId id="643" r:id="rId19"/>
    <p:sldId id="628" r:id="rId20"/>
    <p:sldId id="688" r:id="rId21"/>
    <p:sldId id="709" r:id="rId22"/>
    <p:sldId id="717" r:id="rId23"/>
    <p:sldId id="696" r:id="rId24"/>
    <p:sldId id="689" r:id="rId25"/>
    <p:sldId id="710" r:id="rId26"/>
    <p:sldId id="720" r:id="rId27"/>
    <p:sldId id="690" r:id="rId28"/>
    <p:sldId id="700" r:id="rId29"/>
    <p:sldId id="711" r:id="rId30"/>
    <p:sldId id="691" r:id="rId31"/>
    <p:sldId id="701" r:id="rId32"/>
    <p:sldId id="712" r:id="rId33"/>
    <p:sldId id="702" r:id="rId34"/>
    <p:sldId id="692" r:id="rId35"/>
    <p:sldId id="713" r:id="rId36"/>
    <p:sldId id="694" r:id="rId37"/>
    <p:sldId id="695" r:id="rId38"/>
    <p:sldId id="671" r:id="rId39"/>
    <p:sldId id="728" r:id="rId40"/>
    <p:sldId id="697" r:id="rId41"/>
    <p:sldId id="714" r:id="rId42"/>
    <p:sldId id="727" r:id="rId43"/>
    <p:sldId id="723" r:id="rId44"/>
    <p:sldId id="617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99"/>
    <a:srgbClr val="CC3333"/>
    <a:srgbClr val="FB2008"/>
    <a:srgbClr val="DE222C"/>
    <a:srgbClr val="FF5868"/>
    <a:srgbClr val="BA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7" autoAdjust="0"/>
    <p:restoredTop sz="94660"/>
  </p:normalViewPr>
  <p:slideViewPr>
    <p:cSldViewPr snapToGrid="0" snapToObjects="1" showGuides="1">
      <p:cViewPr varScale="1">
        <p:scale>
          <a:sx n="84" d="100"/>
          <a:sy n="84" d="100"/>
        </p:scale>
        <p:origin x="-720" y="-96"/>
      </p:cViewPr>
      <p:guideLst>
        <p:guide orient="horz" pos="439"/>
        <p:guide orient="horz" pos="2134"/>
        <p:guide pos="33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D2349-956C-E94D-BDF5-9F5F8C952267}" type="datetimeFigureOut">
              <a:rPr lang="en-US" smtClean="0"/>
              <a:t>2014/05/23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761E8-B556-2442-B9DB-91D007047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0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must have heard about the latest movie phenomenon, Divergent, that</a:t>
            </a:r>
            <a:r>
              <a:rPr lang="en-US" baseline="0" dirty="0" smtClean="0"/>
              <a:t> premiered in South African on the 4</a:t>
            </a:r>
            <a:r>
              <a:rPr lang="en-US" baseline="30000" dirty="0" smtClean="0"/>
              <a:t>th</a:t>
            </a:r>
            <a:r>
              <a:rPr lang="en-US" baseline="0" dirty="0" smtClean="0"/>
              <a:t> of April 2014. Here is the final trailer that was released before the movie opened in cinemas.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84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then they are required</a:t>
            </a:r>
            <a:r>
              <a:rPr lang="en-US" baseline="0" dirty="0" smtClean="0"/>
              <a:t> to sit in their current factions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13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their parents…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59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Until the time comes when they will hear their</a:t>
            </a:r>
            <a:r>
              <a:rPr lang="en-US" baseline="0" dirty="0" smtClean="0"/>
              <a:t> name called out,</a:t>
            </a:r>
            <a:r>
              <a:rPr lang="en-US" dirty="0" smtClean="0"/>
              <a:t> approach the five bowls, cut their hand and drop some blood into one of the bowls.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97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Beatrice makes a startling choice as she</a:t>
            </a:r>
            <a:r>
              <a:rPr lang="en-US" baseline="0" dirty="0" smtClean="0"/>
              <a:t> steps away from the faction of her parents, Abnegation and chooses to join the Dauntless faction.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79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She</a:t>
            </a:r>
            <a:r>
              <a:rPr lang="en-US" baseline="0" dirty="0" smtClean="0"/>
              <a:t> has joined the faction of Dauntless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30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believe in freedom from fear, in ordinary acts of bravery, in defending those who cannot deny themselves.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30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r>
              <a:rPr lang="en-US" baseline="0" dirty="0" smtClean="0"/>
              <a:t> long she is running through the streets with a rather wild bunch of Dauntless faction members heading towards a wild adventure and an uncertain future.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30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Dauntless</a:t>
            </a:r>
            <a:r>
              <a:rPr lang="en-US" baseline="0" dirty="0" smtClean="0"/>
              <a:t> are the </a:t>
            </a:r>
            <a:r>
              <a:rPr lang="en-US" dirty="0" smtClean="0"/>
              <a:t>faction who keep the peace in society.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30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get to use weapons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62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jump on and off moving trains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in this futuristic world, set in a rather run down Chicago, a disastrous war has brought about the creation of a system to ensure peace and prosperity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09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Abnegation, the selfless, are the faction who run the government.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live in modest homes</a:t>
            </a:r>
            <a:r>
              <a:rPr lang="en-US" baseline="0" dirty="0" smtClean="0"/>
              <a:t> and wear a rather drab looking grey outfit.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Abnegation:</a:t>
            </a:r>
            <a:r>
              <a:rPr lang="en-US" baseline="0" dirty="0" smtClean="0"/>
              <a:t> the act of renouncing or rejecting something. Synonyms: Self-denial, self-sacrifice, abstinence. The Antonym is self-indulgence.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Abnegation live simple lives and are very family focused and put others first.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Amity faction are the peaceful. They are democratic</a:t>
            </a:r>
            <a:r>
              <a:rPr lang="en-US" baseline="0" dirty="0" smtClean="0"/>
              <a:t> faction (don’t have a leader but a representative – Johanna Reyes). The bread they eat contains a peace serum to keep members from fighting with each 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Amity refers to a friendly relationship. Synonyms are:</a:t>
            </a:r>
            <a:r>
              <a:rPr lang="en-US" baseline="0" dirty="0" smtClean="0"/>
              <a:t> friendship, harmony, understanding and goodwill. The antonym is animosity.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Amity live outside of the city</a:t>
            </a:r>
            <a:r>
              <a:rPr lang="en-US" baseline="0" dirty="0" smtClean="0"/>
              <a:t> on farms where they grow crops for people in the city.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Candor faction are the honest.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believe that truth</a:t>
            </a:r>
            <a:r>
              <a:rPr lang="en-US" baseline="0" dirty="0" smtClean="0"/>
              <a:t> makes us transparent and strong.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Candor is the quality of being open</a:t>
            </a:r>
            <a:r>
              <a:rPr lang="en-US" baseline="0" dirty="0" smtClean="0"/>
              <a:t> and honest in expression. Synonyms are frankness, candidness, bluntness, telling it like it is. The antonym is guardedness.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a closer view of the devastation that took place in the</a:t>
            </a:r>
            <a:r>
              <a:rPr lang="en-US" baseline="0" dirty="0" smtClean="0"/>
              <a:t> city of Chicago.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095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Dauntless are the brave.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believe in ordinary acts of bravery, in the courage that drives one person to stand up for another.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Dauntless</a:t>
            </a:r>
            <a:r>
              <a:rPr lang="en-US" baseline="0" dirty="0" smtClean="0"/>
              <a:t> is showing fearlessness and bravery, especially in the face of danger or difficulty. Synonyms are bold, audacious, unflinching, daring. The antonym is fearful.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Finally, the Erudite are the intelligent.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believe that knowledge is the only logical solution to the problem of conflict.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Erudite means having or showing great knowledge</a:t>
            </a:r>
            <a:r>
              <a:rPr lang="en-US" baseline="0" dirty="0" smtClean="0"/>
              <a:t> or learning. Synonyms are scholarly, educated, intellectual, bookish. The antonym is ignorant or uninformed.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found this amusing</a:t>
            </a:r>
            <a:r>
              <a:rPr lang="en-US" baseline="0" dirty="0" smtClean="0"/>
              <a:t> piece on what it is like for the factions at school…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Enter the idea of the</a:t>
            </a:r>
            <a:r>
              <a:rPr lang="en-US" baseline="0" dirty="0" smtClean="0"/>
              <a:t> divergent – those who are not limited to one of the factions.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Divergent, an</a:t>
            </a:r>
            <a:r>
              <a:rPr lang="en-US" baseline="0" dirty="0" smtClean="0"/>
              <a:t> instructor, Tobias, is one of the Dauntless and is covered in tattoos.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454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first book in the trilogy,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Tobias says: “I think we've made a mistake. We've all started to put down the virtues of the other factions in the process of bolstering our own. I don't want to do that. I want to be brave, and selfless and honest and smart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kind.”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45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we look for</a:t>
            </a:r>
            <a:r>
              <a:rPr lang="en-US" baseline="0" dirty="0" smtClean="0"/>
              <a:t> the cause of conflict between people these negative values are options.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852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"No one is just a nerd. No one is just the cool girl. No one is just shy or popular." (</a:t>
            </a:r>
            <a:r>
              <a:rPr lang="en-US" dirty="0" err="1" smtClean="0"/>
              <a:t>Shailene</a:t>
            </a:r>
            <a:r>
              <a:rPr lang="en-US" smtClean="0"/>
              <a:t> Woodley)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454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 there is an</a:t>
            </a:r>
            <a:r>
              <a:rPr lang="en-US" baseline="0" dirty="0" smtClean="0"/>
              <a:t> online test that you can take at: http://</a:t>
            </a:r>
            <a:r>
              <a:rPr lang="en-US" baseline="0" dirty="0" err="1" smtClean="0"/>
              <a:t>divergentthemovie.com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aptitudetest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evidence that we can exhibit qualities</a:t>
            </a:r>
            <a:r>
              <a:rPr lang="en-US" baseline="0" dirty="0" smtClean="0"/>
              <a:t> from more than one faction – this was the result of the online aptitude test that I took last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meant to be Divergent – those who integrate the various values into our beliefs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practises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coming weeks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960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week we will explore the first of the five values – Dauntless or being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brave!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96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Society has been divided into five factions – each one devoted to a different human virtue…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85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Amity, Abnegation, Candor,</a:t>
            </a:r>
            <a:r>
              <a:rPr lang="en-US" baseline="0" dirty="0" smtClean="0"/>
              <a:t> </a:t>
            </a:r>
            <a:r>
              <a:rPr lang="en-US" dirty="0" smtClean="0"/>
              <a:t>Dauntless and Erudite.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60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member of the faction has to line up to be first tested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96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an aptitude</a:t>
            </a:r>
            <a:r>
              <a:rPr lang="en-US" baseline="0" dirty="0" smtClean="0"/>
              <a:t> test that you go through to help you choose the faction you are going to be 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56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a Choosing</a:t>
            </a:r>
            <a:r>
              <a:rPr lang="en-US" baseline="0" dirty="0" smtClean="0"/>
              <a:t> Ceremony Day when each 16 year old has to choose which faction they will be a part of for the rest of their life.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20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2014/05/23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0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2014/05/23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2014/05/23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5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2014/05/23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8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2014/05/23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9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2014/05/23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5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2014/05/23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8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2014/05/23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9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2014/05/23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2014/05/23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2014/05/23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C3725-5453-3542-A19C-130A3E12A89D}" type="datetimeFigureOut">
              <a:rPr lang="en-US" smtClean="0"/>
              <a:t>2014/05/23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1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3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5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6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7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9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0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1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2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61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80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08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2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83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82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61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1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2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6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4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41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30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96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6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06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65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59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64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4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78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21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11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2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8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95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74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5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1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5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15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8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2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74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87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09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2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59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47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9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3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5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3393</TotalTime>
  <Words>930</Words>
  <Application>Microsoft Macintosh PowerPoint</Application>
  <PresentationFormat>On-screen Show (4:3)</PresentationFormat>
  <Paragraphs>88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140</cp:revision>
  <dcterms:created xsi:type="dcterms:W3CDTF">2013-10-02T18:06:33Z</dcterms:created>
  <dcterms:modified xsi:type="dcterms:W3CDTF">2014-05-23T12:20:12Z</dcterms:modified>
</cp:coreProperties>
</file>