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615" r:id="rId2"/>
    <p:sldId id="721" r:id="rId3"/>
    <p:sldId id="893" r:id="rId4"/>
    <p:sldId id="898" r:id="rId5"/>
    <p:sldId id="897" r:id="rId6"/>
    <p:sldId id="899" r:id="rId7"/>
    <p:sldId id="900" r:id="rId8"/>
    <p:sldId id="901" r:id="rId9"/>
    <p:sldId id="895" r:id="rId10"/>
    <p:sldId id="784" r:id="rId11"/>
    <p:sldId id="965" r:id="rId12"/>
    <p:sldId id="966" r:id="rId13"/>
    <p:sldId id="790" r:id="rId14"/>
    <p:sldId id="821" r:id="rId15"/>
    <p:sldId id="861" r:id="rId16"/>
    <p:sldId id="856" r:id="rId17"/>
    <p:sldId id="862" r:id="rId18"/>
    <p:sldId id="818" r:id="rId19"/>
    <p:sldId id="788" r:id="rId20"/>
    <p:sldId id="789" r:id="rId21"/>
    <p:sldId id="823" r:id="rId22"/>
    <p:sldId id="822" r:id="rId23"/>
    <p:sldId id="868" r:id="rId24"/>
    <p:sldId id="820" r:id="rId25"/>
    <p:sldId id="864" r:id="rId26"/>
    <p:sldId id="902" r:id="rId27"/>
    <p:sldId id="904" r:id="rId28"/>
    <p:sldId id="939" r:id="rId29"/>
    <p:sldId id="940" r:id="rId30"/>
    <p:sldId id="964" r:id="rId31"/>
    <p:sldId id="934" r:id="rId32"/>
    <p:sldId id="963" r:id="rId33"/>
    <p:sldId id="950" r:id="rId34"/>
    <p:sldId id="935" r:id="rId35"/>
    <p:sldId id="942" r:id="rId36"/>
    <p:sldId id="905" r:id="rId37"/>
    <p:sldId id="936" r:id="rId38"/>
    <p:sldId id="957" r:id="rId39"/>
    <p:sldId id="959" r:id="rId40"/>
    <p:sldId id="958" r:id="rId41"/>
    <p:sldId id="943" r:id="rId42"/>
    <p:sldId id="953" r:id="rId43"/>
    <p:sldId id="961" r:id="rId44"/>
    <p:sldId id="952" r:id="rId45"/>
    <p:sldId id="937" r:id="rId46"/>
    <p:sldId id="960" r:id="rId47"/>
    <p:sldId id="962" r:id="rId48"/>
    <p:sldId id="955" r:id="rId49"/>
    <p:sldId id="967"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996600"/>
    <a:srgbClr val="FFCC99"/>
    <a:srgbClr val="CC3333"/>
    <a:srgbClr val="FB2008"/>
    <a:srgbClr val="DE222C"/>
    <a:srgbClr val="FF5868"/>
    <a:srgbClr val="BA02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autoAdjust="0"/>
    <p:restoredTop sz="88055" autoAdjust="0"/>
  </p:normalViewPr>
  <p:slideViewPr>
    <p:cSldViewPr snapToGrid="0" snapToObjects="1" showGuides="1">
      <p:cViewPr varScale="1">
        <p:scale>
          <a:sx n="82" d="100"/>
          <a:sy n="82" d="100"/>
        </p:scale>
        <p:origin x="-696" y="-120"/>
      </p:cViewPr>
      <p:guideLst>
        <p:guide orient="horz" pos="439"/>
        <p:guide orient="horz" pos="2134"/>
        <p:guide pos="3302"/>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3D2349-956C-E94D-BDF5-9F5F8C952267}" type="datetimeFigureOut">
              <a:rPr lang="en-US" smtClean="0"/>
              <a:t>2014/05/23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B761E8-B556-2442-B9DB-91D007047673}" type="slidenum">
              <a:rPr lang="en-US" smtClean="0"/>
              <a:t>‹#›</a:t>
            </a:fld>
            <a:endParaRPr lang="en-US"/>
          </a:p>
        </p:txBody>
      </p:sp>
    </p:spTree>
    <p:extLst>
      <p:ext uri="{BB962C8B-B14F-4D97-AF65-F5344CB8AC3E}">
        <p14:creationId xmlns:p14="http://schemas.microsoft.com/office/powerpoint/2010/main" val="31259072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week we started our new series based on the book and</a:t>
            </a:r>
            <a:r>
              <a:rPr lang="en-US" baseline="0" dirty="0" smtClean="0"/>
              <a:t> movie called Divergent.</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a:t>
            </a:fld>
            <a:endParaRPr lang="en-US"/>
          </a:p>
        </p:txBody>
      </p:sp>
    </p:spTree>
    <p:extLst>
      <p:ext uri="{BB962C8B-B14F-4D97-AF65-F5344CB8AC3E}">
        <p14:creationId xmlns:p14="http://schemas.microsoft.com/office/powerpoint/2010/main" val="2559984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 welcome to </a:t>
            </a:r>
            <a:r>
              <a:rPr lang="en-US" baseline="0" dirty="0" smtClean="0"/>
              <a:t>Dauntless!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10</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Dauntless love eating chocolate cake!</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11</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everybody gets Dauntless chocolate cake!</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12</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Dauntless members</a:t>
            </a:r>
            <a:r>
              <a:rPr lang="en-US" baseline="0" dirty="0" smtClean="0"/>
              <a:t> are </a:t>
            </a:r>
            <a:r>
              <a:rPr lang="en-US" dirty="0" smtClean="0"/>
              <a:t>easily </a:t>
            </a:r>
            <a:r>
              <a:rPr lang="en-US" dirty="0" err="1" smtClean="0"/>
              <a:t>recognised</a:t>
            </a:r>
            <a:r>
              <a:rPr lang="en-US" dirty="0" smtClean="0"/>
              <a:t> by their black outfits with boots</a:t>
            </a:r>
            <a:r>
              <a:rPr lang="en-US" sz="1200" kern="1200" dirty="0" smtClean="0">
                <a:solidFill>
                  <a:schemeClr val="tx1"/>
                </a:solidFill>
                <a:effectLst/>
                <a:latin typeface="+mn-lt"/>
                <a:ea typeface="+mn-ea"/>
                <a:cs typeface="+mn-cs"/>
              </a:rPr>
              <a:t>, tattoos and body piercings.</a:t>
            </a:r>
          </a:p>
          <a:p>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13</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Dauntless are </a:t>
            </a:r>
            <a:r>
              <a:rPr lang="en-US" baseline="0" dirty="0" smtClean="0"/>
              <a:t>always jumping onto moving trains</a:t>
            </a:r>
            <a:r>
              <a:rPr lang="en-US" dirty="0" smtClean="0"/>
              <a:t>.</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14</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a:t>
            </a:r>
            <a:r>
              <a:rPr lang="en-US" baseline="0" dirty="0" smtClean="0"/>
              <a:t> jumping off moving train</a:t>
            </a:r>
            <a:r>
              <a:rPr lang="en-US" dirty="0" smtClean="0"/>
              <a:t>..</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15</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jumping off buildings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16</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zooming down </a:t>
            </a:r>
            <a:r>
              <a:rPr lang="en-US" dirty="0" err="1" smtClean="0"/>
              <a:t>ziplines</a:t>
            </a:r>
            <a:r>
              <a:rPr lang="en-US" dirty="0" smtClean="0"/>
              <a:t> from skyscrapers…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17</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is Brave!</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18</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Dauntless are the faction responsible</a:t>
            </a:r>
            <a:r>
              <a:rPr lang="en-US" baseline="0" dirty="0" smtClean="0"/>
              <a:t> to </a:t>
            </a:r>
            <a:r>
              <a:rPr lang="en-US" dirty="0" smtClean="0"/>
              <a:t>keep the peace in society and guard the fence around the city. They face</a:t>
            </a:r>
            <a:r>
              <a:rPr lang="en-US" baseline="0" dirty="0" smtClean="0"/>
              <a:t> danger at every turn and therefore have to be prepared through a vigorous training program.</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19</a:t>
            </a:fld>
            <a:endParaRPr lang="en-US"/>
          </a:p>
        </p:txBody>
      </p:sp>
    </p:spTree>
    <p:extLst>
      <p:ext uri="{BB962C8B-B14F-4D97-AF65-F5344CB8AC3E}">
        <p14:creationId xmlns:p14="http://schemas.microsoft.com/office/powerpoint/2010/main" val="2686430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movie starts with the scene of a city that has experienced destruction through war and a</a:t>
            </a:r>
            <a:r>
              <a:rPr lang="en-US" baseline="0" dirty="0" smtClean="0"/>
              <a:t> system has been implemented to prevent it happening in the future.</a:t>
            </a:r>
          </a:p>
        </p:txBody>
      </p:sp>
      <p:sp>
        <p:nvSpPr>
          <p:cNvPr id="4" name="Slide Number Placeholder 3"/>
          <p:cNvSpPr>
            <a:spLocks noGrp="1"/>
          </p:cNvSpPr>
          <p:nvPr>
            <p:ph type="sldNum" sz="quarter" idx="10"/>
          </p:nvPr>
        </p:nvSpPr>
        <p:spPr/>
        <p:txBody>
          <a:bodyPr/>
          <a:lstStyle/>
          <a:p>
            <a:fld id="{ABB761E8-B556-2442-B9DB-91D007047673}" type="slidenum">
              <a:rPr lang="en-US" smtClean="0"/>
              <a:t>2</a:t>
            </a:fld>
            <a:endParaRPr lang="en-US"/>
          </a:p>
        </p:txBody>
      </p:sp>
    </p:spTree>
    <p:extLst>
      <p:ext uri="{BB962C8B-B14F-4D97-AF65-F5344CB8AC3E}">
        <p14:creationId xmlns:p14="http://schemas.microsoft.com/office/powerpoint/2010/main" val="2939809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a:t>
            </a:r>
            <a:r>
              <a:rPr lang="en-US" baseline="0" dirty="0" smtClean="0"/>
              <a:t> are trained to handle weapons like guns…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20</a:t>
            </a:fld>
            <a:endParaRPr lang="en-US"/>
          </a:p>
        </p:txBody>
      </p:sp>
    </p:spTree>
    <p:extLst>
      <p:ext uri="{BB962C8B-B14F-4D97-AF65-F5344CB8AC3E}">
        <p14:creationId xmlns:p14="http://schemas.microsoft.com/office/powerpoint/2010/main" val="2624362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knives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21</a:t>
            </a:fld>
            <a:endParaRPr lang="en-US"/>
          </a:p>
        </p:txBody>
      </p:sp>
    </p:spTree>
    <p:extLst>
      <p:ext uri="{BB962C8B-B14F-4D97-AF65-F5344CB8AC3E}">
        <p14:creationId xmlns:p14="http://schemas.microsoft.com/office/powerpoint/2010/main" val="2624362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a:t>
            </a:r>
            <a:r>
              <a:rPr lang="en-US" baseline="0" dirty="0" smtClean="0"/>
              <a:t> are trained in hand to hand combat</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22</a:t>
            </a:fld>
            <a:endParaRPr lang="en-US"/>
          </a:p>
        </p:txBody>
      </p:sp>
    </p:spTree>
    <p:extLst>
      <p:ext uri="{BB962C8B-B14F-4D97-AF65-F5344CB8AC3E}">
        <p14:creationId xmlns:p14="http://schemas.microsoft.com/office/powerpoint/2010/main" val="2624362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a:t>
            </a:r>
            <a:r>
              <a:rPr lang="en-US" baseline="0" dirty="0" smtClean="0"/>
              <a:t> learn how to punch with force</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23</a:t>
            </a:fld>
            <a:endParaRPr lang="en-US"/>
          </a:p>
        </p:txBody>
      </p:sp>
    </p:spTree>
    <p:extLst>
      <p:ext uri="{BB962C8B-B14F-4D97-AF65-F5344CB8AC3E}">
        <p14:creationId xmlns:p14="http://schemas.microsoft.com/office/powerpoint/2010/main" val="2624362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undergo drug-induced</a:t>
            </a:r>
            <a:r>
              <a:rPr lang="en-US" baseline="0" dirty="0" smtClean="0"/>
              <a:t> simulations to cause them to confront their fears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24</a:t>
            </a:fld>
            <a:endParaRPr lang="en-US"/>
          </a:p>
        </p:txBody>
      </p:sp>
    </p:spTree>
    <p:extLst>
      <p:ext uri="{BB962C8B-B14F-4D97-AF65-F5344CB8AC3E}">
        <p14:creationId xmlns:p14="http://schemas.microsoft.com/office/powerpoint/2010/main" val="2624362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They learn the faction manifesto:</a:t>
            </a:r>
          </a:p>
          <a:p>
            <a:r>
              <a:rPr lang="en-US" baseline="0" dirty="0" smtClean="0"/>
              <a:t>We believe that cowardice is to blame for the world’s injustices. </a:t>
            </a:r>
          </a:p>
          <a:p>
            <a:r>
              <a:rPr lang="en-US" baseline="0" dirty="0" smtClean="0"/>
              <a:t>We believe that sometimes we must fight for peace.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believe in acknowledging and facing our fear.</a:t>
            </a:r>
          </a:p>
          <a:p>
            <a:r>
              <a:rPr lang="en-US" baseline="0" dirty="0" smtClean="0"/>
              <a:t>We believe in freedom from fear, in denying fear the power to influence our decisions.</a:t>
            </a:r>
          </a:p>
          <a:p>
            <a:r>
              <a:rPr lang="en-US" baseline="0" dirty="0" smtClean="0"/>
              <a:t>We believe in ordinary acts of bravery, in the courage that drives one person to stand up for another.</a:t>
            </a:r>
          </a:p>
          <a:p>
            <a:r>
              <a:rPr lang="en-US" baseline="0" dirty="0" smtClean="0"/>
              <a:t>We believe in shouting for those who can only whisper, in defending those who cannot defend themselves.</a:t>
            </a:r>
          </a:p>
          <a:p>
            <a:r>
              <a:rPr lang="en-US" sz="1200" dirty="0" smtClean="0">
                <a:solidFill>
                  <a:schemeClr val="bg1"/>
                </a:solidFill>
                <a:effectLst>
                  <a:glow rad="101600">
                    <a:schemeClr val="tx1">
                      <a:alpha val="93000"/>
                    </a:schemeClr>
                  </a:glow>
                </a:effectLst>
                <a:latin typeface="Albertus Medium"/>
                <a:cs typeface="Albertus Medium"/>
              </a:rPr>
              <a:t>We believe in bold words and bold deeds.</a:t>
            </a:r>
          </a:p>
          <a:p>
            <a:endParaRPr lang="en-US" baseline="0"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25</a:t>
            </a:fld>
            <a:endParaRPr lang="en-US"/>
          </a:p>
        </p:txBody>
      </p:sp>
    </p:spTree>
    <p:extLst>
      <p:ext uri="{BB962C8B-B14F-4D97-AF65-F5344CB8AC3E}">
        <p14:creationId xmlns:p14="http://schemas.microsoft.com/office/powerpoint/2010/main" val="29398095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Dauntless Initiation has three phases:</a:t>
            </a:r>
            <a:r>
              <a:rPr lang="en-US" baseline="0" dirty="0" smtClean="0"/>
              <a:t> (1) Physical: Combat Training. (2) Emotional: Fear Simulation. (3) Mental: Fear Landscape. </a:t>
            </a:r>
            <a:r>
              <a:rPr lang="en-US" sz="1200" kern="1200" dirty="0" smtClean="0">
                <a:solidFill>
                  <a:schemeClr val="tx1"/>
                </a:solidFill>
                <a:effectLst/>
                <a:latin typeface="+mn-lt"/>
                <a:ea typeface="+mn-ea"/>
                <a:cs typeface="+mn-cs"/>
              </a:rPr>
              <a:t>The initiates are separated during the first stage of initiation. The Dauntless born initiates are trained by Lauren, and the transfers are trained by Four and Eric. They take the initiation process very seriously.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There are three stages to Dauntless initiation: The physical, the emotional, and the mental. The Dauntless born initiates and the transfers are scored separately for the first stage, which is physical combat. In the physical stage, initiates learn how to fight and are pitted against each other to prove what they have learned. They are scored based on their victories and losses. In the emotional stage, initiates are put into a simulation where they face their fears, oblivious to the fact that it is a simple simulation, and have to calm themselves to get out. The Divergent seem to have a knack for this stage, as they are aware it is not real. In the final stage, the mental, initiates are put into their fear landscapes, which reaches for every fear within the person subjected to it and creates a simulation in which they must face each one. This time, they are aware that it is not real. Those not in the top five of each initiation class typically end up as guards. It is tradition for initiates to divide into two teams and play capture the flag at the Navy Pier during initiation.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Initiates are reminded not to seem too attached their families when they visit on Visiting Day since the Dauntless take the phrase ‘faction before blood’ very seriously.</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26</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what?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This</a:t>
            </a:r>
            <a:r>
              <a:rPr lang="en-US" sz="1200" kern="1200" baseline="0" dirty="0" smtClean="0">
                <a:solidFill>
                  <a:schemeClr val="tx1"/>
                </a:solidFill>
                <a:effectLst/>
                <a:latin typeface="+mn-lt"/>
                <a:ea typeface="+mn-ea"/>
                <a:cs typeface="+mn-cs"/>
              </a:rPr>
              <a:t> week we </a:t>
            </a:r>
            <a:r>
              <a:rPr lang="en-US" sz="1200" kern="1200" dirty="0" smtClean="0">
                <a:solidFill>
                  <a:schemeClr val="tx1"/>
                </a:solidFill>
                <a:effectLst/>
                <a:latin typeface="+mn-lt"/>
                <a:ea typeface="+mn-ea"/>
                <a:cs typeface="+mn-cs"/>
              </a:rPr>
              <a:t>are explore the first of five values to build into our lives: Being </a:t>
            </a:r>
            <a:r>
              <a:rPr lang="en-US" sz="1200" kern="1200" baseline="0" dirty="0" smtClean="0">
                <a:solidFill>
                  <a:schemeClr val="tx1"/>
                </a:solidFill>
                <a:effectLst/>
                <a:latin typeface="+mn-lt"/>
                <a:ea typeface="+mn-ea"/>
                <a:cs typeface="+mn-cs"/>
              </a:rPr>
              <a:t>Brave!</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27</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Proverbs 28:1 says: “</a:t>
            </a:r>
            <a:r>
              <a:rPr lang="en-US" sz="1200" dirty="0" smtClean="0">
                <a:solidFill>
                  <a:schemeClr val="bg1"/>
                </a:solidFill>
                <a:effectLst>
                  <a:glow rad="101600">
                    <a:schemeClr val="tx1">
                      <a:alpha val="93000"/>
                    </a:schemeClr>
                  </a:glow>
                </a:effectLst>
                <a:latin typeface="Albertus Medium"/>
                <a:cs typeface="Albertus Medium"/>
              </a:rPr>
              <a:t>The wicked flee when no-one pursues, but the righteous are </a:t>
            </a:r>
            <a:r>
              <a:rPr lang="en-US" sz="1200" dirty="0" smtClean="0">
                <a:solidFill>
                  <a:srgbClr val="F8F8F8"/>
                </a:solidFill>
                <a:effectLst>
                  <a:glow rad="101600">
                    <a:schemeClr val="tx1"/>
                  </a:glow>
                </a:effectLst>
                <a:latin typeface="KleinSlabserifBlaxX"/>
                <a:cs typeface="KleinSlabserifBlaxX"/>
              </a:rPr>
              <a:t>BOLD </a:t>
            </a:r>
            <a:r>
              <a:rPr lang="en-US" sz="1200" dirty="0" smtClean="0">
                <a:solidFill>
                  <a:schemeClr val="bg1"/>
                </a:solidFill>
                <a:effectLst>
                  <a:glow rad="101600">
                    <a:schemeClr val="tx1">
                      <a:alpha val="93000"/>
                    </a:schemeClr>
                  </a:glow>
                </a:effectLst>
                <a:latin typeface="Albertus Medium"/>
                <a:cs typeface="Albertus Medium"/>
              </a:rPr>
              <a:t>as a lion.”</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28</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a:t>
            </a:r>
            <a:r>
              <a:rPr lang="en-US" baseline="0" dirty="0" smtClean="0"/>
              <a:t> often commanded in the Bible to be Strong in the Lord! How is that possible?</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29</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have been</a:t>
            </a:r>
            <a:r>
              <a:rPr lang="en-US" baseline="0" dirty="0" smtClean="0"/>
              <a:t> divided into five different factions focusing on different positive values.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3</a:t>
            </a:fld>
            <a:endParaRPr lang="en-US"/>
          </a:p>
        </p:txBody>
      </p:sp>
    </p:spTree>
    <p:extLst>
      <p:ext uri="{BB962C8B-B14F-4D97-AF65-F5344CB8AC3E}">
        <p14:creationId xmlns:p14="http://schemas.microsoft.com/office/powerpoint/2010/main" val="29398095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are three parts to your basic training as Brave initiates – if you are going to be Brave</a:t>
            </a:r>
            <a:r>
              <a:rPr lang="en-US" sz="1200" kern="1200" baseline="0" dirty="0" smtClean="0">
                <a:solidFill>
                  <a:schemeClr val="tx1"/>
                </a:solidFill>
                <a:effectLst/>
                <a:latin typeface="+mn-lt"/>
                <a:ea typeface="+mn-ea"/>
                <a:cs typeface="+mn-cs"/>
              </a:rPr>
              <a:t> you have to…</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30</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Trust</a:t>
            </a:r>
            <a:r>
              <a:rPr lang="en-US" baseline="0" dirty="0" smtClean="0"/>
              <a:t> God</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31</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 the Israelites</a:t>
            </a:r>
            <a:r>
              <a:rPr lang="en-US" baseline="0" dirty="0" smtClean="0"/>
              <a:t> were on the verge of entering into the promised land they saw how strong the occupants of the land were and I am sure they were feeling anything but brave. On more than one occasion, God said to them (through Moses or Joshua): “</a:t>
            </a:r>
            <a:r>
              <a:rPr lang="en-US" dirty="0" smtClean="0"/>
              <a:t>Be strong and courageous. Do not be afraid or terrified because of them, for the </a:t>
            </a:r>
            <a:r>
              <a:rPr lang="en-US" cap="small" dirty="0" smtClean="0">
                <a:effectLst/>
              </a:rPr>
              <a:t>Lord</a:t>
            </a:r>
            <a:r>
              <a:rPr lang="en-US" dirty="0" smtClean="0"/>
              <a:t> your God goes with you; he will never leave you nor forsake you.” (Deuteronomy 31:6)</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32</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is why we can be Brave</a:t>
            </a:r>
            <a:r>
              <a:rPr lang="en-US" sz="1200" kern="1200" baseline="0" dirty="0" smtClean="0">
                <a:solidFill>
                  <a:schemeClr val="tx1"/>
                </a:solidFill>
                <a:effectLst/>
                <a:latin typeface="+mn-lt"/>
                <a:ea typeface="+mn-ea"/>
                <a:cs typeface="+mn-cs"/>
              </a:rPr>
              <a:t> – because we have the power of God with us!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33</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Take Risks.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34</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Christopher Columbus, that great Spanish explorer would never had discovered the new world on the other side of the ocean if he did not lose</a:t>
            </a:r>
            <a:r>
              <a:rPr lang="en-US" baseline="0" dirty="0" smtClean="0"/>
              <a:t> sight of his own shoreline!</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35</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Actually, when we stop taking risks,</a:t>
            </a:r>
            <a:r>
              <a:rPr lang="en-US" baseline="0" dirty="0" smtClean="0"/>
              <a:t> we stop living life!</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36</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Tackle Fear.</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37</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Psalm 23 says: “Even though I walk through the valley of the shadow of death…”</a:t>
            </a:r>
          </a:p>
        </p:txBody>
      </p:sp>
      <p:sp>
        <p:nvSpPr>
          <p:cNvPr id="4" name="Slide Number Placeholder 3"/>
          <p:cNvSpPr>
            <a:spLocks noGrp="1"/>
          </p:cNvSpPr>
          <p:nvPr>
            <p:ph type="sldNum" sz="quarter" idx="10"/>
          </p:nvPr>
        </p:nvSpPr>
        <p:spPr/>
        <p:txBody>
          <a:bodyPr/>
          <a:lstStyle/>
          <a:p>
            <a:fld id="{ABB761E8-B556-2442-B9DB-91D007047673}" type="slidenum">
              <a:rPr lang="en-US" smtClean="0"/>
              <a:t>38</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verse goes</a:t>
            </a:r>
            <a:r>
              <a:rPr lang="en-US" sz="1200" kern="1200" baseline="0" dirty="0" smtClean="0">
                <a:solidFill>
                  <a:schemeClr val="tx1"/>
                </a:solidFill>
                <a:effectLst/>
                <a:latin typeface="+mn-lt"/>
                <a:ea typeface="+mn-ea"/>
                <a:cs typeface="+mn-cs"/>
              </a:rPr>
              <a:t> on to say: “</a:t>
            </a:r>
            <a:r>
              <a:rPr lang="en-US" sz="1200" kern="1200" dirty="0" smtClean="0">
                <a:solidFill>
                  <a:schemeClr val="tx1"/>
                </a:solidFill>
                <a:effectLst/>
                <a:latin typeface="+mn-lt"/>
                <a:ea typeface="+mn-ea"/>
                <a:cs typeface="+mn-cs"/>
              </a:rPr>
              <a:t>I will fear no evil</a:t>
            </a:r>
            <a:r>
              <a:rPr lang="en-US" sz="1200" kern="1200" baseline="0" dirty="0" smtClean="0">
                <a:solidFill>
                  <a:schemeClr val="tx1"/>
                </a:solidFill>
                <a:effectLst/>
                <a:latin typeface="+mn-lt"/>
                <a:ea typeface="+mn-ea"/>
                <a:cs typeface="+mn-cs"/>
              </a:rPr>
              <a:t> because God is with me!”</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39</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Amity faction are the peaceful. </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4</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fact, courage is being afraid but</a:t>
            </a:r>
            <a:r>
              <a:rPr lang="en-US" sz="1200" kern="1200" baseline="0" dirty="0" smtClean="0">
                <a:solidFill>
                  <a:schemeClr val="tx1"/>
                </a:solidFill>
                <a:effectLst/>
                <a:latin typeface="+mn-lt"/>
                <a:ea typeface="+mn-ea"/>
                <a:cs typeface="+mn-cs"/>
              </a:rPr>
              <a:t> going on anyway, knowing that God is with you and he will fight for you!</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40</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Throughout the Bible</a:t>
            </a:r>
            <a:r>
              <a:rPr lang="en-US" sz="1200" kern="1200" baseline="0" dirty="0" smtClean="0">
                <a:solidFill>
                  <a:schemeClr val="tx1"/>
                </a:solidFill>
                <a:effectLst/>
                <a:latin typeface="+mn-lt"/>
                <a:ea typeface="+mn-ea"/>
                <a:cs typeface="+mn-cs"/>
              </a:rPr>
              <a:t> we read this little phrase: “Do not fear, for I am with you.”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41</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ffectLst/>
              </a:rPr>
              <a:t>Have you seen the movie, After Earth?</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42</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ffectLst/>
              </a:rPr>
              <a:t>Will Smith’s character says to his son: “Fear is not real. It is a product of thoughts you create. Now do not misunderstand me, danger is very real. But fear is a choice.” (Cypher </a:t>
            </a:r>
            <a:r>
              <a:rPr lang="en-US" dirty="0" err="1" smtClean="0">
                <a:effectLst/>
              </a:rPr>
              <a:t>Raige</a:t>
            </a:r>
            <a:r>
              <a:rPr lang="en-US" dirty="0" smtClean="0">
                <a:effectLst/>
              </a:rPr>
              <a:t>).</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43</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ffectLst/>
              </a:rPr>
              <a:t>So danger is real, but fear is a choice!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44</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chemeClr val="bg1"/>
                </a:solidFill>
                <a:effectLst>
                  <a:glow rad="101600">
                    <a:schemeClr val="tx1">
                      <a:alpha val="93000"/>
                    </a:schemeClr>
                  </a:glow>
                </a:effectLst>
                <a:latin typeface="Albertus Medium"/>
                <a:cs typeface="Albertus Medium"/>
              </a:rPr>
              <a:t>Here are some very wise words that challenge</a:t>
            </a:r>
            <a:r>
              <a:rPr lang="en-US" sz="1200" b="0" baseline="0" dirty="0" smtClean="0">
                <a:solidFill>
                  <a:schemeClr val="bg1"/>
                </a:solidFill>
                <a:effectLst>
                  <a:glow rad="101600">
                    <a:schemeClr val="tx1">
                      <a:alpha val="93000"/>
                    </a:schemeClr>
                  </a:glow>
                </a:effectLst>
                <a:latin typeface="Albertus Medium"/>
                <a:cs typeface="Albertus Medium"/>
              </a:rPr>
              <a:t> us to be wise in our bravery! “</a:t>
            </a:r>
            <a:r>
              <a:rPr lang="en-US" sz="1200" b="0" dirty="0" smtClean="0">
                <a:solidFill>
                  <a:schemeClr val="bg1"/>
                </a:solidFill>
                <a:effectLst>
                  <a:glow rad="101600">
                    <a:schemeClr val="tx1">
                      <a:alpha val="93000"/>
                    </a:schemeClr>
                  </a:glow>
                </a:effectLst>
                <a:latin typeface="Albertus Medium"/>
                <a:cs typeface="Albertus Medium"/>
              </a:rPr>
              <a:t>Be strong enough to stand alone, smart enough to know when you need help, and brave enough to ask for it.”</a:t>
            </a:r>
          </a:p>
          <a:p>
            <a:endParaRPr lang="en-US" b="0" dirty="0"/>
          </a:p>
        </p:txBody>
      </p:sp>
      <p:sp>
        <p:nvSpPr>
          <p:cNvPr id="4" name="Slide Number Placeholder 3"/>
          <p:cNvSpPr>
            <a:spLocks noGrp="1"/>
          </p:cNvSpPr>
          <p:nvPr>
            <p:ph type="sldNum" sz="quarter" idx="10"/>
          </p:nvPr>
        </p:nvSpPr>
        <p:spPr/>
        <p:txBody>
          <a:bodyPr/>
          <a:lstStyle/>
          <a:p>
            <a:fld id="{ABB761E8-B556-2442-B9DB-91D007047673}" type="slidenum">
              <a:rPr lang="en-US" smtClean="0"/>
              <a:t>45</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chemeClr val="bg1"/>
                </a:solidFill>
                <a:effectLst>
                  <a:glow rad="101600">
                    <a:schemeClr val="tx1">
                      <a:alpha val="93000"/>
                    </a:schemeClr>
                  </a:glow>
                </a:effectLst>
                <a:latin typeface="Albertus Medium"/>
                <a:cs typeface="Albertus Medium"/>
              </a:rPr>
              <a:t>Courage does not always roar. Sometimes courage is the quiet voice at the end of the day saying: “I will try again tomorrow.”  </a:t>
            </a:r>
          </a:p>
          <a:p>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46</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May my heart be kind, my mind fierce and my spirit brave!</a:t>
            </a: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47</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kern="1200" dirty="0" smtClean="0">
                <a:solidFill>
                  <a:schemeClr val="tx1"/>
                </a:solidFill>
                <a:effectLst/>
                <a:latin typeface="+mn-lt"/>
                <a:ea typeface="+mn-ea"/>
                <a:cs typeface="+mn-cs"/>
              </a:rPr>
              <a:t>Prayer:</a:t>
            </a:r>
            <a:r>
              <a:rPr lang="en-US" sz="1200" u="none" strike="noStrike" kern="1200" baseline="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rPr>
              <a:t>God, make me brave for life: oh, braver than this.</a:t>
            </a:r>
            <a:r>
              <a:rPr lang="en-US" sz="1200" u="none" strike="noStrike" kern="1200" baseline="0" dirty="0" smtClean="0">
                <a:solidFill>
                  <a:schemeClr val="tx1"/>
                </a:solidFill>
                <a:effectLst/>
                <a:latin typeface="+mn-lt"/>
                <a:ea typeface="+mn-ea"/>
                <a:cs typeface="+mn-cs"/>
              </a:rPr>
              <a:t> L</a:t>
            </a:r>
            <a:r>
              <a:rPr lang="en-US" sz="1200" u="none" strike="noStrike" kern="1200" dirty="0" smtClean="0">
                <a:solidFill>
                  <a:schemeClr val="tx1"/>
                </a:solidFill>
                <a:effectLst/>
                <a:latin typeface="+mn-lt"/>
                <a:ea typeface="+mn-ea"/>
                <a:cs typeface="+mn-cs"/>
              </a:rPr>
              <a:t>et me straighten after pain, as a tree straightens after the rain,</a:t>
            </a:r>
            <a:r>
              <a:rPr lang="en-US" sz="1200" u="none" strike="noStrike" kern="1200" baseline="0" dirty="0" smtClean="0">
                <a:solidFill>
                  <a:schemeClr val="tx1"/>
                </a:solidFill>
                <a:effectLst/>
                <a:latin typeface="+mn-lt"/>
                <a:ea typeface="+mn-ea"/>
                <a:cs typeface="+mn-cs"/>
              </a:rPr>
              <a:t> s</a:t>
            </a:r>
            <a:r>
              <a:rPr lang="en-US" sz="1200" u="none" strike="noStrike" kern="1200" dirty="0" smtClean="0">
                <a:solidFill>
                  <a:schemeClr val="tx1"/>
                </a:solidFill>
                <a:effectLst/>
                <a:latin typeface="+mn-lt"/>
                <a:ea typeface="+mn-ea"/>
                <a:cs typeface="+mn-cs"/>
              </a:rPr>
              <a:t>hining and lovely again. God, make me brave for life; much braver than this,</a:t>
            </a:r>
            <a:r>
              <a:rPr lang="en-US" sz="1200" u="none" strike="noStrike" kern="1200" baseline="0" dirty="0" smtClean="0">
                <a:solidFill>
                  <a:schemeClr val="tx1"/>
                </a:solidFill>
                <a:effectLst/>
                <a:latin typeface="+mn-lt"/>
                <a:ea typeface="+mn-ea"/>
                <a:cs typeface="+mn-cs"/>
              </a:rPr>
              <a:t> a</a:t>
            </a:r>
            <a:r>
              <a:rPr lang="en-US" sz="1200" u="none" strike="noStrike" kern="1200" dirty="0" smtClean="0">
                <a:solidFill>
                  <a:schemeClr val="tx1"/>
                </a:solidFill>
                <a:effectLst/>
                <a:latin typeface="+mn-lt"/>
                <a:ea typeface="+mn-ea"/>
                <a:cs typeface="+mn-cs"/>
              </a:rPr>
              <a:t>s the blown grass lifts, let me rise from sorrow with quiet eyes,</a:t>
            </a:r>
            <a:r>
              <a:rPr lang="en-US" sz="1200" u="none" strike="noStrike" kern="1200" baseline="0" dirty="0" smtClean="0">
                <a:solidFill>
                  <a:schemeClr val="tx1"/>
                </a:solidFill>
                <a:effectLst/>
                <a:latin typeface="+mn-lt"/>
                <a:ea typeface="+mn-ea"/>
                <a:cs typeface="+mn-cs"/>
              </a:rPr>
              <a:t> k</a:t>
            </a:r>
            <a:r>
              <a:rPr lang="en-US" sz="1200" u="none" strike="noStrike" kern="1200" dirty="0" smtClean="0">
                <a:solidFill>
                  <a:schemeClr val="tx1"/>
                </a:solidFill>
                <a:effectLst/>
                <a:latin typeface="+mn-lt"/>
                <a:ea typeface="+mn-ea"/>
                <a:cs typeface="+mn-cs"/>
              </a:rPr>
              <a:t>nowing that your way is wise.</a:t>
            </a:r>
            <a:r>
              <a:rPr lang="en-US" sz="1200" u="none" strike="noStrike" kern="1200" baseline="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rPr>
              <a:t>God, make me brave, life brings</a:t>
            </a:r>
            <a:r>
              <a:rPr lang="en-US" sz="1200" u="none" strike="noStrike" kern="1200" baseline="0" dirty="0" smtClean="0">
                <a:solidFill>
                  <a:schemeClr val="tx1"/>
                </a:solidFill>
                <a:effectLst/>
                <a:latin typeface="+mn-lt"/>
                <a:ea typeface="+mn-ea"/>
                <a:cs typeface="+mn-cs"/>
              </a:rPr>
              <a:t> s</a:t>
            </a:r>
            <a:r>
              <a:rPr lang="en-US" sz="1200" u="none" strike="noStrike" kern="1200" dirty="0" smtClean="0">
                <a:solidFill>
                  <a:schemeClr val="tx1"/>
                </a:solidFill>
                <a:effectLst/>
                <a:latin typeface="+mn-lt"/>
                <a:ea typeface="+mn-ea"/>
                <a:cs typeface="+mn-cs"/>
              </a:rPr>
              <a:t>uch blinding things. Help me to keep my sight;</a:t>
            </a:r>
            <a:r>
              <a:rPr lang="en-US" sz="1200" u="none" strike="noStrike" kern="1200" baseline="0" dirty="0" smtClean="0">
                <a:solidFill>
                  <a:schemeClr val="tx1"/>
                </a:solidFill>
                <a:effectLst/>
                <a:latin typeface="+mn-lt"/>
                <a:ea typeface="+mn-ea"/>
                <a:cs typeface="+mn-cs"/>
              </a:rPr>
              <a:t> h</a:t>
            </a:r>
            <a:r>
              <a:rPr lang="en-US" sz="1200" u="none" strike="noStrike" kern="1200" dirty="0" smtClean="0">
                <a:solidFill>
                  <a:schemeClr val="tx1"/>
                </a:solidFill>
                <a:effectLst/>
                <a:latin typeface="+mn-lt"/>
                <a:ea typeface="+mn-ea"/>
                <a:cs typeface="+mn-cs"/>
              </a:rPr>
              <a:t>elp me to see aright that out of dark comes light.</a:t>
            </a:r>
          </a:p>
          <a:p>
            <a:r>
              <a:rPr lang="en-US" sz="1200" u="none" strike="noStrike" kern="1200" dirty="0" smtClean="0">
                <a:solidFill>
                  <a:schemeClr val="tx1"/>
                </a:solidFill>
                <a:effectLst/>
                <a:latin typeface="+mn-lt"/>
                <a:ea typeface="+mn-ea"/>
                <a:cs typeface="+mn-cs"/>
              </a:rPr>
              <a:t/>
            </a:r>
            <a:br>
              <a:rPr lang="en-US" sz="1200" u="none" strike="noStrike"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48</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Next week we will look at the Erudite Faction – and explore what it means to be Wise.</a:t>
            </a:r>
          </a:p>
        </p:txBody>
      </p:sp>
      <p:sp>
        <p:nvSpPr>
          <p:cNvPr id="4" name="Slide Number Placeholder 3"/>
          <p:cNvSpPr>
            <a:spLocks noGrp="1"/>
          </p:cNvSpPr>
          <p:nvPr>
            <p:ph type="sldNum" sz="quarter" idx="10"/>
          </p:nvPr>
        </p:nvSpPr>
        <p:spPr/>
        <p:txBody>
          <a:bodyPr/>
          <a:lstStyle/>
          <a:p>
            <a:fld id="{ABB761E8-B556-2442-B9DB-91D007047673}" type="slidenum">
              <a:rPr lang="en-US" smtClean="0"/>
              <a:t>49</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Abnegation faction are</a:t>
            </a:r>
            <a:r>
              <a:rPr lang="en-US" baseline="0" dirty="0" smtClean="0"/>
              <a:t> </a:t>
            </a:r>
            <a:r>
              <a:rPr lang="en-US" dirty="0" smtClean="0"/>
              <a:t>the selfless.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5</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Candor faction are the honest.</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6</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Dauntless faction are the brave.</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7</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Erudite faction are the intelligent.</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8</a:t>
            </a:fld>
            <a:endParaRPr lang="en-US"/>
          </a:p>
        </p:txBody>
      </p:sp>
    </p:spTree>
    <p:extLst>
      <p:ext uri="{BB962C8B-B14F-4D97-AF65-F5344CB8AC3E}">
        <p14:creationId xmlns:p14="http://schemas.microsoft.com/office/powerpoint/2010/main" val="3402643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Today</a:t>
            </a:r>
            <a:r>
              <a:rPr lang="en-US" baseline="0" dirty="0" smtClean="0"/>
              <a:t> we are going to step into the world of the first of the five factions – Dauntless.</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9</a:t>
            </a:fld>
            <a:endParaRPr lang="en-US"/>
          </a:p>
        </p:txBody>
      </p:sp>
    </p:spTree>
    <p:extLst>
      <p:ext uri="{BB962C8B-B14F-4D97-AF65-F5344CB8AC3E}">
        <p14:creationId xmlns:p14="http://schemas.microsoft.com/office/powerpoint/2010/main" val="3402643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2014/05/23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570702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2014/05/23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548041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2014/05/23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182055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2014/05/23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509281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1C3725-5453-3542-A19C-130A3E12A89D}" type="datetimeFigureOut">
              <a:rPr lang="en-US" smtClean="0"/>
              <a:t>2014/05/23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977499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1C3725-5453-3542-A19C-130A3E12A89D}" type="datetimeFigureOut">
              <a:rPr lang="en-US" smtClean="0"/>
              <a:t>2014/05/23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780959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1C3725-5453-3542-A19C-130A3E12A89D}" type="datetimeFigureOut">
              <a:rPr lang="en-US" smtClean="0"/>
              <a:t>2014/05/23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982785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1C3725-5453-3542-A19C-130A3E12A89D}" type="datetimeFigureOut">
              <a:rPr lang="en-US" smtClean="0"/>
              <a:t>2014/05/23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4127298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1C3725-5453-3542-A19C-130A3E12A89D}" type="datetimeFigureOut">
              <a:rPr lang="en-US" smtClean="0"/>
              <a:t>2014/05/23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84072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2014/05/23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67949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2014/05/23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902117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C3725-5453-3542-A19C-130A3E12A89D}" type="datetimeFigureOut">
              <a:rPr lang="en-US" smtClean="0"/>
              <a:t>2014/05/23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77164D-674C-2F41-B1F2-272353E1E02B}" type="slidenum">
              <a:rPr lang="en-US" smtClean="0"/>
              <a:t>‹#›</a:t>
            </a:fld>
            <a:endParaRPr lang="en-US"/>
          </a:p>
        </p:txBody>
      </p:sp>
    </p:spTree>
    <p:extLst>
      <p:ext uri="{BB962C8B-B14F-4D97-AF65-F5344CB8AC3E}">
        <p14:creationId xmlns:p14="http://schemas.microsoft.com/office/powerpoint/2010/main" val="4282310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6366159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09418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2714927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6236465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7703602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0290293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2893138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6569294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309528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1833940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3448746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3097840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9763530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8324294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2002964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1066996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066625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8977044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1296901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4549802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6413"/>
          <a:stretch/>
        </p:blipFill>
        <p:spPr>
          <a:xfrm>
            <a:off x="-1" y="0"/>
            <a:ext cx="9144001" cy="6858000"/>
          </a:xfrm>
          <a:prstGeom prst="rect">
            <a:avLst/>
          </a:prstGeom>
        </p:spPr>
      </p:pic>
      <p:sp>
        <p:nvSpPr>
          <p:cNvPr id="3" name="Rectangle 2"/>
          <p:cNvSpPr/>
          <p:nvPr/>
        </p:nvSpPr>
        <p:spPr>
          <a:xfrm>
            <a:off x="249806" y="718446"/>
            <a:ext cx="3794121" cy="3046988"/>
          </a:xfrm>
          <a:prstGeom prst="rect">
            <a:avLst/>
          </a:prstGeom>
        </p:spPr>
        <p:txBody>
          <a:bodyPr wrap="square">
            <a:spAutoFit/>
          </a:bodyPr>
          <a:lstStyle/>
          <a:p>
            <a:r>
              <a:rPr lang="en-US" sz="3200" dirty="0">
                <a:solidFill>
                  <a:schemeClr val="bg1"/>
                </a:solidFill>
                <a:effectLst>
                  <a:glow rad="101600">
                    <a:schemeClr val="tx1">
                      <a:alpha val="93000"/>
                    </a:schemeClr>
                  </a:glow>
                </a:effectLst>
                <a:latin typeface="Albertus Medium"/>
                <a:cs typeface="Albertus Medium"/>
              </a:rPr>
              <a:t>The wicked flee when no-one pursues, but the righteous are </a:t>
            </a:r>
            <a:r>
              <a:rPr lang="en-US" sz="3200" dirty="0" smtClean="0">
                <a:solidFill>
                  <a:srgbClr val="F8F8F8"/>
                </a:solidFill>
                <a:effectLst>
                  <a:glow rad="101600">
                    <a:schemeClr val="tx1"/>
                  </a:glow>
                </a:effectLst>
                <a:latin typeface="KleinSlabserifBlaxX"/>
                <a:cs typeface="KleinSlabserifBlaxX"/>
              </a:rPr>
              <a:t>BOLD </a:t>
            </a:r>
            <a:r>
              <a:rPr lang="en-US" sz="3200" dirty="0" smtClean="0">
                <a:solidFill>
                  <a:schemeClr val="bg1"/>
                </a:solidFill>
                <a:effectLst>
                  <a:glow rad="101600">
                    <a:schemeClr val="tx1">
                      <a:alpha val="93000"/>
                    </a:schemeClr>
                  </a:glow>
                </a:effectLst>
                <a:latin typeface="Albertus Medium"/>
                <a:cs typeface="Albertus Medium"/>
              </a:rPr>
              <a:t>as </a:t>
            </a:r>
            <a:r>
              <a:rPr lang="en-US" sz="3200" dirty="0">
                <a:solidFill>
                  <a:schemeClr val="bg1"/>
                </a:solidFill>
                <a:effectLst>
                  <a:glow rad="101600">
                    <a:schemeClr val="tx1">
                      <a:alpha val="93000"/>
                    </a:schemeClr>
                  </a:glow>
                </a:effectLst>
                <a:latin typeface="Albertus Medium"/>
                <a:cs typeface="Albertus Medium"/>
              </a:rPr>
              <a:t>a lion. (Proverbs 28:1</a:t>
            </a:r>
            <a:r>
              <a:rPr lang="en-US" sz="3200" dirty="0" smtClean="0">
                <a:solidFill>
                  <a:schemeClr val="bg1"/>
                </a:solidFill>
                <a:effectLst>
                  <a:glow rad="101600">
                    <a:schemeClr val="tx1">
                      <a:alpha val="93000"/>
                    </a:schemeClr>
                  </a:glow>
                </a:effectLst>
                <a:latin typeface="Albertus Medium"/>
                <a:cs typeface="Albertus Medium"/>
              </a:rPr>
              <a:t>)</a:t>
            </a:r>
            <a:endParaRPr lang="en-US" sz="3200" dirty="0">
              <a:solidFill>
                <a:schemeClr val="bg1"/>
              </a:solidFill>
              <a:effectLst>
                <a:glow rad="101600">
                  <a:schemeClr val="tx1">
                    <a:alpha val="93000"/>
                  </a:schemeClr>
                </a:glow>
              </a:effectLst>
              <a:latin typeface="Albertus Medium"/>
              <a:cs typeface="Albertus Medium"/>
            </a:endParaRPr>
          </a:p>
        </p:txBody>
      </p:sp>
    </p:spTree>
    <p:extLst>
      <p:ext uri="{BB962C8B-B14F-4D97-AF65-F5344CB8AC3E}">
        <p14:creationId xmlns:p14="http://schemas.microsoft.com/office/powerpoint/2010/main" val="195540490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540292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426085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705150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3909523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0406250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2113733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999270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8670424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4113698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9158705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256058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6702716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8242762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188212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5422994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99301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15164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89052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8887235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909693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542628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569363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3218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0845714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2895851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790106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7018110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1893362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7171</TotalTime>
  <Words>1362</Words>
  <Application>Microsoft Macintosh PowerPoint</Application>
  <PresentationFormat>On-screen Show (4:3)</PresentationFormat>
  <Paragraphs>107</Paragraphs>
  <Slides>49</Slides>
  <Notes>49</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234</cp:revision>
  <dcterms:created xsi:type="dcterms:W3CDTF">2013-10-02T18:06:33Z</dcterms:created>
  <dcterms:modified xsi:type="dcterms:W3CDTF">2014-05-23T12:26:30Z</dcterms:modified>
</cp:coreProperties>
</file>