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615" r:id="rId2"/>
    <p:sldId id="893" r:id="rId3"/>
    <p:sldId id="895" r:id="rId4"/>
    <p:sldId id="969" r:id="rId5"/>
    <p:sldId id="1210" r:id="rId6"/>
    <p:sldId id="1384" r:id="rId7"/>
    <p:sldId id="1385" r:id="rId8"/>
    <p:sldId id="1386" r:id="rId9"/>
    <p:sldId id="1458" r:id="rId10"/>
    <p:sldId id="1387" r:id="rId11"/>
    <p:sldId id="1388" r:id="rId12"/>
    <p:sldId id="1390" r:id="rId13"/>
    <p:sldId id="1391" r:id="rId14"/>
    <p:sldId id="1393" r:id="rId15"/>
    <p:sldId id="1440" r:id="rId16"/>
    <p:sldId id="1439" r:id="rId17"/>
    <p:sldId id="1331" r:id="rId18"/>
    <p:sldId id="1416" r:id="rId19"/>
    <p:sldId id="1410" r:id="rId20"/>
    <p:sldId id="1415" r:id="rId21"/>
    <p:sldId id="1452" r:id="rId22"/>
    <p:sldId id="1396" r:id="rId23"/>
    <p:sldId id="1398" r:id="rId24"/>
    <p:sldId id="1399" r:id="rId25"/>
    <p:sldId id="1400" r:id="rId26"/>
    <p:sldId id="1401" r:id="rId27"/>
    <p:sldId id="1403" r:id="rId28"/>
    <p:sldId id="1402" r:id="rId29"/>
    <p:sldId id="1433" r:id="rId30"/>
    <p:sldId id="1407" r:id="rId31"/>
    <p:sldId id="1436" r:id="rId32"/>
    <p:sldId id="1435" r:id="rId33"/>
    <p:sldId id="1438" r:id="rId34"/>
    <p:sldId id="1449" r:id="rId35"/>
    <p:sldId id="1448" r:id="rId36"/>
    <p:sldId id="1446" r:id="rId37"/>
    <p:sldId id="1447" r:id="rId38"/>
    <p:sldId id="1332" r:id="rId39"/>
    <p:sldId id="1459" r:id="rId40"/>
    <p:sldId id="1456" r:id="rId41"/>
    <p:sldId id="1457" r:id="rId42"/>
    <p:sldId id="1442" r:id="rId43"/>
    <p:sldId id="1455" r:id="rId44"/>
    <p:sldId id="1431" r:id="rId45"/>
    <p:sldId id="1430" r:id="rId46"/>
    <p:sldId id="1434" r:id="rId47"/>
    <p:sldId id="1429" r:id="rId48"/>
    <p:sldId id="1468" r:id="rId49"/>
    <p:sldId id="1450" r:id="rId50"/>
    <p:sldId id="1454" r:id="rId51"/>
    <p:sldId id="1453" r:id="rId52"/>
    <p:sldId id="1462" r:id="rId53"/>
    <p:sldId id="1461" r:id="rId54"/>
    <p:sldId id="1467" r:id="rId55"/>
    <p:sldId id="1464" r:id="rId56"/>
    <p:sldId id="1465" r:id="rId57"/>
    <p:sldId id="1466" r:id="rId58"/>
    <p:sldId id="1443" r:id="rId59"/>
    <p:sldId id="144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6600"/>
    <a:srgbClr val="FFCC99"/>
    <a:srgbClr val="CC3333"/>
    <a:srgbClr val="FB2008"/>
    <a:srgbClr val="DE222C"/>
    <a:srgbClr val="FF5868"/>
    <a:srgbClr val="BA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4" autoAdjust="0"/>
    <p:restoredTop sz="82530" autoAdjust="0"/>
  </p:normalViewPr>
  <p:slideViewPr>
    <p:cSldViewPr snapToGrid="0" snapToObjects="1" showGuides="1">
      <p:cViewPr varScale="1">
        <p:scale>
          <a:sx n="77" d="100"/>
          <a:sy n="77" d="100"/>
        </p:scale>
        <p:origin x="-992" y="-96"/>
      </p:cViewPr>
      <p:guideLst>
        <p:guide orient="horz" pos="479"/>
        <p:guide orient="horz" pos="2134"/>
        <p:guide pos="288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2014/05/23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weeks ago we started this series based on the book and</a:t>
            </a:r>
            <a:r>
              <a:rPr lang="en-US" baseline="0" dirty="0" smtClean="0"/>
              <a:t> movie called Divergent.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255998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smtClean="0">
                <a:solidFill>
                  <a:schemeClr val="bg1"/>
                </a:solidFill>
                <a:effectLst>
                  <a:glow rad="152400">
                    <a:schemeClr val="tx1">
                      <a:alpha val="93000"/>
                    </a:schemeClr>
                  </a:glow>
                </a:effectLst>
                <a:latin typeface="Albertus Medium"/>
                <a:cs typeface="Albertus Medium"/>
              </a:rPr>
              <a:t>Why Was Candor Established? </a:t>
            </a:r>
            <a:r>
              <a:rPr lang="en-US" sz="1200" kern="1200" dirty="0" smtClean="0">
                <a:solidFill>
                  <a:schemeClr val="tx1"/>
                </a:solidFill>
                <a:effectLst/>
                <a:latin typeface="+mn-lt"/>
                <a:ea typeface="+mn-ea"/>
                <a:cs typeface="+mn-cs"/>
              </a:rPr>
              <a:t>Candor was a faction formed by those who blamed duplicity and deception, who believed that dishonesty is the key fault in human nature which began evil and war. They believe in the principle that honesty and openness would lead to a more peaceful and perfect society.</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smtClean="0">
                <a:solidFill>
                  <a:schemeClr val="bg1"/>
                </a:solidFill>
                <a:effectLst>
                  <a:glow rad="165100">
                    <a:schemeClr val="tx1">
                      <a:alpha val="93000"/>
                    </a:schemeClr>
                  </a:glow>
                </a:effectLst>
                <a:latin typeface="Albertus Medium"/>
                <a:cs typeface="Albertus Medium"/>
              </a:rPr>
              <a:t>What Do Candor Value? They are honest, truthful, trustworthy, and able to read body language to detect lies. </a:t>
            </a: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Candor Manifesto:</a:t>
            </a:r>
          </a:p>
          <a:p>
            <a:r>
              <a:rPr lang="en-US" sz="1200" kern="1200" dirty="0" smtClean="0">
                <a:solidFill>
                  <a:schemeClr val="tx1"/>
                </a:solidFill>
                <a:effectLst/>
                <a:latin typeface="+mn-lt"/>
                <a:ea typeface="+mn-ea"/>
                <a:cs typeface="+mn-cs"/>
              </a:rPr>
              <a:t>We have a vision of an honest world where people do not lie to each other.</a:t>
            </a:r>
          </a:p>
          <a:p>
            <a:r>
              <a:rPr lang="en-US" sz="1200" kern="1200" dirty="0" smtClean="0">
                <a:solidFill>
                  <a:schemeClr val="tx1"/>
                </a:solidFill>
                <a:effectLst/>
                <a:latin typeface="+mn-lt"/>
                <a:ea typeface="+mn-ea"/>
                <a:cs typeface="+mn-cs"/>
              </a:rPr>
              <a:t>We are free to expose our dark secrets because we know the dark secrets of those around us.</a:t>
            </a:r>
          </a:p>
          <a:p>
            <a:r>
              <a:rPr lang="en-US" sz="1200" kern="1200" dirty="0" smtClean="0">
                <a:solidFill>
                  <a:schemeClr val="tx1"/>
                </a:solidFill>
                <a:effectLst/>
                <a:latin typeface="+mn-lt"/>
                <a:ea typeface="+mn-ea"/>
                <a:cs typeface="+mn-cs"/>
              </a:rPr>
              <a:t>We know that while we are flawed in a unique way, we are not unique because we are flawed. Therefore we can be authentic. </a:t>
            </a:r>
          </a:p>
          <a:p>
            <a:r>
              <a:rPr lang="en-US" sz="1200" kern="1200" dirty="0" smtClean="0">
                <a:solidFill>
                  <a:schemeClr val="tx1"/>
                </a:solidFill>
                <a:effectLst/>
                <a:latin typeface="+mn-lt"/>
                <a:ea typeface="+mn-ea"/>
                <a:cs typeface="+mn-cs"/>
              </a:rPr>
              <a:t>We have no suspicions and we are at peace with those around us.</a:t>
            </a:r>
          </a:p>
          <a:p>
            <a:r>
              <a:rPr lang="en-US" sz="1200" kern="1200" dirty="0" smtClean="0">
                <a:solidFill>
                  <a:schemeClr val="tx1"/>
                </a:solidFill>
                <a:effectLst/>
                <a:latin typeface="+mn-lt"/>
                <a:ea typeface="+mn-ea"/>
                <a:cs typeface="+mn-cs"/>
              </a:rPr>
              <a:t>A life of truth makes us transparent and strong.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Do Candor Train? Initiates must take lie detector tests all day, every day. During the final test initiates get "truth serum" and must sit in front of everyone as they ask questions. They believe if you reveal all of your secrets, you'll have no desire to lie about anything, ever again because the worst is already in the open.</a:t>
            </a: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we are focusing on how we can become honest.</a:t>
            </a:r>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a:t>
            </a:r>
            <a:r>
              <a:rPr lang="en-US" sz="1200" kern="1200" baseline="0" dirty="0" smtClean="0">
                <a:solidFill>
                  <a:schemeClr val="tx1"/>
                </a:solidFill>
                <a:effectLst/>
                <a:latin typeface="+mn-lt"/>
                <a:ea typeface="+mn-ea"/>
                <a:cs typeface="+mn-cs"/>
              </a:rPr>
              <a:t> are going to look at how we can train to be honest!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chemeClr val="bg1"/>
                </a:solidFill>
                <a:effectLst>
                  <a:glow rad="101600">
                    <a:schemeClr val="tx1">
                      <a:alpha val="93000"/>
                    </a:schemeClr>
                  </a:glow>
                </a:effectLst>
                <a:latin typeface="Albertus Medium"/>
                <a:cs typeface="Albertus Medium"/>
              </a:rPr>
              <a:t>Being honest means choosing not to lie, steal or cheat.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1. Don’t Lie</a:t>
            </a:r>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smtClean="0">
                <a:solidFill>
                  <a:schemeClr val="bg1"/>
                </a:solidFill>
                <a:effectLst>
                  <a:glow rad="101600">
                    <a:schemeClr val="tx1">
                      <a:alpha val="93000"/>
                    </a:schemeClr>
                  </a:glow>
                </a:effectLst>
                <a:latin typeface="Albertus Medium"/>
                <a:cs typeface="Albertus Medium"/>
              </a:rPr>
              <a:t>The Lord detests lying lips, but he delights in those who are truthful. (Proverbs 12:22)</a:t>
            </a:r>
          </a:p>
          <a:p>
            <a:pPr algn="l"/>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Lies make your nose grow longer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have been</a:t>
            </a:r>
            <a:r>
              <a:rPr lang="en-US" baseline="0" dirty="0" smtClean="0"/>
              <a:t> divided into five different factions focusing on different positive values.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 one looks good with a long nose!</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Mark Twain said: “Always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the truth, that way you have to remember what you said.”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 man has a good enough memory to make a successful liar.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 you remember how Lance Armstrong was caught out for cheating and lying?</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 you know</a:t>
            </a:r>
            <a:r>
              <a:rPr lang="en-US" sz="1200" kern="1200" baseline="0" dirty="0" smtClean="0">
                <a:solidFill>
                  <a:schemeClr val="tx1"/>
                </a:solidFill>
                <a:effectLst/>
                <a:latin typeface="+mn-lt"/>
                <a:ea typeface="+mn-ea"/>
                <a:cs typeface="+mn-cs"/>
              </a:rPr>
              <a:t> these barefoot shoes that were supposed to be incredible for your feet?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Well turns out that the positive</a:t>
            </a:r>
            <a:r>
              <a:rPr lang="en-US" sz="1200" kern="1200" baseline="0" dirty="0" smtClean="0">
                <a:solidFill>
                  <a:schemeClr val="tx1"/>
                </a:solidFill>
                <a:effectLst/>
                <a:latin typeface="+mn-lt"/>
                <a:ea typeface="+mn-ea"/>
                <a:cs typeface="+mn-cs"/>
              </a:rPr>
              <a:t> benefits of these shoes were unfounded and the company is currently paying back millions of dollars to people that they misled with their false advertising!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you ever played the game</a:t>
            </a:r>
            <a:r>
              <a:rPr lang="en-US" sz="1200" kern="1200" baseline="0" dirty="0" smtClean="0">
                <a:solidFill>
                  <a:schemeClr val="tx1"/>
                </a:solidFill>
                <a:effectLst/>
                <a:latin typeface="+mn-lt"/>
                <a:ea typeface="+mn-ea"/>
                <a:cs typeface="+mn-cs"/>
              </a:rPr>
              <a:t> called: “The Dog Ate My Homework?”</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am sure that it does happen – dogs do like to chew things!</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Unless you you</a:t>
            </a:r>
            <a:r>
              <a:rPr lang="en-US" sz="1200" kern="1200" baseline="0" dirty="0" smtClean="0">
                <a:solidFill>
                  <a:schemeClr val="tx1"/>
                </a:solidFill>
                <a:effectLst/>
                <a:latin typeface="+mn-lt"/>
                <a:ea typeface="+mn-ea"/>
                <a:cs typeface="+mn-cs"/>
              </a:rPr>
              <a:t> actually have x-ray proof – you are probably going to be caught out for lying!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Truth always comes out. It will either set you free or destroy everything you have worked for!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started by looking</a:t>
            </a:r>
            <a:r>
              <a:rPr lang="en-US" baseline="0" dirty="0" smtClean="0"/>
              <a:t> </a:t>
            </a:r>
            <a:r>
              <a:rPr lang="en-US" dirty="0" smtClean="0"/>
              <a:t>into the world of Dauntless and learnt how to be Brave.</a:t>
            </a: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Truth is the like the sun. You can shut it out for a time, but it </a:t>
            </a:r>
            <a:r>
              <a:rPr lang="en-US" sz="1200" kern="1200" dirty="0" err="1" smtClean="0">
                <a:solidFill>
                  <a:schemeClr val="tx1"/>
                </a:solidFill>
                <a:effectLst/>
                <a:latin typeface="+mn-lt"/>
                <a:ea typeface="+mn-ea"/>
                <a:cs typeface="+mn-cs"/>
              </a:rPr>
              <a:t>ain’t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goin</a:t>
            </a:r>
            <a:r>
              <a:rPr lang="en-US" sz="1200" kern="1200" dirty="0" smtClean="0">
                <a:solidFill>
                  <a:schemeClr val="tx1"/>
                </a:solidFill>
                <a:effectLst/>
                <a:latin typeface="+mn-lt"/>
                <a:ea typeface="+mn-ea"/>
                <a:cs typeface="+mn-cs"/>
              </a:rPr>
              <a:t>’ away. (Elvis Presley)</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Speak the truth in love. We can be one of three things if we don’t get</a:t>
            </a:r>
            <a:r>
              <a:rPr lang="en-US" sz="1200" baseline="0" dirty="0" smtClean="0">
                <a:solidFill>
                  <a:schemeClr val="bg1"/>
                </a:solidFill>
                <a:effectLst>
                  <a:glow rad="101600">
                    <a:schemeClr val="tx1">
                      <a:alpha val="93000"/>
                    </a:schemeClr>
                  </a:glow>
                </a:effectLst>
                <a:latin typeface="Albertus Medium"/>
                <a:cs typeface="Albertus Medium"/>
              </a:rPr>
              <a:t> the Truth/Love balance right. (1) If we have all love and no truth we are like a </a:t>
            </a:r>
            <a:r>
              <a:rPr lang="en-US" sz="1200" dirty="0" smtClean="0">
                <a:solidFill>
                  <a:schemeClr val="bg1"/>
                </a:solidFill>
                <a:effectLst>
                  <a:glow rad="101600">
                    <a:schemeClr val="tx1">
                      <a:alpha val="93000"/>
                    </a:schemeClr>
                  </a:glow>
                </a:effectLst>
                <a:latin typeface="Albertus Medium"/>
                <a:cs typeface="Albertus Medium"/>
              </a:rPr>
              <a:t>Chameleon.</a:t>
            </a:r>
            <a:r>
              <a:rPr lang="en-US" sz="1200" baseline="0" dirty="0" smtClean="0">
                <a:solidFill>
                  <a:schemeClr val="bg1"/>
                </a:solidFill>
                <a:effectLst>
                  <a:glow rad="101600">
                    <a:schemeClr val="tx1">
                      <a:alpha val="93000"/>
                    </a:schemeClr>
                  </a:glow>
                </a:effectLst>
                <a:latin typeface="Albertus Medium"/>
                <a:cs typeface="Albertus Medium"/>
              </a:rPr>
              <a:t> (2) If we have all truth and no love we are like a Cactus. (3) If we have the correct balance of love and truth we are Contagious.</a:t>
            </a:r>
            <a:endParaRPr lang="en-US" sz="1200" dirty="0" smtClean="0">
              <a:solidFill>
                <a:schemeClr val="bg1"/>
              </a:solidFill>
              <a:effectLst>
                <a:glow rad="1016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2. Don’t Steal</a:t>
            </a: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smtClean="0">
                <a:solidFill>
                  <a:schemeClr val="bg1"/>
                </a:solidFill>
                <a:effectLst>
                  <a:glow rad="165100">
                    <a:schemeClr val="tx1">
                      <a:alpha val="93000"/>
                    </a:schemeClr>
                  </a:glow>
                </a:effectLst>
                <a:latin typeface="Albertus Medium"/>
                <a:cs typeface="Albertus Medium"/>
              </a:rPr>
              <a:t>Thou shalt not steal. (Exodus 20:15)</a:t>
            </a:r>
            <a:endParaRPr lang="en-US" sz="1200" b="0" dirty="0">
              <a:solidFill>
                <a:schemeClr val="bg1"/>
              </a:solidFill>
              <a:effectLst>
                <a:glow rad="1651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1"/>
                </a:solidFill>
                <a:effectLst>
                  <a:glow rad="165100">
                    <a:schemeClr val="tx1">
                      <a:alpha val="93000"/>
                    </a:schemeClr>
                  </a:glow>
                </a:effectLst>
                <a:latin typeface="Albertus Medium"/>
                <a:cs typeface="Albertus Medium"/>
              </a:rPr>
              <a:t>Thieves, the greedy, drunkards, revilers and swindlers will not inherit the kingdom of God. (1 </a:t>
            </a:r>
            <a:r>
              <a:rPr lang="en-US" sz="1200" b="0" dirty="0" err="1" smtClean="0">
                <a:solidFill>
                  <a:schemeClr val="bg1"/>
                </a:solidFill>
                <a:effectLst>
                  <a:glow rad="165100">
                    <a:schemeClr val="tx1">
                      <a:alpha val="93000"/>
                    </a:schemeClr>
                  </a:glow>
                </a:effectLst>
                <a:latin typeface="Albertus Medium"/>
                <a:cs typeface="Albertus Medium"/>
              </a:rPr>
              <a:t>Cor</a:t>
            </a:r>
            <a:r>
              <a:rPr lang="en-US" sz="1200" b="0" dirty="0" smtClean="0">
                <a:solidFill>
                  <a:schemeClr val="bg1"/>
                </a:solidFill>
                <a:effectLst>
                  <a:glow rad="165100">
                    <a:schemeClr val="tx1">
                      <a:alpha val="93000"/>
                    </a:schemeClr>
                  </a:glow>
                </a:effectLst>
                <a:latin typeface="Albertus Medium"/>
                <a:cs typeface="Albertus Medium"/>
              </a:rPr>
              <a:t> 6:10)</a:t>
            </a:r>
          </a:p>
          <a:p>
            <a:endParaRPr lang="en-US" sz="1200" b="0" baseline="0" dirty="0" smtClean="0">
              <a:solidFill>
                <a:schemeClr val="bg1"/>
              </a:solidFill>
              <a:effectLst>
                <a:glow rad="1016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Most of us probably won’t steal from a shop!</a:t>
            </a: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01600">
                    <a:schemeClr val="tx1">
                      <a:alpha val="93000"/>
                    </a:schemeClr>
                  </a:glow>
                </a:effectLst>
                <a:latin typeface="Albertus Medium"/>
                <a:cs typeface="Albertus Medium"/>
              </a:rPr>
              <a:t>But we will steal music or video or software or information online.</a:t>
            </a: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Let the thief no longer steal, but rather let him labor, doing honest work with his own hands, so that he may have something to share with anyone in need. (Ephesians 4:28)</a:t>
            </a:r>
            <a:r>
              <a:rPr lang="en-US" sz="1200" baseline="0" dirty="0" smtClean="0">
                <a:solidFill>
                  <a:schemeClr val="bg1"/>
                </a:solidFill>
                <a:effectLst>
                  <a:glow rad="101600">
                    <a:schemeClr val="tx1">
                      <a:alpha val="93000"/>
                    </a:schemeClr>
                  </a:glow>
                </a:effectLst>
                <a:latin typeface="Albertus Medium"/>
                <a:cs typeface="Albertus Medium"/>
              </a:rPr>
              <a:t> </a:t>
            </a: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3. Don’t Cheat</a:t>
            </a: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1"/>
                </a:solidFill>
                <a:effectLst>
                  <a:glow rad="165100">
                    <a:schemeClr val="tx1">
                      <a:alpha val="93000"/>
                    </a:schemeClr>
                  </a:glow>
                </a:effectLst>
                <a:latin typeface="Albertus Medium"/>
                <a:cs typeface="Albertus Medium"/>
              </a:rPr>
              <a:t>Thieves, the greedy, drunkards, revilers and swindlers will not inherit the kingdom of God. (1 </a:t>
            </a:r>
            <a:r>
              <a:rPr lang="en-US" sz="1200" b="0" dirty="0" err="1" smtClean="0">
                <a:solidFill>
                  <a:schemeClr val="bg1"/>
                </a:solidFill>
                <a:effectLst>
                  <a:glow rad="165100">
                    <a:schemeClr val="tx1">
                      <a:alpha val="93000"/>
                    </a:schemeClr>
                  </a:glow>
                </a:effectLst>
                <a:latin typeface="Albertus Medium"/>
                <a:cs typeface="Albertus Medium"/>
              </a:rPr>
              <a:t>Cor</a:t>
            </a:r>
            <a:r>
              <a:rPr lang="en-US" sz="1200" b="0" dirty="0" smtClean="0">
                <a:solidFill>
                  <a:schemeClr val="bg1"/>
                </a:solidFill>
                <a:effectLst>
                  <a:glow rad="165100">
                    <a:schemeClr val="tx1">
                      <a:alpha val="93000"/>
                    </a:schemeClr>
                  </a:glow>
                </a:effectLst>
                <a:latin typeface="Albertus Medium"/>
                <a:cs typeface="Albertus Medium"/>
              </a:rPr>
              <a:t> 6:10)</a:t>
            </a:r>
          </a:p>
          <a:p>
            <a:endParaRPr lang="en-US" sz="1200" b="0" baseline="0" dirty="0" smtClean="0">
              <a:solidFill>
                <a:schemeClr val="bg1"/>
              </a:solidFill>
              <a:effectLst>
                <a:glow rad="1016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then looked </a:t>
            </a:r>
            <a:r>
              <a:rPr lang="en-US" baseline="0" dirty="0" smtClean="0"/>
              <a:t>into the world of Erudite and learnt how to be Wise: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to be poor and honest…</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 rich and a cheater. (Proverbs 28:6)</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Integrity means you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cheat</a:t>
            </a:r>
            <a:r>
              <a:rPr lang="en-US" sz="1200" kern="1200" baseline="0" dirty="0" smtClean="0">
                <a:solidFill>
                  <a:schemeClr val="tx1"/>
                </a:solidFill>
                <a:effectLst/>
                <a:latin typeface="+mn-lt"/>
                <a:ea typeface="+mn-ea"/>
                <a:cs typeface="+mn-cs"/>
              </a:rPr>
              <a:t> when you play games.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 look closer</a:t>
            </a:r>
            <a:r>
              <a:rPr lang="en-US" sz="1200" kern="1200" baseline="0" dirty="0" smtClean="0">
                <a:solidFill>
                  <a:schemeClr val="tx1"/>
                </a:solidFill>
                <a:effectLst/>
                <a:latin typeface="+mn-lt"/>
                <a:ea typeface="+mn-ea"/>
                <a:cs typeface="+mn-cs"/>
              </a:rPr>
              <a:t> at this pic you will discover that EVERYONE is actually cheating in the card game.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Integrity means you don’t cheat</a:t>
            </a:r>
            <a:r>
              <a:rPr lang="en-US" sz="1200" kern="1200" baseline="0" dirty="0" smtClean="0">
                <a:solidFill>
                  <a:schemeClr val="tx1"/>
                </a:solidFill>
                <a:effectLst/>
                <a:latin typeface="+mn-lt"/>
                <a:ea typeface="+mn-ea"/>
                <a:cs typeface="+mn-cs"/>
              </a:rPr>
              <a:t> on people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don’t wear masks to hide what you really</a:t>
            </a:r>
            <a:r>
              <a:rPr lang="en-US" sz="1200" kern="1200" baseline="0" dirty="0" smtClean="0">
                <a:solidFill>
                  <a:schemeClr val="tx1"/>
                </a:solidFill>
                <a:effectLst/>
                <a:latin typeface="+mn-lt"/>
                <a:ea typeface="+mn-ea"/>
                <a:cs typeface="+mn-cs"/>
              </a:rPr>
              <a:t> think or feel.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don’t pick and choose who</a:t>
            </a:r>
            <a:r>
              <a:rPr lang="en-US" sz="1200" kern="1200" baseline="0" dirty="0" smtClean="0">
                <a:solidFill>
                  <a:schemeClr val="tx1"/>
                </a:solidFill>
                <a:effectLst/>
                <a:latin typeface="+mn-lt"/>
                <a:ea typeface="+mn-ea"/>
                <a:cs typeface="+mn-cs"/>
              </a:rPr>
              <a:t> you are going to be!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Integrity means that you don’t play games with truth. You don’t cross your fingers behind your back.</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Honesty is more than not lying. It is telling, speaking, living and loving</a:t>
            </a:r>
            <a:r>
              <a:rPr lang="en-US" baseline="0" dirty="0" smtClean="0"/>
              <a:t> truth</a:t>
            </a:r>
            <a:r>
              <a:rPr lang="en-US" dirty="0" smtClean="0"/>
              <a:t>. </a:t>
            </a:r>
            <a:endParaRPr lang="en-US" sz="1200" dirty="0" smtClean="0">
              <a:solidFill>
                <a:schemeClr val="bg1"/>
              </a:solidFill>
              <a:effectLst>
                <a:glow rad="1016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4. Do Truth</a:t>
            </a:r>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week we will look at the Candor Faction – and explore what it means to be Honest.</a:t>
            </a:r>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of you must put off falsehood and speak truthfully to his neighbor.” (Ephesians 4:25)</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Maybe we should all take the oath like</a:t>
            </a:r>
            <a:r>
              <a:rPr lang="en-US" sz="1200" kern="1200" baseline="0" dirty="0" smtClean="0">
                <a:solidFill>
                  <a:schemeClr val="tx1"/>
                </a:solidFill>
                <a:effectLst/>
                <a:latin typeface="+mn-lt"/>
                <a:ea typeface="+mn-ea"/>
                <a:cs typeface="+mn-cs"/>
              </a:rPr>
              <a:t> people do in a court of law before they testify: “I swear to tell the truth, the whole truth and nothing but the truth, so help me God!”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closing, here are some steps towards honesty:</a:t>
            </a:r>
          </a:p>
        </p:txBody>
      </p:sp>
      <p:sp>
        <p:nvSpPr>
          <p:cNvPr id="4" name="Slide Number Placeholder 3"/>
          <p:cNvSpPr>
            <a:spLocks noGrp="1"/>
          </p:cNvSpPr>
          <p:nvPr>
            <p:ph type="sldNum" sz="quarter" idx="10"/>
          </p:nvPr>
        </p:nvSpPr>
        <p:spPr/>
        <p:txBody>
          <a:bodyPr/>
          <a:lstStyle/>
          <a:p>
            <a:fld id="{ABB761E8-B556-2442-B9DB-91D007047673}" type="slidenum">
              <a:rPr lang="en-US" smtClean="0"/>
              <a:t>52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Memorise Scripture - We hide God's Word in our hearts. We memorize one or more of the verses on this page, and we think about them when we're tempted to be dishonest.</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Imitate Jesus - We remember that Christ is the Truth. And the only way others can see him in us is to reflect that truth.</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Be Accountable - We ask someone to hold us accountable. Find a trusted friend whose job is to often ask, "Are you telling the truth? Told any lies lately?”</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Pray for</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 We ask God to help us be truthful always, at all costs.</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Develop Habits - We make honesty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habit. The more we speak truth, the more it becomes not just what we say, but who we are. And when we are truth, it's so much easier to speak it. Always.</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19679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mn-lt"/>
                <a:ea typeface="+mn-ea"/>
                <a:cs typeface="+mn-cs"/>
              </a:rPr>
              <a:t>Prayer: Father, help us to be honest in all that we think, in all that we say and in</a:t>
            </a:r>
            <a:r>
              <a:rPr lang="en-US" sz="1200" u="none" strike="noStrike" kern="1200" baseline="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rPr>
              <a:t>all that we do!</a:t>
            </a:r>
            <a:endParaRPr lang="en-US" sz="1200" dirty="0" smtClean="0">
              <a:solidFill>
                <a:schemeClr val="bg1"/>
              </a:solidFill>
              <a:effectLst>
                <a:glow rad="215900">
                  <a:schemeClr val="tx1">
                    <a:alpha val="92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week we will look at the Amity faction and learn how to be Peaceful.</a:t>
            </a:r>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The Candor? They are the faction who wear </a:t>
            </a:r>
            <a:r>
              <a:rPr lang="en-US" dirty="0" smtClean="0">
                <a:effectLst/>
              </a:rPr>
              <a:t>black and white clothes, because they see the truth as black &amp; white. They dress formally, with suits &amp; ties being standard uniform with men, and</a:t>
            </a:r>
            <a:r>
              <a:rPr lang="en-US" baseline="0" dirty="0" smtClean="0">
                <a:effectLst/>
              </a:rPr>
              <a:t> </a:t>
            </a:r>
            <a:r>
              <a:rPr lang="en-US" dirty="0" smtClean="0">
                <a:effectLst/>
              </a:rPr>
              <a:t> women seen in long skirts, while their everyday clothing is typically black pants &amp; white shirts.</a:t>
            </a:r>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We are talking about the faction</a:t>
            </a:r>
            <a:r>
              <a:rPr lang="en-US" baseline="0" dirty="0" smtClean="0"/>
              <a:t> represented by Asher </a:t>
            </a:r>
            <a:r>
              <a:rPr lang="en-US" baseline="0" dirty="0" err="1" smtClean="0"/>
              <a:t>Pardey</a:t>
            </a:r>
            <a:r>
              <a:rPr lang="en-US" baseline="0" dirty="0" smtClean="0"/>
              <a:t> in this pic – right in the middle – dressed in black and white.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2851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Candor do not have a leader, but their representative</a:t>
            </a:r>
            <a:r>
              <a:rPr lang="en-US" baseline="0" dirty="0" smtClean="0"/>
              <a:t> is Jack Kang.</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2851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Candor Eat? Ice-cream is a firm </a:t>
            </a:r>
            <a:r>
              <a:rPr lang="en-US" dirty="0" err="1" smtClean="0"/>
              <a:t>favourite</a:t>
            </a:r>
            <a:r>
              <a:rPr lang="en-US" dirty="0" smtClean="0"/>
              <a:t> of the Candor faction</a:t>
            </a:r>
            <a:r>
              <a:rPr lang="en-US" dirty="0" smtClean="0"/>
              <a:t>! (Note: for this week we handed out marshmallow filled ice-cream cones – instead of using real ice-cream.)</a:t>
            </a:r>
            <a:endParaRPr lang="en-US" dirty="0" smtClean="0">
              <a:effectLst/>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340264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2014/05/23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2014/05/23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2014/05/23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2014/05/23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3661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053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6229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0495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5963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1997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774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810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777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718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8764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26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0782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9057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2810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3557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4888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9174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3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8662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264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923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893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8039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6696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131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842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4799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581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842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202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1176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655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00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240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610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012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219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8392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5156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696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586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796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6785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5047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711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189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0008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20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8555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725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3119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892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91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016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70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2392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7797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883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8726</TotalTime>
  <Words>1405</Words>
  <Application>Microsoft Macintosh PowerPoint</Application>
  <PresentationFormat>On-screen Show (4:3)</PresentationFormat>
  <Paragraphs>123</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348</cp:revision>
  <dcterms:created xsi:type="dcterms:W3CDTF">2013-10-02T18:06:33Z</dcterms:created>
  <dcterms:modified xsi:type="dcterms:W3CDTF">2014-05-23T13:00:29Z</dcterms:modified>
</cp:coreProperties>
</file>