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9"/>
  </p:notesMasterIdLst>
  <p:sldIdLst>
    <p:sldId id="615" r:id="rId2"/>
    <p:sldId id="895" r:id="rId3"/>
    <p:sldId id="969" r:id="rId4"/>
    <p:sldId id="1210" r:id="rId5"/>
    <p:sldId id="1469" r:id="rId6"/>
    <p:sldId id="1624" r:id="rId7"/>
    <p:sldId id="1384" r:id="rId8"/>
    <p:sldId id="1385" r:id="rId9"/>
    <p:sldId id="1677" r:id="rId10"/>
    <p:sldId id="1678" r:id="rId11"/>
    <p:sldId id="1823" r:id="rId12"/>
    <p:sldId id="1673" r:id="rId13"/>
    <p:sldId id="1572" r:id="rId14"/>
    <p:sldId id="1692" r:id="rId15"/>
    <p:sldId id="1693" r:id="rId16"/>
    <p:sldId id="1691" r:id="rId17"/>
    <p:sldId id="1387" r:id="rId18"/>
    <p:sldId id="1440" r:id="rId19"/>
    <p:sldId id="1598" r:id="rId20"/>
    <p:sldId id="1694" r:id="rId21"/>
    <p:sldId id="1697" r:id="rId22"/>
    <p:sldId id="1699" r:id="rId23"/>
    <p:sldId id="1706" r:id="rId24"/>
    <p:sldId id="1707" r:id="rId25"/>
    <p:sldId id="1696" r:id="rId26"/>
    <p:sldId id="1695" r:id="rId27"/>
    <p:sldId id="1715" r:id="rId28"/>
    <p:sldId id="1714" r:id="rId29"/>
    <p:sldId id="1698" r:id="rId30"/>
    <p:sldId id="1815" r:id="rId31"/>
    <p:sldId id="1716" r:id="rId32"/>
    <p:sldId id="1763" r:id="rId33"/>
    <p:sldId id="1764" r:id="rId34"/>
    <p:sldId id="1765" r:id="rId35"/>
    <p:sldId id="1774" r:id="rId36"/>
    <p:sldId id="1775" r:id="rId37"/>
    <p:sldId id="1777" r:id="rId38"/>
    <p:sldId id="1793" r:id="rId39"/>
    <p:sldId id="1794" r:id="rId40"/>
    <p:sldId id="1817" r:id="rId41"/>
    <p:sldId id="1818" r:id="rId42"/>
    <p:sldId id="1821" r:id="rId43"/>
    <p:sldId id="1822" r:id="rId44"/>
    <p:sldId id="1819" r:id="rId45"/>
    <p:sldId id="1820" r:id="rId46"/>
    <p:sldId id="1795" r:id="rId47"/>
    <p:sldId id="1816" r:id="rId48"/>
    <p:sldId id="1796" r:id="rId49"/>
    <p:sldId id="1733" r:id="rId50"/>
    <p:sldId id="1731" r:id="rId51"/>
    <p:sldId id="1755" r:id="rId52"/>
    <p:sldId id="1740" r:id="rId53"/>
    <p:sldId id="1782" r:id="rId54"/>
    <p:sldId id="1754" r:id="rId55"/>
    <p:sldId id="1628" r:id="rId56"/>
    <p:sldId id="1703" r:id="rId57"/>
    <p:sldId id="1748" r:id="rId58"/>
    <p:sldId id="1739" r:id="rId59"/>
    <p:sldId id="1700" r:id="rId60"/>
    <p:sldId id="1749" r:id="rId61"/>
    <p:sldId id="1701" r:id="rId62"/>
    <p:sldId id="1726" r:id="rId63"/>
    <p:sldId id="1727" r:id="rId64"/>
    <p:sldId id="1784" r:id="rId65"/>
    <p:sldId id="1785" r:id="rId66"/>
    <p:sldId id="1786" r:id="rId67"/>
    <p:sldId id="1443" r:id="rId68"/>
    <p:sldId id="1797" r:id="rId69"/>
    <p:sldId id="968" r:id="rId70"/>
    <p:sldId id="842" r:id="rId71"/>
    <p:sldId id="1718" r:id="rId72"/>
    <p:sldId id="1787" r:id="rId73"/>
    <p:sldId id="1788" r:id="rId74"/>
    <p:sldId id="1789" r:id="rId75"/>
    <p:sldId id="1790" r:id="rId76"/>
    <p:sldId id="1791" r:id="rId77"/>
    <p:sldId id="843"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996600"/>
    <a:srgbClr val="FFCC99"/>
    <a:srgbClr val="CC3333"/>
    <a:srgbClr val="FB2008"/>
    <a:srgbClr val="DE222C"/>
    <a:srgbClr val="FF5868"/>
    <a:srgbClr val="BA02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45" autoAdjust="0"/>
    <p:restoredTop sz="81787" autoAdjust="0"/>
  </p:normalViewPr>
  <p:slideViewPr>
    <p:cSldViewPr snapToGrid="0" snapToObjects="1" showGuides="1">
      <p:cViewPr varScale="1">
        <p:scale>
          <a:sx n="75" d="100"/>
          <a:sy n="75" d="100"/>
        </p:scale>
        <p:origin x="-2128" y="-112"/>
      </p:cViewPr>
      <p:guideLst>
        <p:guide orient="horz" pos="479"/>
        <p:guide orient="horz" pos="2134"/>
        <p:guide pos="3038"/>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notesMaster" Target="notesMasters/notes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3D2349-956C-E94D-BDF5-9F5F8C952267}" type="datetimeFigureOut">
              <a:rPr lang="en-US" smtClean="0"/>
              <a:t>2014/05/29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B761E8-B556-2442-B9DB-91D007047673}" type="slidenum">
              <a:rPr lang="en-US" smtClean="0"/>
              <a:t>‹#›</a:t>
            </a:fld>
            <a:endParaRPr lang="en-US"/>
          </a:p>
        </p:txBody>
      </p:sp>
    </p:spTree>
    <p:extLst>
      <p:ext uri="{BB962C8B-B14F-4D97-AF65-F5344CB8AC3E}">
        <p14:creationId xmlns:p14="http://schemas.microsoft.com/office/powerpoint/2010/main" val="31259072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few weeks ago we started</a:t>
            </a:r>
            <a:r>
              <a:rPr lang="en-US" baseline="0" dirty="0" smtClean="0"/>
              <a:t> this </a:t>
            </a:r>
            <a:r>
              <a:rPr lang="en-US" dirty="0" smtClean="0"/>
              <a:t>series based on the book trilogy by Vanessa Roth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a:t>
            </a:fld>
            <a:endParaRPr lang="en-US"/>
          </a:p>
        </p:txBody>
      </p:sp>
    </p:spTree>
    <p:extLst>
      <p:ext uri="{BB962C8B-B14F-4D97-AF65-F5344CB8AC3E}">
        <p14:creationId xmlns:p14="http://schemas.microsoft.com/office/powerpoint/2010/main" val="2559984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They wear the plainest clothes possible</a:t>
            </a:r>
            <a:r>
              <a:rPr lang="en-US" sz="1200" kern="1200" baseline="0" dirty="0" smtClean="0">
                <a:solidFill>
                  <a:schemeClr val="tx1"/>
                </a:solidFill>
                <a:effectLst/>
                <a:latin typeface="+mn-lt"/>
                <a:ea typeface="+mn-ea"/>
                <a:cs typeface="+mn-cs"/>
              </a:rPr>
              <a:t> – to attract the least attention.</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10</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Abnegation Eat?</a:t>
            </a:r>
            <a:r>
              <a:rPr lang="en-US" baseline="0" dirty="0" smtClean="0"/>
              <a:t> </a:t>
            </a:r>
            <a:r>
              <a:rPr lang="en-US" dirty="0" smtClean="0"/>
              <a:t>Most of what they eat is frozen or canned because the farms are far away. They always eat dinner at the table and pass food to the right and wait to eat until everyone has been served. They eat plain food and don't drink alcohol. </a:t>
            </a:r>
            <a:endParaRPr lang="en-US" dirty="0" smtClean="0">
              <a:effectLst/>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11</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effectLst>
                  <a:glow rad="152400">
                    <a:schemeClr val="tx1">
                      <a:alpha val="93000"/>
                    </a:schemeClr>
                  </a:glow>
                </a:effectLst>
                <a:latin typeface="Albertus Medium"/>
                <a:cs typeface="Albertus Medium"/>
              </a:rPr>
              <a:t>Why Was </a:t>
            </a:r>
            <a:r>
              <a:rPr lang="en-US" sz="1200" dirty="0" smtClean="0">
                <a:solidFill>
                  <a:srgbClr val="F8F8F8"/>
                </a:solidFill>
                <a:effectLst>
                  <a:glow rad="139700">
                    <a:schemeClr val="tx1"/>
                  </a:glow>
                </a:effectLst>
                <a:latin typeface="SF Fedora"/>
                <a:cs typeface="SF Fedora"/>
              </a:rPr>
              <a:t>Abnegation Started</a:t>
            </a:r>
            <a:r>
              <a:rPr lang="en-US" sz="1200" b="0" dirty="0" smtClean="0">
                <a:solidFill>
                  <a:schemeClr val="bg1"/>
                </a:solidFill>
                <a:effectLst>
                  <a:glow rad="152400">
                    <a:schemeClr val="tx1">
                      <a:alpha val="93000"/>
                    </a:schemeClr>
                  </a:glow>
                </a:effectLst>
                <a:latin typeface="Albertus Medium"/>
                <a:cs typeface="Albertus Medium"/>
              </a:rPr>
              <a:t>?</a:t>
            </a:r>
            <a:r>
              <a:rPr lang="en-US" sz="1200" b="0" baseline="0" dirty="0">
                <a:solidFill>
                  <a:schemeClr val="tx1"/>
                </a:solidFill>
                <a:effectLst/>
                <a:latin typeface="+mn-lt"/>
                <a:cs typeface="+mn-cs"/>
              </a:rPr>
              <a:t> </a:t>
            </a:r>
            <a:r>
              <a:rPr lang="en-US" sz="1200" kern="1200" dirty="0" smtClean="0">
                <a:solidFill>
                  <a:schemeClr val="tx1"/>
                </a:solidFill>
                <a:effectLst/>
                <a:latin typeface="+mn-lt"/>
                <a:ea typeface="+mn-ea"/>
                <a:cs typeface="+mn-cs"/>
              </a:rPr>
              <a:t>Abnegation was formed by those who blamed selfishness for human nature's errors. They believe in selfless actions and attaining peace through the elimination of selfishness. By doing so, they choose to completely forget themselves and only serve others.</a:t>
            </a:r>
            <a:r>
              <a:rPr lang="en-US" dirty="0" smtClean="0">
                <a:effectLst/>
              </a:rPr>
              <a:t> </a:t>
            </a:r>
            <a:endParaRPr lang="en-US" sz="1200" b="0" baseline="0" dirty="0" smtClean="0">
              <a:solidFill>
                <a:schemeClr val="bg1"/>
              </a:solidFill>
              <a:effectLst>
                <a:glow rad="152400">
                  <a:schemeClr val="tx1">
                    <a:alpha val="93000"/>
                  </a:schemeClr>
                </a:glow>
              </a:effectLst>
              <a:latin typeface="Albertus Medium"/>
              <a:cs typeface="Albertus Medium"/>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12</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144"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Who Leads Abnegation? Marcus Eaton is the leader of Abnegation.</a:t>
            </a:r>
          </a:p>
        </p:txBody>
      </p:sp>
      <p:sp>
        <p:nvSpPr>
          <p:cNvPr id="4" name="Slide Number Placeholder 3"/>
          <p:cNvSpPr>
            <a:spLocks noGrp="1"/>
          </p:cNvSpPr>
          <p:nvPr>
            <p:ph type="sldNum" sz="quarter" idx="10"/>
          </p:nvPr>
        </p:nvSpPr>
        <p:spPr/>
        <p:txBody>
          <a:bodyPr/>
          <a:lstStyle/>
          <a:p>
            <a:fld id="{ABB761E8-B556-2442-B9DB-91D007047673}" type="slidenum">
              <a:rPr lang="en-US" smtClean="0"/>
              <a:t>13</a:t>
            </a:fld>
            <a:endParaRPr lang="en-US"/>
          </a:p>
        </p:txBody>
      </p:sp>
    </p:spTree>
    <p:extLst>
      <p:ext uri="{BB962C8B-B14F-4D97-AF65-F5344CB8AC3E}">
        <p14:creationId xmlns:p14="http://schemas.microsoft.com/office/powerpoint/2010/main" val="128511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effectLst>
                  <a:glow rad="165100">
                    <a:schemeClr val="tx1">
                      <a:alpha val="93000"/>
                    </a:schemeClr>
                  </a:glow>
                </a:effectLst>
                <a:latin typeface="Albertus Medium"/>
                <a:cs typeface="Albertus Medium"/>
              </a:rPr>
              <a:t>What Do </a:t>
            </a:r>
            <a:r>
              <a:rPr lang="en-US" sz="1200" dirty="0" smtClean="0">
                <a:solidFill>
                  <a:srgbClr val="F8F8F8"/>
                </a:solidFill>
                <a:effectLst>
                  <a:glow rad="139700">
                    <a:schemeClr val="tx1"/>
                  </a:glow>
                </a:effectLst>
                <a:latin typeface="SF Fedora"/>
                <a:cs typeface="SF Fedora"/>
              </a:rPr>
              <a:t>Abnegation </a:t>
            </a:r>
            <a:r>
              <a:rPr lang="en-US" sz="1200" b="0" dirty="0" smtClean="0">
                <a:solidFill>
                  <a:schemeClr val="bg1"/>
                </a:solidFill>
                <a:effectLst>
                  <a:glow rad="165100">
                    <a:schemeClr val="tx1">
                      <a:alpha val="93000"/>
                    </a:schemeClr>
                  </a:glow>
                </a:effectLst>
                <a:latin typeface="Albertus Medium"/>
                <a:cs typeface="Albertus Medium"/>
              </a:rPr>
              <a:t>Value? They value selflessness, humility, kindness, modesty, family, sacrifice, abstinence. </a:t>
            </a:r>
            <a:r>
              <a:rPr lang="en-US" dirty="0" smtClean="0"/>
              <a:t>The Abnegation live simple lives and are very family focused and put others first.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14</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Abnegation Manifesto: </a:t>
            </a:r>
            <a:r>
              <a:rPr lang="en-US" sz="1200" kern="1200" dirty="0" smtClean="0">
                <a:solidFill>
                  <a:schemeClr val="tx1"/>
                </a:solidFill>
                <a:effectLst/>
                <a:latin typeface="+mn-lt"/>
                <a:ea typeface="+mn-ea"/>
                <a:cs typeface="+mn-cs"/>
              </a:rPr>
              <a:t>I will be my undoing if I become my obsession. I will forget the ones I love if I do not serve them. I will war with others if I refuse to see them. Therefore I choose to turn away from my reflection, to rely not on myself but on my brothers and sisters, to project always outward until I disappear.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15</a:t>
            </a:fld>
            <a:endParaRPr lang="en-US"/>
          </a:p>
        </p:txBody>
      </p:sp>
    </p:spTree>
    <p:extLst>
      <p:ext uri="{BB962C8B-B14F-4D97-AF65-F5344CB8AC3E}">
        <p14:creationId xmlns:p14="http://schemas.microsoft.com/office/powerpoint/2010/main" val="2939809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effectLst>
                  <a:glow rad="152400">
                    <a:schemeClr val="tx1">
                      <a:alpha val="93000"/>
                    </a:schemeClr>
                  </a:glow>
                </a:effectLst>
                <a:latin typeface="Albertus Medium"/>
                <a:cs typeface="Albertus Medium"/>
              </a:rPr>
              <a:t>How Are Abnegation Initiated? The initiates, who will spend thirty days performing community service before they can become full members, sit side by side on a bench while one of the older members reads the Abnegation manifesto. Then all of the older members wash the initiates feet. They all share a meal, each person serving food to the person on his left. </a:t>
            </a:r>
          </a:p>
        </p:txBody>
      </p:sp>
      <p:sp>
        <p:nvSpPr>
          <p:cNvPr id="4" name="Slide Number Placeholder 3"/>
          <p:cNvSpPr>
            <a:spLocks noGrp="1"/>
          </p:cNvSpPr>
          <p:nvPr>
            <p:ph type="sldNum" sz="quarter" idx="10"/>
          </p:nvPr>
        </p:nvSpPr>
        <p:spPr/>
        <p:txBody>
          <a:bodyPr/>
          <a:lstStyle/>
          <a:p>
            <a:fld id="{ABB761E8-B556-2442-B9DB-91D007047673}" type="slidenum">
              <a:rPr lang="en-US" smtClean="0"/>
              <a:t>16</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effectLst>
                  <a:glow rad="152400">
                    <a:schemeClr val="tx1">
                      <a:alpha val="93000"/>
                    </a:schemeClr>
                  </a:glow>
                </a:effectLst>
                <a:latin typeface="Albertus Medium"/>
                <a:cs typeface="Albertus Medium"/>
              </a:rPr>
              <a:t>What Do </a:t>
            </a:r>
            <a:r>
              <a:rPr lang="en-US" sz="1200" dirty="0" smtClean="0">
                <a:solidFill>
                  <a:srgbClr val="F8F8F8"/>
                </a:solidFill>
                <a:effectLst>
                  <a:glow rad="139700">
                    <a:schemeClr val="tx1"/>
                  </a:glow>
                </a:effectLst>
                <a:latin typeface="SF Fedora"/>
                <a:cs typeface="SF Fedora"/>
              </a:rPr>
              <a:t>Abnegation Do? They govern the city and feed and clothe the </a:t>
            </a:r>
            <a:r>
              <a:rPr lang="en-US" sz="1200" dirty="0" err="1" smtClean="0">
                <a:solidFill>
                  <a:srgbClr val="F8F8F8"/>
                </a:solidFill>
                <a:effectLst>
                  <a:glow rad="139700">
                    <a:schemeClr val="tx1"/>
                  </a:glow>
                </a:effectLst>
                <a:latin typeface="SF Fedora"/>
                <a:cs typeface="SF Fedora"/>
              </a:rPr>
              <a:t>factionless</a:t>
            </a:r>
            <a:r>
              <a:rPr lang="en-US" sz="1200" dirty="0" smtClean="0">
                <a:solidFill>
                  <a:srgbClr val="F8F8F8"/>
                </a:solidFill>
                <a:effectLst>
                  <a:glow rad="139700">
                    <a:schemeClr val="tx1"/>
                  </a:glow>
                </a:effectLst>
                <a:latin typeface="SF Fedora"/>
                <a:cs typeface="SF Fedora"/>
              </a:rPr>
              <a:t> who </a:t>
            </a:r>
            <a:r>
              <a:rPr lang="en-US" dirty="0" smtClean="0"/>
              <a:t>wander the seedier parts of town.</a:t>
            </a:r>
            <a:endParaRPr lang="en-US" sz="1200" b="0" baseline="0" dirty="0" smtClean="0">
              <a:solidFill>
                <a:schemeClr val="bg1"/>
              </a:solidFill>
              <a:effectLst>
                <a:glow rad="152400">
                  <a:schemeClr val="tx1">
                    <a:alpha val="93000"/>
                  </a:schemeClr>
                </a:glow>
              </a:effectLst>
              <a:latin typeface="Albertus Medium"/>
              <a:cs typeface="Albertus Medium"/>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17</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Today</a:t>
            </a:r>
            <a:r>
              <a:rPr lang="en-US" sz="1200" kern="1200" baseline="0" dirty="0" smtClean="0">
                <a:solidFill>
                  <a:schemeClr val="tx1"/>
                </a:solidFill>
                <a:effectLst/>
                <a:latin typeface="+mn-lt"/>
                <a:ea typeface="+mn-ea"/>
                <a:cs typeface="+mn-cs"/>
              </a:rPr>
              <a:t> are going to look at how we can become Selfless!</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18</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effectLst>
                  <a:glow rad="101600">
                    <a:schemeClr val="tx1">
                      <a:alpha val="93000"/>
                    </a:schemeClr>
                  </a:glow>
                </a:effectLst>
                <a:latin typeface="Albertus Medium"/>
                <a:cs typeface="Albertus Medium"/>
              </a:rPr>
              <a:t>1. Copy Jesus</a:t>
            </a:r>
          </a:p>
        </p:txBody>
      </p:sp>
      <p:sp>
        <p:nvSpPr>
          <p:cNvPr id="4" name="Slide Number Placeholder 3"/>
          <p:cNvSpPr>
            <a:spLocks noGrp="1"/>
          </p:cNvSpPr>
          <p:nvPr>
            <p:ph type="sldNum" sz="quarter" idx="10"/>
          </p:nvPr>
        </p:nvSpPr>
        <p:spPr/>
        <p:txBody>
          <a:bodyPr/>
          <a:lstStyle/>
          <a:p>
            <a:fld id="{ABB761E8-B556-2442-B9DB-91D007047673}" type="slidenum">
              <a:rPr lang="en-US" smtClean="0"/>
              <a:t>19</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started by looking</a:t>
            </a:r>
            <a:r>
              <a:rPr lang="en-US" baseline="0" dirty="0" smtClean="0"/>
              <a:t> </a:t>
            </a:r>
            <a:r>
              <a:rPr lang="en-US" dirty="0" smtClean="0"/>
              <a:t>into the world of Dauntless and learnt how to be Brave.</a:t>
            </a:r>
          </a:p>
        </p:txBody>
      </p:sp>
      <p:sp>
        <p:nvSpPr>
          <p:cNvPr id="4" name="Slide Number Placeholder 3"/>
          <p:cNvSpPr>
            <a:spLocks noGrp="1"/>
          </p:cNvSpPr>
          <p:nvPr>
            <p:ph type="sldNum" sz="quarter" idx="10"/>
          </p:nvPr>
        </p:nvSpPr>
        <p:spPr/>
        <p:txBody>
          <a:bodyPr/>
          <a:lstStyle/>
          <a:p>
            <a:fld id="{ABB761E8-B556-2442-B9DB-91D007047673}" type="slidenum">
              <a:rPr lang="en-US" smtClean="0"/>
              <a:t>2</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Jesus created the world and voluntarily left the </a:t>
            </a:r>
            <a:r>
              <a:rPr lang="en-US" sz="1200" kern="1200" dirty="0" err="1" smtClean="0">
                <a:solidFill>
                  <a:schemeClr val="tx1"/>
                </a:solidFill>
                <a:effectLst/>
                <a:latin typeface="+mn-lt"/>
                <a:ea typeface="+mn-ea"/>
                <a:cs typeface="+mn-cs"/>
              </a:rPr>
              <a:t>splendour</a:t>
            </a:r>
            <a:r>
              <a:rPr lang="en-US" sz="1200" kern="1200" dirty="0" smtClean="0">
                <a:solidFill>
                  <a:schemeClr val="tx1"/>
                </a:solidFill>
                <a:effectLst/>
                <a:latin typeface="+mn-lt"/>
                <a:ea typeface="+mn-ea"/>
                <a:cs typeface="+mn-cs"/>
              </a:rPr>
              <a:t> of heaven and came to earth on a mission!</a:t>
            </a:r>
          </a:p>
        </p:txBody>
      </p:sp>
      <p:sp>
        <p:nvSpPr>
          <p:cNvPr id="4" name="Slide Number Placeholder 3"/>
          <p:cNvSpPr>
            <a:spLocks noGrp="1"/>
          </p:cNvSpPr>
          <p:nvPr>
            <p:ph type="sldNum" sz="quarter" idx="10"/>
          </p:nvPr>
        </p:nvSpPr>
        <p:spPr/>
        <p:txBody>
          <a:bodyPr/>
          <a:lstStyle/>
          <a:p>
            <a:fld id="{ABB761E8-B556-2442-B9DB-91D007047673}" type="slidenum">
              <a:rPr lang="en-US" smtClean="0"/>
              <a:t>20</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 was born in a lowly stable</a:t>
            </a:r>
            <a:r>
              <a:rPr lang="en-US" sz="1200" kern="1200" baseline="0" dirty="0" smtClean="0">
                <a:solidFill>
                  <a:schemeClr val="tx1"/>
                </a:solidFill>
                <a:effectLst/>
                <a:latin typeface="+mn-lt"/>
                <a:ea typeface="+mn-ea"/>
                <a:cs typeface="+mn-cs"/>
              </a:rPr>
              <a:t> surrounded by shepherds and cattle and sheep.</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21</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 grew up in relative obscurity and poverty. Spending most of his time with poor fishermen.</a:t>
            </a:r>
          </a:p>
        </p:txBody>
      </p:sp>
      <p:sp>
        <p:nvSpPr>
          <p:cNvPr id="4" name="Slide Number Placeholder 3"/>
          <p:cNvSpPr>
            <a:spLocks noGrp="1"/>
          </p:cNvSpPr>
          <p:nvPr>
            <p:ph type="sldNum" sz="quarter" idx="10"/>
          </p:nvPr>
        </p:nvSpPr>
        <p:spPr/>
        <p:txBody>
          <a:bodyPr/>
          <a:lstStyle/>
          <a:p>
            <a:fld id="{ABB761E8-B556-2442-B9DB-91D007047673}" type="slidenum">
              <a:rPr lang="en-US" smtClean="0"/>
              <a:t>22</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 knelt down and washed his disciples feet!</a:t>
            </a:r>
          </a:p>
        </p:txBody>
      </p:sp>
      <p:sp>
        <p:nvSpPr>
          <p:cNvPr id="4" name="Slide Number Placeholder 3"/>
          <p:cNvSpPr>
            <a:spLocks noGrp="1"/>
          </p:cNvSpPr>
          <p:nvPr>
            <p:ph type="sldNum" sz="quarter" idx="10"/>
          </p:nvPr>
        </p:nvSpPr>
        <p:spPr/>
        <p:txBody>
          <a:bodyPr/>
          <a:lstStyle/>
          <a:p>
            <a:fld id="{ABB761E8-B556-2442-B9DB-91D007047673}" type="slidenum">
              <a:rPr lang="en-US" smtClean="0"/>
              <a:t>23</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 rode into Jerusalem on a donkey.</a:t>
            </a:r>
          </a:p>
        </p:txBody>
      </p:sp>
      <p:sp>
        <p:nvSpPr>
          <p:cNvPr id="4" name="Slide Number Placeholder 3"/>
          <p:cNvSpPr>
            <a:spLocks noGrp="1"/>
          </p:cNvSpPr>
          <p:nvPr>
            <p:ph type="sldNum" sz="quarter" idx="10"/>
          </p:nvPr>
        </p:nvSpPr>
        <p:spPr/>
        <p:txBody>
          <a:bodyPr/>
          <a:lstStyle/>
          <a:p>
            <a:fld id="{ABB761E8-B556-2442-B9DB-91D007047673}" type="slidenum">
              <a:rPr lang="en-US" smtClean="0"/>
              <a:t>24</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 was viciously beaten for not fault of his own – he was truly innocent.</a:t>
            </a:r>
          </a:p>
        </p:txBody>
      </p:sp>
      <p:sp>
        <p:nvSpPr>
          <p:cNvPr id="4" name="Slide Number Placeholder 3"/>
          <p:cNvSpPr>
            <a:spLocks noGrp="1"/>
          </p:cNvSpPr>
          <p:nvPr>
            <p:ph type="sldNum" sz="quarter" idx="10"/>
          </p:nvPr>
        </p:nvSpPr>
        <p:spPr/>
        <p:txBody>
          <a:bodyPr/>
          <a:lstStyle/>
          <a:p>
            <a:fld id="{ABB761E8-B556-2442-B9DB-91D007047673}" type="slidenum">
              <a:rPr lang="en-US" smtClean="0"/>
              <a:t>25</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 suffered the worst kind of death humanly possible – not for anything he had done</a:t>
            </a:r>
            <a:r>
              <a:rPr lang="en-US" sz="1200" kern="1200" baseline="0" dirty="0" smtClean="0">
                <a:solidFill>
                  <a:schemeClr val="tx1"/>
                </a:solidFill>
                <a:effectLst/>
                <a:latin typeface="+mn-lt"/>
                <a:ea typeface="+mn-ea"/>
                <a:cs typeface="+mn-cs"/>
              </a:rPr>
              <a:t> but to bring salvation to human beings.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26</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 suffered the worst kind of death humanly possible – not for anything he had done</a:t>
            </a:r>
            <a:r>
              <a:rPr lang="en-US" sz="1200" kern="1200" baseline="0" dirty="0" smtClean="0">
                <a:solidFill>
                  <a:schemeClr val="tx1"/>
                </a:solidFill>
                <a:effectLst/>
                <a:latin typeface="+mn-lt"/>
                <a:ea typeface="+mn-ea"/>
                <a:cs typeface="+mn-cs"/>
              </a:rPr>
              <a:t> but to bring salvation to human beings.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27</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Mark 10:45 says: “</a:t>
            </a:r>
            <a:r>
              <a:rPr lang="en-US" sz="1200" b="0" dirty="0" smtClean="0">
                <a:solidFill>
                  <a:schemeClr val="bg1"/>
                </a:solidFill>
                <a:effectLst>
                  <a:glow rad="101600">
                    <a:schemeClr val="tx1">
                      <a:alpha val="93000"/>
                    </a:schemeClr>
                  </a:glow>
                </a:effectLst>
                <a:latin typeface="Albertus Medium"/>
                <a:cs typeface="Albertus Medium"/>
              </a:rPr>
              <a:t>For even the Son of Man did not come to be served, but to serve and to give his life as a ransom for many.”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28</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solidFill>
                  <a:schemeClr val="bg1"/>
                </a:solidFill>
                <a:effectLst>
                  <a:glow rad="101600">
                    <a:schemeClr val="tx1">
                      <a:alpha val="93000"/>
                    </a:schemeClr>
                  </a:glow>
                </a:effectLst>
                <a:latin typeface="Albertus Medium"/>
                <a:cs typeface="Albertus Medium"/>
              </a:rPr>
              <a:t>This is how the apostle Paul described</a:t>
            </a:r>
            <a:r>
              <a:rPr lang="en-US" sz="1200" b="0" baseline="0" dirty="0" smtClean="0">
                <a:solidFill>
                  <a:schemeClr val="bg1"/>
                </a:solidFill>
                <a:effectLst>
                  <a:glow rad="101600">
                    <a:schemeClr val="tx1">
                      <a:alpha val="93000"/>
                    </a:schemeClr>
                  </a:glow>
                </a:effectLst>
                <a:latin typeface="Albertus Medium"/>
                <a:cs typeface="Albertus Medium"/>
              </a:rPr>
              <a:t> Jesus’ experience coming to earth and how we should follow his example. </a:t>
            </a:r>
            <a:r>
              <a:rPr lang="en-US" sz="1200" b="0" dirty="0" smtClean="0">
                <a:solidFill>
                  <a:schemeClr val="bg1"/>
                </a:solidFill>
                <a:effectLst>
                  <a:glow rad="101600">
                    <a:schemeClr val="tx1">
                      <a:alpha val="93000"/>
                    </a:schemeClr>
                  </a:glow>
                </a:effectLst>
                <a:latin typeface="Albertus Medium"/>
                <a:cs typeface="Albertus Medium"/>
              </a:rPr>
              <a:t>“Think of yourselves like Jesus thought of himself. He had equal status with God but didn’t think so much of himself that he had to cling to the advantages of that status no matter what. When the time came, he set aside the privileges of deity and took on the status of a slave, became human. It was an incredibly humbling process. He didn’t claim special privileges. Instead, he lived a selfless, obedient life and then died a selfless, obedient death by crucifixion.” (Philippians 2:5-8)</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29</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then looked </a:t>
            </a:r>
            <a:r>
              <a:rPr lang="en-US" baseline="0" dirty="0" smtClean="0"/>
              <a:t>into the world of Erudite and learnt how to be Wise.</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3</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Are</a:t>
            </a:r>
            <a:r>
              <a:rPr lang="en-US" sz="1200" b="0" kern="1200" baseline="0" dirty="0" smtClean="0">
                <a:solidFill>
                  <a:schemeClr val="tx1"/>
                </a:solidFill>
                <a:effectLst/>
                <a:latin typeface="+mn-lt"/>
                <a:ea typeface="+mn-ea"/>
                <a:cs typeface="+mn-cs"/>
              </a:rPr>
              <a:t> you becoming more like Jesus every day?</a:t>
            </a: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30</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effectLst>
                  <a:glow rad="101600">
                    <a:schemeClr val="tx1">
                      <a:alpha val="93000"/>
                    </a:schemeClr>
                  </a:glow>
                </a:effectLst>
                <a:latin typeface="Albertus Medium"/>
                <a:cs typeface="Albertus Medium"/>
              </a:rPr>
              <a:t>2.</a:t>
            </a:r>
            <a:r>
              <a:rPr lang="en-US" sz="1200" baseline="0" dirty="0" smtClean="0">
                <a:solidFill>
                  <a:schemeClr val="bg1"/>
                </a:solidFill>
                <a:effectLst>
                  <a:glow rad="101600">
                    <a:schemeClr val="tx1">
                      <a:alpha val="93000"/>
                    </a:schemeClr>
                  </a:glow>
                </a:effectLst>
                <a:latin typeface="Albertus Medium"/>
                <a:cs typeface="Albertus Medium"/>
              </a:rPr>
              <a:t> Be Humble</a:t>
            </a:r>
            <a:endParaRPr lang="en-US" sz="1200" dirty="0" smtClean="0">
              <a:solidFill>
                <a:schemeClr val="bg1"/>
              </a:solidFill>
              <a:effectLst>
                <a:glow rad="101600">
                  <a:schemeClr val="tx1">
                    <a:alpha val="93000"/>
                  </a:schemeClr>
                </a:glow>
              </a:effectLst>
              <a:latin typeface="Albertus Medium"/>
              <a:cs typeface="Albertus Medium"/>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31</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live in the era of the </a:t>
            </a:r>
            <a:r>
              <a:rPr lang="en-US" sz="1200" kern="1200" dirty="0" err="1" smtClean="0">
                <a:solidFill>
                  <a:schemeClr val="tx1"/>
                </a:solidFill>
                <a:effectLst/>
                <a:latin typeface="+mn-lt"/>
                <a:ea typeface="+mn-ea"/>
                <a:cs typeface="+mn-cs"/>
              </a:rPr>
              <a:t>selfie</a:t>
            </a:r>
            <a:r>
              <a:rPr lang="en-US" sz="1200" kern="1200" dirty="0" smtClean="0">
                <a:solidFill>
                  <a:schemeClr val="tx1"/>
                </a:solidFill>
                <a:effectLst/>
                <a:latin typeface="+mn-lt"/>
                <a:ea typeface="+mn-ea"/>
                <a:cs typeface="+mn-cs"/>
              </a:rPr>
              <a:t> revolution! Digital vanity!</a:t>
            </a:r>
          </a:p>
        </p:txBody>
      </p:sp>
      <p:sp>
        <p:nvSpPr>
          <p:cNvPr id="4" name="Slide Number Placeholder 3"/>
          <p:cNvSpPr>
            <a:spLocks noGrp="1"/>
          </p:cNvSpPr>
          <p:nvPr>
            <p:ph type="sldNum" sz="quarter" idx="10"/>
          </p:nvPr>
        </p:nvSpPr>
        <p:spPr/>
        <p:txBody>
          <a:bodyPr/>
          <a:lstStyle/>
          <a:p>
            <a:fld id="{ABB761E8-B556-2442-B9DB-91D007047673}" type="slidenum">
              <a:rPr lang="en-US" smtClean="0"/>
              <a:t>32</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Could you imagine</a:t>
            </a:r>
            <a:r>
              <a:rPr lang="en-US" sz="1200" kern="1200" baseline="0" dirty="0" smtClean="0">
                <a:solidFill>
                  <a:schemeClr val="tx1"/>
                </a:solidFill>
                <a:effectLst/>
                <a:latin typeface="+mn-lt"/>
                <a:ea typeface="+mn-ea"/>
                <a:cs typeface="+mn-cs"/>
              </a:rPr>
              <a:t> if Mary and Joseph had a camera – maybe they would have taken a few </a:t>
            </a:r>
            <a:r>
              <a:rPr lang="en-US" sz="1200" kern="1200" baseline="0" dirty="0" err="1" smtClean="0">
                <a:solidFill>
                  <a:schemeClr val="tx1"/>
                </a:solidFill>
                <a:effectLst/>
                <a:latin typeface="+mn-lt"/>
                <a:ea typeface="+mn-ea"/>
                <a:cs typeface="+mn-cs"/>
              </a:rPr>
              <a:t>selfies</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33</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Do you remember</a:t>
            </a:r>
            <a:r>
              <a:rPr lang="en-US" sz="1200" kern="1200" baseline="0" dirty="0" smtClean="0">
                <a:solidFill>
                  <a:schemeClr val="tx1"/>
                </a:solidFill>
                <a:effectLst/>
                <a:latin typeface="+mn-lt"/>
                <a:ea typeface="+mn-ea"/>
                <a:cs typeface="+mn-cs"/>
              </a:rPr>
              <a:t> there was a figure in Ancient Greek mythology who became really obsessed with his own image. His name was </a:t>
            </a:r>
            <a:r>
              <a:rPr lang="en-US" sz="1200" kern="1200" baseline="0" dirty="0" err="1" smtClean="0">
                <a:solidFill>
                  <a:schemeClr val="tx1"/>
                </a:solidFill>
                <a:effectLst/>
                <a:latin typeface="+mn-lt"/>
                <a:ea typeface="+mn-ea"/>
                <a:cs typeface="+mn-cs"/>
              </a:rPr>
              <a:t>Narcissus.</a:t>
            </a:r>
            <a:r>
              <a:rPr lang="en-US" sz="1200" kern="1200" dirty="0" err="1" smtClean="0">
                <a:solidFill>
                  <a:schemeClr val="tx1"/>
                </a:solidFill>
                <a:effectLst/>
                <a:latin typeface="+mn-lt"/>
                <a:ea typeface="+mn-ea"/>
                <a:cs typeface="+mn-cs"/>
              </a:rPr>
              <a:t>We</a:t>
            </a:r>
            <a:r>
              <a:rPr lang="en-US" sz="1200" kern="1200" dirty="0" smtClean="0">
                <a:solidFill>
                  <a:schemeClr val="tx1"/>
                </a:solidFill>
                <a:effectLst/>
                <a:latin typeface="+mn-lt"/>
                <a:ea typeface="+mn-ea"/>
                <a:cs typeface="+mn-cs"/>
              </a:rPr>
              <a:t> in the early 21st century are having a narcissistic moment, but it's not the first one. Narcissus, after all, was a figure from Ancient Greek mythology;  we’ve been unhealthily obsessed with our own image for quite some time.</a:t>
            </a:r>
            <a:r>
              <a:rPr lang="en-US" sz="1200" kern="1200" baseline="0" dirty="0" smtClean="0">
                <a:solidFill>
                  <a:schemeClr val="tx1"/>
                </a:solidFill>
                <a:effectLst/>
                <a:latin typeface="+mn-lt"/>
                <a:ea typeface="+mn-ea"/>
                <a:cs typeface="+mn-cs"/>
              </a:rPr>
              <a:t> </a:t>
            </a:r>
            <a:r>
              <a:rPr lang="en-US" dirty="0" smtClean="0">
                <a:effectLst/>
              </a:rPr>
              <a:t>Here is the story of one young man whose vanity earned the wrath of many, the pity of some and the ruin of one.</a:t>
            </a:r>
            <a:r>
              <a:rPr lang="en-US" baseline="0" dirty="0" smtClean="0">
                <a:effectLst/>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ffectLst/>
              </a:rPr>
              <a:t>A long time ago, in the </a:t>
            </a:r>
            <a:r>
              <a:rPr lang="en-US" dirty="0" err="1" smtClean="0">
                <a:effectLst/>
              </a:rPr>
              <a:t>Boeotian</a:t>
            </a:r>
            <a:r>
              <a:rPr lang="en-US" dirty="0" smtClean="0">
                <a:effectLst/>
              </a:rPr>
              <a:t> realm of </a:t>
            </a:r>
            <a:r>
              <a:rPr lang="en-US" dirty="0" err="1" smtClean="0">
                <a:effectLst/>
              </a:rPr>
              <a:t>Thespiae</a:t>
            </a:r>
            <a:r>
              <a:rPr lang="en-US" dirty="0" smtClean="0">
                <a:effectLst/>
              </a:rPr>
              <a:t>, a boy was born to the River God </a:t>
            </a:r>
            <a:r>
              <a:rPr lang="en-US" dirty="0" err="1" smtClean="0">
                <a:effectLst/>
              </a:rPr>
              <a:t>Cephissus</a:t>
            </a:r>
            <a:r>
              <a:rPr lang="en-US" dirty="0" smtClean="0">
                <a:effectLst/>
              </a:rPr>
              <a:t> and the Naiad </a:t>
            </a:r>
            <a:r>
              <a:rPr lang="en-US" dirty="0" err="1" smtClean="0">
                <a:effectLst/>
              </a:rPr>
              <a:t>Liriope</a:t>
            </a:r>
            <a:r>
              <a:rPr lang="en-US" dirty="0" smtClean="0">
                <a:effectLst/>
              </a:rPr>
              <a:t>. Even in infancy the other nymphs, Dryads and Naiads and </a:t>
            </a:r>
            <a:r>
              <a:rPr lang="en-US" dirty="0" err="1" smtClean="0">
                <a:effectLst/>
              </a:rPr>
              <a:t>Oreads</a:t>
            </a:r>
            <a:r>
              <a:rPr lang="en-US" dirty="0" smtClean="0">
                <a:effectLst/>
              </a:rPr>
              <a:t>, of the mountain vales and forest glades could see majesty in the young boy's form. Such a sight to behold as baby became boy! His fair mother cared deeply for her boy, and sought out the legendary seer, Tiresias '"</a:t>
            </a:r>
            <a:r>
              <a:rPr lang="en-US" dirty="0" err="1" smtClean="0">
                <a:effectLst/>
              </a:rPr>
              <a:t>fam'd</a:t>
            </a:r>
            <a:r>
              <a:rPr lang="en-US" dirty="0" smtClean="0">
                <a:effectLst/>
              </a:rPr>
              <a:t> far and near for knowing things to come", for comfort as to his fate. </a:t>
            </a:r>
            <a:r>
              <a:rPr lang="en-US" dirty="0" err="1" smtClean="0">
                <a:effectLst/>
              </a:rPr>
              <a:t>Liriope</a:t>
            </a:r>
            <a:r>
              <a:rPr lang="en-US" dirty="0" smtClean="0">
                <a:effectLst/>
              </a:rPr>
              <a:t> asked the prophet if her son would enjoy a long life, or was doomed to a short one. Seeing the gift of beauty the gods had empowered the boy with beyond all other mortals, the wise sage replied "If </a:t>
            </a:r>
            <a:r>
              <a:rPr lang="en-US" dirty="0" err="1" smtClean="0">
                <a:effectLst/>
              </a:rPr>
              <a:t>e'er</a:t>
            </a:r>
            <a:r>
              <a:rPr lang="en-US" dirty="0" smtClean="0">
                <a:effectLst/>
              </a:rPr>
              <a:t> he knows himself he surely dies". "Long </a:t>
            </a:r>
            <a:r>
              <a:rPr lang="en-US" dirty="0" err="1" smtClean="0">
                <a:effectLst/>
              </a:rPr>
              <a:t>liv'd</a:t>
            </a:r>
            <a:r>
              <a:rPr lang="en-US" dirty="0" smtClean="0">
                <a:effectLst/>
              </a:rPr>
              <a:t> the dubious mother in </a:t>
            </a:r>
            <a:r>
              <a:rPr lang="en-US" dirty="0" err="1" smtClean="0">
                <a:effectLst/>
              </a:rPr>
              <a:t>suspence</a:t>
            </a:r>
            <a:r>
              <a:rPr lang="en-US" dirty="0" smtClean="0">
                <a:effectLst/>
              </a:rPr>
              <a:t>, 'till time </a:t>
            </a:r>
            <a:r>
              <a:rPr lang="en-US" dirty="0" err="1" smtClean="0">
                <a:effectLst/>
              </a:rPr>
              <a:t>unriddled</a:t>
            </a:r>
            <a:r>
              <a:rPr lang="en-US" dirty="0" smtClean="0">
                <a:effectLst/>
              </a:rPr>
              <a:t> all the prophet's sense". So the boy grew older yet, and his handsome visage stronger yet. Narcissus was the name his mother had given him, and all who set eyes upon him were stopped dead in their tracks at the sight of him. His sixteenth year began, and the list of maids who had declared their adoration for him swelled greater yet, each confession another brick in his tower of pride, each doomed to fail.</a:t>
            </a:r>
            <a:br>
              <a:rPr lang="en-US" dirty="0" smtClean="0">
                <a:effectLst/>
              </a:rPr>
            </a:br>
            <a:r>
              <a:rPr lang="en-US" dirty="0" smtClean="0">
                <a:effectLst/>
              </a:rPr>
              <a:t/>
            </a:r>
            <a:br>
              <a:rPr lang="en-US" dirty="0" smtClean="0">
                <a:effectLst/>
              </a:rPr>
            </a:br>
            <a:r>
              <a:rPr lang="en-US" dirty="0" smtClean="0">
                <a:effectLst/>
              </a:rPr>
              <a:t>Then, one day as Narcissus hunted in the forest glades, one of the </a:t>
            </a:r>
            <a:r>
              <a:rPr lang="en-US" dirty="0" err="1" smtClean="0">
                <a:effectLst/>
              </a:rPr>
              <a:t>Oreads</a:t>
            </a:r>
            <a:r>
              <a:rPr lang="en-US" dirty="0" smtClean="0">
                <a:effectLst/>
              </a:rPr>
              <a:t>, the mountain nymphs, caught sight of him for the first time. Echo was her name, and this moment would forever haunt her destiny. Poor Echo was a cursed being. For it was the sport of Zeus the </a:t>
            </a:r>
            <a:r>
              <a:rPr lang="en-US" dirty="0" err="1" smtClean="0">
                <a:effectLst/>
              </a:rPr>
              <a:t>Thunderer</a:t>
            </a:r>
            <a:r>
              <a:rPr lang="en-US" dirty="0" smtClean="0">
                <a:effectLst/>
              </a:rPr>
              <a:t> and King of the Gods to make merry with the many nymphs of the world in secret, when Hera his wife's gaze would be averted. Many times would she have caught her husband in the act were it not for stories Echo would tell her, to delay her coming. The time came one day when the deception was laid bare before the fearsome Queen of Olympus, and the roots of the mountains shivered before her fury. "That tongue, for this thy crime, which could so many subtle tales produce, shall be hereafter but of little use". Forever would the nymph be cursed, unable to speak except the words used by others. It is from Echo's name that the aural effect today takes its name. Now Echo clapped her eyes upon the perfect youth stalking the undergrowth. Young Echo was overjoyed to see Narcissus for once alone, for usually he was trailed by a vast entourage of sycophants. But, with tears of frustration, she was unable to speak and put her feelings into words.</a:t>
            </a:r>
            <a:br>
              <a:rPr lang="en-US" dirty="0" smtClean="0">
                <a:effectLst/>
              </a:rPr>
            </a:br>
            <a:endParaRPr lang="en-US" dirty="0" smtClean="0">
              <a:effectLst/>
            </a:endParaRPr>
          </a:p>
          <a:p>
            <a:pPr rtl="0"/>
            <a:r>
              <a:rPr lang="en-US" dirty="0" smtClean="0">
                <a:effectLst/>
              </a:rPr>
              <a:t>Long did she follow him through the woods, desperate to open her heart to Narcissus. Then, at last Narcissus is aware of her presence. Turning to see her, he laughed at her pitiable obsession, and bid her turn away. Crushed by his words, the tearful Echo took to melancholic days in solitary caves, shady glades of the woods and other dark places of despair. But the vengeful goddess Nemesis was angered by Narcissus, and wove her plans of retribution: “There stands a fountain in a darksome wood,</a:t>
            </a:r>
            <a:r>
              <a:rPr lang="en-US" baseline="0" dirty="0" smtClean="0">
                <a:effectLst/>
              </a:rPr>
              <a:t> </a:t>
            </a:r>
            <a:r>
              <a:rPr lang="en-US" dirty="0" smtClean="0">
                <a:effectLst/>
              </a:rPr>
              <a:t>Nor </a:t>
            </a:r>
            <a:r>
              <a:rPr lang="en-US" dirty="0" err="1" smtClean="0">
                <a:effectLst/>
              </a:rPr>
              <a:t>stain'd</a:t>
            </a:r>
            <a:r>
              <a:rPr lang="en-US" dirty="0" smtClean="0">
                <a:effectLst/>
              </a:rPr>
              <a:t> with falling leaves nor rising mud;</a:t>
            </a:r>
            <a:r>
              <a:rPr lang="en-US" baseline="0" dirty="0" smtClean="0">
                <a:effectLst/>
              </a:rPr>
              <a:t> </a:t>
            </a:r>
            <a:r>
              <a:rPr lang="en-US" dirty="0" smtClean="0">
                <a:effectLst/>
              </a:rPr>
              <a:t>Untroubled by the breath of winds it rests,</a:t>
            </a:r>
            <a:r>
              <a:rPr lang="en-US" baseline="0" dirty="0" smtClean="0">
                <a:effectLst/>
              </a:rPr>
              <a:t> </a:t>
            </a:r>
            <a:r>
              <a:rPr lang="en-US" dirty="0" err="1" smtClean="0">
                <a:effectLst/>
              </a:rPr>
              <a:t>Unsully'd</a:t>
            </a:r>
            <a:r>
              <a:rPr lang="en-US" dirty="0" smtClean="0">
                <a:effectLst/>
              </a:rPr>
              <a:t> by the touch of men or beasts;</a:t>
            </a:r>
            <a:r>
              <a:rPr lang="en-US" baseline="0" dirty="0" smtClean="0">
                <a:effectLst/>
              </a:rPr>
              <a:t> </a:t>
            </a:r>
            <a:r>
              <a:rPr lang="en-US" dirty="0" smtClean="0">
                <a:effectLst/>
              </a:rPr>
              <a:t>High </a:t>
            </a:r>
            <a:r>
              <a:rPr lang="en-US" dirty="0" err="1" smtClean="0">
                <a:effectLst/>
              </a:rPr>
              <a:t>bow'rs</a:t>
            </a:r>
            <a:r>
              <a:rPr lang="en-US" dirty="0" smtClean="0">
                <a:effectLst/>
              </a:rPr>
              <a:t> of shady trees above it grow,</a:t>
            </a:r>
            <a:r>
              <a:rPr lang="en-US" baseline="0" dirty="0" smtClean="0">
                <a:effectLst/>
              </a:rPr>
              <a:t> a</a:t>
            </a:r>
            <a:r>
              <a:rPr lang="en-US" dirty="0" smtClean="0">
                <a:effectLst/>
              </a:rPr>
              <a:t>nd rising grass and cheerful greens below... ”</a:t>
            </a:r>
          </a:p>
          <a:p>
            <a:pPr rtl="0"/>
            <a:r>
              <a:rPr lang="en-US" dirty="0" smtClean="0">
                <a:effectLst/>
              </a:rPr>
              <a:t/>
            </a:r>
            <a:br>
              <a:rPr lang="en-US" dirty="0" smtClean="0">
                <a:effectLst/>
              </a:rPr>
            </a:br>
            <a:r>
              <a:rPr lang="en-US" dirty="0" smtClean="0">
                <a:effectLst/>
              </a:rPr>
              <a:t>So fair Narcissus, weary from his long hunt, came to the forest clearing. Wiping the sweat from his brow, he knelt at the side of a crystal pool of cool water. As he bent down to splash water on his heated face, a new kind of warmth flooded through him, as he saw a being of astonishing beauty before him. Such a handsome youth, the very image of the Olympians! Sparkling eyes, hair that Apollo himself would be loath to show. So Narcissus was consumed by the fire that was his own, though he knew not who the perfect being was in truth.</a:t>
            </a:r>
            <a:br>
              <a:rPr lang="en-US" dirty="0" smtClean="0">
                <a:effectLst/>
              </a:rPr>
            </a:br>
            <a:endParaRPr lang="en-US" dirty="0" smtClean="0">
              <a:effectLst/>
            </a:endParaRPr>
          </a:p>
          <a:p>
            <a:pPr rtl="0"/>
            <a:r>
              <a:rPr lang="en-US" dirty="0" smtClean="0">
                <a:effectLst/>
              </a:rPr>
              <a:t>Long did Narcissus lie there, staring into the pool, thinking not of sleep or food, as his body wasted away, entranced by the passion afire within the calm ripples. To the trees of the glade Narcissus cries, languishing for he cannot ever reach his beloved, cruelly separated as they are by the surface of the pool. "When my arms I stretch, he stretches his. His eye with pleasure on my face he keeps, he smiles my smiles, and when I weep he weeps. When </a:t>
            </a:r>
            <a:r>
              <a:rPr lang="en-US" dirty="0" err="1" smtClean="0">
                <a:effectLst/>
              </a:rPr>
              <a:t>e'er</a:t>
            </a:r>
            <a:r>
              <a:rPr lang="en-US" dirty="0" smtClean="0">
                <a:effectLst/>
              </a:rPr>
              <a:t> I speak, his moving lips appear to utter something, which I cannot hear". Then the hammer blow falls, when fair Narcissus sees the truth laid bare. "It is myself I see! The happy delusion is a part of me!" A terrible sorrow gripped the proud youth for the vanity of his desire. So totally entranced was he with his own image, he did declare "I wish him absent whom I most desire, and now I faint with grief; my fate draws nigh; in all the pride of blooming youth I die. Death will the sorrows of my heart relieve!" So Narcissus turned back to the pool, as his warm tears splashed upon the surface. Now the image is but ripples and flashes, and the boy's sorrow grows "whither dost thou fly?" he laments. The Autumn began to fade, and the glorious features began to dwindle in Narcissus's form. All those things which made him desired slipped away, but there was one nearby the pool who stood there still. For Echo could not bare to leave his side, and her tears for Narcissus flowed: " She saw him in his present misery,</a:t>
            </a:r>
            <a:r>
              <a:rPr lang="en-US" baseline="0" dirty="0" smtClean="0">
                <a:effectLst/>
              </a:rPr>
              <a:t> </a:t>
            </a:r>
            <a:r>
              <a:rPr lang="en-US" dirty="0" smtClean="0">
                <a:effectLst/>
              </a:rPr>
              <a:t>Whom, </a:t>
            </a:r>
            <a:r>
              <a:rPr lang="en-US" dirty="0" err="1" smtClean="0">
                <a:effectLst/>
              </a:rPr>
              <a:t>spight</a:t>
            </a:r>
            <a:r>
              <a:rPr lang="en-US" dirty="0" smtClean="0">
                <a:effectLst/>
              </a:rPr>
              <a:t> of all her wrongs, she </a:t>
            </a:r>
            <a:r>
              <a:rPr lang="en-US" dirty="0" err="1" smtClean="0">
                <a:effectLst/>
              </a:rPr>
              <a:t>griev'd</a:t>
            </a:r>
            <a:r>
              <a:rPr lang="en-US" dirty="0" smtClean="0">
                <a:effectLst/>
              </a:rPr>
              <a:t> to see.</a:t>
            </a:r>
            <a:r>
              <a:rPr lang="en-US" baseline="0" dirty="0" smtClean="0">
                <a:effectLst/>
              </a:rPr>
              <a:t> </a:t>
            </a:r>
            <a:r>
              <a:rPr lang="en-US" dirty="0" smtClean="0">
                <a:effectLst/>
              </a:rPr>
              <a:t>She </a:t>
            </a:r>
            <a:r>
              <a:rPr lang="en-US" dirty="0" err="1" smtClean="0">
                <a:effectLst/>
              </a:rPr>
              <a:t>answer'd</a:t>
            </a:r>
            <a:r>
              <a:rPr lang="en-US" dirty="0" smtClean="0">
                <a:effectLst/>
              </a:rPr>
              <a:t> sadly to his moan,</a:t>
            </a:r>
            <a:r>
              <a:rPr lang="en-US" baseline="0" dirty="0" smtClean="0">
                <a:effectLst/>
              </a:rPr>
              <a:t>  </a:t>
            </a:r>
            <a:r>
              <a:rPr lang="en-US" dirty="0" err="1" smtClean="0">
                <a:effectLst/>
              </a:rPr>
              <a:t>Sigh'd</a:t>
            </a:r>
            <a:r>
              <a:rPr lang="en-US" dirty="0" smtClean="0">
                <a:effectLst/>
              </a:rPr>
              <a:t> back his sighs, and </a:t>
            </a:r>
            <a:r>
              <a:rPr lang="en-US" dirty="0" err="1" smtClean="0">
                <a:effectLst/>
              </a:rPr>
              <a:t>groan'd</a:t>
            </a:r>
            <a:r>
              <a:rPr lang="en-US" dirty="0" smtClean="0">
                <a:effectLst/>
              </a:rPr>
              <a:t> to </a:t>
            </a:r>
            <a:r>
              <a:rPr lang="en-US" dirty="0" err="1" smtClean="0">
                <a:effectLst/>
              </a:rPr>
              <a:t>ev'ry</a:t>
            </a:r>
            <a:r>
              <a:rPr lang="en-US" dirty="0" smtClean="0">
                <a:effectLst/>
              </a:rPr>
              <a:t> groan: 'Ah youth! </a:t>
            </a:r>
            <a:r>
              <a:rPr lang="en-US" dirty="0" err="1" smtClean="0">
                <a:effectLst/>
              </a:rPr>
              <a:t>belov'd</a:t>
            </a:r>
            <a:r>
              <a:rPr lang="en-US" dirty="0" smtClean="0">
                <a:effectLst/>
              </a:rPr>
              <a:t> in vain,' Narcissus cries; 'Ah youth! </a:t>
            </a:r>
            <a:r>
              <a:rPr lang="en-US" dirty="0" err="1" smtClean="0">
                <a:effectLst/>
              </a:rPr>
              <a:t>belov'd</a:t>
            </a:r>
            <a:r>
              <a:rPr lang="en-US" dirty="0" smtClean="0">
                <a:effectLst/>
              </a:rPr>
              <a:t> in vain,' the nymph replies. 'Farewell', says he; the parting sound scarce fell from his faint lips, but she </a:t>
            </a:r>
            <a:r>
              <a:rPr lang="en-US" dirty="0" err="1" smtClean="0">
                <a:effectLst/>
              </a:rPr>
              <a:t>reply'd</a:t>
            </a:r>
            <a:r>
              <a:rPr lang="en-US" dirty="0" smtClean="0">
                <a:effectLst/>
              </a:rPr>
              <a:t>, 'farewell’. Then on </a:t>
            </a:r>
            <a:r>
              <a:rPr lang="en-US" dirty="0" err="1" smtClean="0">
                <a:effectLst/>
              </a:rPr>
              <a:t>th</a:t>
            </a:r>
            <a:r>
              <a:rPr lang="en-US" dirty="0" smtClean="0">
                <a:effectLst/>
              </a:rPr>
              <a:t>' wholesome earth he gasping lies, 'Till death shuts up those self admiring eyes... “</a:t>
            </a:r>
          </a:p>
          <a:p>
            <a:pPr rtl="0"/>
            <a:endParaRPr lang="en-US" dirty="0" smtClean="0">
              <a:effectLst/>
            </a:endParaRPr>
          </a:p>
          <a:p>
            <a:pPr rtl="0"/>
            <a:r>
              <a:rPr lang="en-US" dirty="0" smtClean="0">
                <a:effectLst/>
              </a:rPr>
              <a:t>So Narcissus breathed his last, transfixed forever by his own reflection, and ever after one who possesses such vanity has been known as Narcissistic. Echo's heart was broken. Out of respect for her the other Naiads and Dryads sought to gather the boy's remains, but upon reaching the shore of the pool, found not bones and flesh there. In his place stood a stalk of verdant green, crowned with golden blossoms, that most majestic plant which now bears his name...</a:t>
            </a:r>
          </a:p>
          <a:p>
            <a:pPr rtl="0"/>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34</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 saw his reflection in some water one day and was attracted to it…</a:t>
            </a:r>
          </a:p>
        </p:txBody>
      </p:sp>
      <p:sp>
        <p:nvSpPr>
          <p:cNvPr id="4" name="Slide Number Placeholder 3"/>
          <p:cNvSpPr>
            <a:spLocks noGrp="1"/>
          </p:cNvSpPr>
          <p:nvPr>
            <p:ph type="sldNum" sz="quarter" idx="10"/>
          </p:nvPr>
        </p:nvSpPr>
        <p:spPr/>
        <p:txBody>
          <a:bodyPr/>
          <a:lstStyle/>
          <a:p>
            <a:fld id="{ABB761E8-B556-2442-B9DB-91D007047673}" type="slidenum">
              <a:rPr lang="en-US" smtClean="0"/>
              <a:t>35</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 was so overcome that he ended up falling into the river…</a:t>
            </a:r>
          </a:p>
        </p:txBody>
      </p:sp>
      <p:sp>
        <p:nvSpPr>
          <p:cNvPr id="4" name="Slide Number Placeholder 3"/>
          <p:cNvSpPr>
            <a:spLocks noGrp="1"/>
          </p:cNvSpPr>
          <p:nvPr>
            <p:ph type="sldNum" sz="quarter" idx="10"/>
          </p:nvPr>
        </p:nvSpPr>
        <p:spPr/>
        <p:txBody>
          <a:bodyPr/>
          <a:lstStyle/>
          <a:p>
            <a:fld id="{ABB761E8-B556-2442-B9DB-91D007047673}" type="slidenum">
              <a:rPr lang="en-US" smtClean="0"/>
              <a:t>36</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drowned.</a:t>
            </a:r>
          </a:p>
        </p:txBody>
      </p:sp>
      <p:sp>
        <p:nvSpPr>
          <p:cNvPr id="4" name="Slide Number Placeholder 3"/>
          <p:cNvSpPr>
            <a:spLocks noGrp="1"/>
          </p:cNvSpPr>
          <p:nvPr>
            <p:ph type="sldNum" sz="quarter" idx="10"/>
          </p:nvPr>
        </p:nvSpPr>
        <p:spPr/>
        <p:txBody>
          <a:bodyPr/>
          <a:lstStyle/>
          <a:p>
            <a:fld id="{ABB761E8-B556-2442-B9DB-91D007047673}" type="slidenum">
              <a:rPr lang="en-US" smtClean="0"/>
              <a:t>37</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Pride is a terrible</a:t>
            </a:r>
            <a:r>
              <a:rPr lang="en-US" sz="1200" kern="1200" baseline="0" dirty="0" smtClean="0">
                <a:solidFill>
                  <a:schemeClr val="tx1"/>
                </a:solidFill>
                <a:effectLst/>
                <a:latin typeface="+mn-lt"/>
                <a:ea typeface="+mn-ea"/>
                <a:cs typeface="+mn-cs"/>
              </a:rPr>
              <a:t> thing!</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38</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fact, there is a true saying that pride goes before a fall. </a:t>
            </a:r>
          </a:p>
        </p:txBody>
      </p:sp>
      <p:sp>
        <p:nvSpPr>
          <p:cNvPr id="4" name="Slide Number Placeholder 3"/>
          <p:cNvSpPr>
            <a:spLocks noGrp="1"/>
          </p:cNvSpPr>
          <p:nvPr>
            <p:ph type="sldNum" sz="quarter" idx="10"/>
          </p:nvPr>
        </p:nvSpPr>
        <p:spPr/>
        <p:txBody>
          <a:bodyPr/>
          <a:lstStyle/>
          <a:p>
            <a:fld id="{ABB761E8-B556-2442-B9DB-91D007047673}" type="slidenum">
              <a:rPr lang="en-US" smtClean="0"/>
              <a:t>39</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Then we looked at the Candor Faction and learnt how to be Honest.</a:t>
            </a:r>
          </a:p>
        </p:txBody>
      </p:sp>
      <p:sp>
        <p:nvSpPr>
          <p:cNvPr id="4" name="Slide Number Placeholder 3"/>
          <p:cNvSpPr>
            <a:spLocks noGrp="1"/>
          </p:cNvSpPr>
          <p:nvPr>
            <p:ph type="sldNum" sz="quarter" idx="10"/>
          </p:nvPr>
        </p:nvSpPr>
        <p:spPr/>
        <p:txBody>
          <a:bodyPr/>
          <a:lstStyle/>
          <a:p>
            <a:fld id="{ABB761E8-B556-2442-B9DB-91D007047673}" type="slidenum">
              <a:rPr lang="en-US" smtClean="0"/>
              <a:t>4</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have always had a passion for skateboarding!</a:t>
            </a:r>
          </a:p>
        </p:txBody>
      </p:sp>
      <p:sp>
        <p:nvSpPr>
          <p:cNvPr id="4" name="Slide Number Placeholder 3"/>
          <p:cNvSpPr>
            <a:spLocks noGrp="1"/>
          </p:cNvSpPr>
          <p:nvPr>
            <p:ph type="sldNum" sz="quarter" idx="10"/>
          </p:nvPr>
        </p:nvSpPr>
        <p:spPr/>
        <p:txBody>
          <a:bodyPr/>
          <a:lstStyle/>
          <a:p>
            <a:fld id="{ABB761E8-B556-2442-B9DB-91D007047673}" type="slidenum">
              <a:rPr lang="en-US" smtClean="0"/>
              <a:t>40</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41</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42</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43</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44</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45</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 I have had three experiences in my life when pride literally went before a fall.</a:t>
            </a:r>
          </a:p>
        </p:txBody>
      </p:sp>
      <p:sp>
        <p:nvSpPr>
          <p:cNvPr id="4" name="Slide Number Placeholder 3"/>
          <p:cNvSpPr>
            <a:spLocks noGrp="1"/>
          </p:cNvSpPr>
          <p:nvPr>
            <p:ph type="sldNum" sz="quarter" idx="10"/>
          </p:nvPr>
        </p:nvSpPr>
        <p:spPr/>
        <p:txBody>
          <a:bodyPr/>
          <a:lstStyle/>
          <a:p>
            <a:fld id="{ABB761E8-B556-2442-B9DB-91D007047673}" type="slidenum">
              <a:rPr lang="en-US" smtClean="0"/>
              <a:t>46</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Once when I was trying to show off to my sister in our driveway – and I ended up</a:t>
            </a:r>
            <a:r>
              <a:rPr lang="en-US" sz="1200" kern="1200" baseline="0" dirty="0" smtClean="0">
                <a:solidFill>
                  <a:schemeClr val="tx1"/>
                </a:solidFill>
                <a:effectLst/>
                <a:latin typeface="+mn-lt"/>
                <a:ea typeface="+mn-ea"/>
                <a:cs typeface="+mn-cs"/>
              </a:rPr>
              <a:t> with very grazed knees, once when I was trying to impress Debbie who I was hoping to start dating (on that occasion I hit some gravel and tumbled really badly) and once at a youth camp where I thought I would show all the kids how it is done and the board just got away from me and the landing was not too well executed. Each time I paid the price for thinking more highly of my skills and trying to impress people.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47</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problem</a:t>
            </a:r>
            <a:r>
              <a:rPr lang="en-US" sz="1200" kern="1200" baseline="0" dirty="0" smtClean="0">
                <a:solidFill>
                  <a:schemeClr val="tx1"/>
                </a:solidFill>
                <a:effectLst/>
                <a:latin typeface="+mn-lt"/>
                <a:ea typeface="+mn-ea"/>
                <a:cs typeface="+mn-cs"/>
              </a:rPr>
              <a:t> is with the </a:t>
            </a:r>
            <a:r>
              <a:rPr lang="en-US" sz="1200" kern="1200" baseline="0" dirty="0" err="1" smtClean="0">
                <a:solidFill>
                  <a:schemeClr val="tx1"/>
                </a:solidFill>
                <a:effectLst/>
                <a:latin typeface="+mn-lt"/>
                <a:ea typeface="+mn-ea"/>
                <a:cs typeface="+mn-cs"/>
              </a:rPr>
              <a:t>i</a:t>
            </a:r>
            <a:r>
              <a:rPr lang="en-US" sz="1200" kern="1200" baseline="0" dirty="0" smtClean="0">
                <a:solidFill>
                  <a:schemeClr val="tx1"/>
                </a:solidFill>
                <a:effectLst/>
                <a:latin typeface="+mn-lt"/>
                <a:ea typeface="+mn-ea"/>
                <a:cs typeface="+mn-cs"/>
              </a:rPr>
              <a:t> in Pride! In Zulu there is a phrase: “</a:t>
            </a:r>
            <a:r>
              <a:rPr lang="en-US" sz="1200" kern="1200" baseline="0" dirty="0" err="1" smtClean="0">
                <a:solidFill>
                  <a:schemeClr val="tx1"/>
                </a:solidFill>
                <a:effectLst/>
                <a:latin typeface="+mn-lt"/>
                <a:ea typeface="+mn-ea"/>
                <a:cs typeface="+mn-cs"/>
              </a:rPr>
              <a:t>Booga</a:t>
            </a:r>
            <a:r>
              <a:rPr lang="en-US" sz="1200" kern="1200" baseline="0" dirty="0" smtClean="0">
                <a:solidFill>
                  <a:schemeClr val="tx1"/>
                </a:solidFill>
                <a:effectLst/>
                <a:latin typeface="+mn-lt"/>
                <a:ea typeface="+mn-ea"/>
                <a:cs typeface="+mn-cs"/>
              </a:rPr>
              <a:t> mina! Which literally means: “Look at me!”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48</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James 4:6 says that God resists the proud</a:t>
            </a:r>
            <a:r>
              <a:rPr lang="en-US" sz="1200" kern="1200" baseline="0" dirty="0" smtClean="0">
                <a:solidFill>
                  <a:schemeClr val="tx1"/>
                </a:solidFill>
                <a:effectLst/>
                <a:latin typeface="+mn-lt"/>
                <a:ea typeface="+mn-ea"/>
                <a:cs typeface="+mn-cs"/>
              </a:rPr>
              <a:t> but gives grace to the humble.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49</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Last week we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looked at the Amity Faction – and explored what it means to be Peaceful.</a:t>
            </a:r>
          </a:p>
        </p:txBody>
      </p:sp>
      <p:sp>
        <p:nvSpPr>
          <p:cNvPr id="4" name="Slide Number Placeholder 3"/>
          <p:cNvSpPr>
            <a:spLocks noGrp="1"/>
          </p:cNvSpPr>
          <p:nvPr>
            <p:ph type="sldNum" sz="quarter" idx="10"/>
          </p:nvPr>
        </p:nvSpPr>
        <p:spPr/>
        <p:txBody>
          <a:bodyPr/>
          <a:lstStyle/>
          <a:p>
            <a:fld id="{ABB761E8-B556-2442-B9DB-91D007047673}" type="slidenum">
              <a:rPr lang="en-US" smtClean="0"/>
              <a:t>5</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Philippians 2:3 says: </a:t>
            </a:r>
            <a:r>
              <a:rPr lang="en-US" dirty="0" smtClean="0"/>
              <a:t>Do nothing out of selfish ambition or vain conceit. Rather, in humility value others above yourselves, </a:t>
            </a:r>
            <a:r>
              <a:rPr lang="en-US" baseline="30000" dirty="0" smtClean="0"/>
              <a:t>4 </a:t>
            </a:r>
            <a:r>
              <a:rPr lang="en-US" dirty="0" smtClean="0"/>
              <a:t>not looking to your own interests but each of you to the interests of the others.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50</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C.S. Lewis said, “Humility is not thinking less of yourself, but thinking of yourself less.”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51</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More practically,</a:t>
            </a:r>
            <a:r>
              <a:rPr lang="en-US" sz="1200" kern="1200" baseline="0" dirty="0" smtClean="0">
                <a:solidFill>
                  <a:schemeClr val="tx1"/>
                </a:solidFill>
                <a:effectLst/>
                <a:latin typeface="+mn-lt"/>
                <a:ea typeface="+mn-ea"/>
                <a:cs typeface="+mn-cs"/>
              </a:rPr>
              <a:t> humility is putting others first by giving up what you think you deserve.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52</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Are you ready</a:t>
            </a:r>
            <a:r>
              <a:rPr lang="en-US" baseline="0" dirty="0" smtClean="0"/>
              <a:t> to take the </a:t>
            </a:r>
            <a:r>
              <a:rPr lang="en-US" dirty="0" smtClean="0"/>
              <a:t>Humility Test? Which of these could</a:t>
            </a:r>
            <a:r>
              <a:rPr lang="en-US" baseline="0" dirty="0" smtClean="0"/>
              <a:t> you put a tick mark next to?</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Am I happy when others are successful?</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Am I joyful when others are joyful?</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Do I celebrate God’s work through others?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Do I appreciate the gifts of others?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Do I give up what is mine for others?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53</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Albert Schweitzer said: “I don’t know what your destiny will be, but one thing</a:t>
            </a:r>
            <a:r>
              <a:rPr lang="en-US" sz="1200" kern="1200" baseline="0" dirty="0" smtClean="0">
                <a:solidFill>
                  <a:schemeClr val="tx1"/>
                </a:solidFill>
                <a:effectLst/>
                <a:latin typeface="+mn-lt"/>
                <a:ea typeface="+mn-ea"/>
                <a:cs typeface="+mn-cs"/>
              </a:rPr>
              <a:t> I know: the ones among you who will be really happy are those who have sought and found how to serve.”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54</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effectLst>
                  <a:glow rad="101600">
                    <a:schemeClr val="tx1">
                      <a:alpha val="93000"/>
                    </a:schemeClr>
                  </a:glow>
                </a:effectLst>
                <a:latin typeface="Albertus Medium"/>
                <a:cs typeface="Albertus Medium"/>
              </a:rPr>
              <a:t>3. Serve Others.</a:t>
            </a:r>
          </a:p>
        </p:txBody>
      </p:sp>
      <p:sp>
        <p:nvSpPr>
          <p:cNvPr id="4" name="Slide Number Placeholder 3"/>
          <p:cNvSpPr>
            <a:spLocks noGrp="1"/>
          </p:cNvSpPr>
          <p:nvPr>
            <p:ph type="sldNum" sz="quarter" idx="10"/>
          </p:nvPr>
        </p:nvSpPr>
        <p:spPr/>
        <p:txBody>
          <a:bodyPr/>
          <a:lstStyle/>
          <a:p>
            <a:fld id="{ABB761E8-B556-2442-B9DB-91D007047673}" type="slidenum">
              <a:rPr lang="en-US" smtClean="0"/>
              <a:t>55</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began by reflecting on how</a:t>
            </a:r>
            <a:r>
              <a:rPr lang="en-US" sz="1200" kern="1200" baseline="0" dirty="0" smtClean="0">
                <a:solidFill>
                  <a:schemeClr val="tx1"/>
                </a:solidFill>
                <a:effectLst/>
                <a:latin typeface="+mn-lt"/>
                <a:ea typeface="+mn-ea"/>
                <a:cs typeface="+mn-cs"/>
              </a:rPr>
              <a:t> we are to copy the example of Jesus. His whole life was lived to serve people.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56</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Gandhi</a:t>
            </a:r>
            <a:r>
              <a:rPr lang="en-US" sz="1200" kern="1200" baseline="0" dirty="0" smtClean="0">
                <a:solidFill>
                  <a:schemeClr val="tx1"/>
                </a:solidFill>
                <a:effectLst/>
                <a:latin typeface="+mn-lt"/>
                <a:ea typeface="+mn-ea"/>
                <a:cs typeface="+mn-cs"/>
              </a:rPr>
              <a:t> once said that: “</a:t>
            </a:r>
            <a:r>
              <a:rPr lang="en-US" sz="1200" kern="1200" dirty="0" smtClean="0">
                <a:solidFill>
                  <a:schemeClr val="tx1"/>
                </a:solidFill>
                <a:effectLst/>
                <a:latin typeface="+mn-lt"/>
                <a:ea typeface="+mn-ea"/>
                <a:cs typeface="+mn-cs"/>
              </a:rPr>
              <a:t>The best way to find yourself is to lose yourself in the service of others”. (Gandhi)</a:t>
            </a:r>
          </a:p>
        </p:txBody>
      </p:sp>
      <p:sp>
        <p:nvSpPr>
          <p:cNvPr id="4" name="Slide Number Placeholder 3"/>
          <p:cNvSpPr>
            <a:spLocks noGrp="1"/>
          </p:cNvSpPr>
          <p:nvPr>
            <p:ph type="sldNum" sz="quarter" idx="10"/>
          </p:nvPr>
        </p:nvSpPr>
        <p:spPr/>
        <p:txBody>
          <a:bodyPr/>
          <a:lstStyle/>
          <a:p>
            <a:fld id="{ABB761E8-B556-2442-B9DB-91D007047673}" type="slidenum">
              <a:rPr lang="en-US" smtClean="0"/>
              <a:t>57</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Until we become</a:t>
            </a:r>
            <a:r>
              <a:rPr lang="en-US" sz="1200" kern="1200" baseline="0" dirty="0" smtClean="0">
                <a:solidFill>
                  <a:schemeClr val="tx1"/>
                </a:solidFill>
                <a:effectLst/>
                <a:latin typeface="+mn-lt"/>
                <a:ea typeface="+mn-ea"/>
                <a:cs typeface="+mn-cs"/>
              </a:rPr>
              <a:t> selfless to our own selfish desires, we cannot truly give ourselves for the welfare of others.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58</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Find</a:t>
            </a:r>
            <a:r>
              <a:rPr lang="en-US" baseline="0" dirty="0" smtClean="0"/>
              <a:t> joy in helping others and making other people happy!</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59</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week we will take a closer look at the Abnegation faction and learn what it means</a:t>
            </a:r>
            <a:r>
              <a:rPr lang="en-US" sz="1200" kern="1200" baseline="0" dirty="0" smtClean="0">
                <a:solidFill>
                  <a:schemeClr val="tx1"/>
                </a:solidFill>
                <a:effectLst/>
                <a:latin typeface="+mn-lt"/>
                <a:ea typeface="+mn-ea"/>
                <a:cs typeface="+mn-cs"/>
              </a:rPr>
              <a:t> to be Selfless.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6</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can’t feed a hundred</a:t>
            </a:r>
            <a:r>
              <a:rPr lang="en-US" baseline="0" dirty="0" smtClean="0"/>
              <a:t> people, then feed just one</a:t>
            </a:r>
            <a:r>
              <a:rPr lang="en-US" dirty="0" smtClean="0"/>
              <a:t>.” (Mother Teresa)</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60</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Be more </a:t>
            </a:r>
            <a:r>
              <a:rPr lang="en-US" baseline="0" dirty="0" smtClean="0"/>
              <a:t>c</a:t>
            </a:r>
            <a:r>
              <a:rPr lang="en-US" dirty="0" smtClean="0"/>
              <a:t>oncerned with the needs and wishes of others than with your own.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61</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Give up your seat to someone who needs it more than you do!</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62</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smtClean="0">
                <a:solidFill>
                  <a:schemeClr val="bg1"/>
                </a:solidFill>
                <a:effectLst>
                  <a:glow rad="101600">
                    <a:schemeClr val="tx1">
                      <a:alpha val="93000"/>
                    </a:schemeClr>
                  </a:glow>
                </a:effectLst>
                <a:latin typeface="Albertus Medium"/>
                <a:cs typeface="Albertus Medium"/>
              </a:rPr>
              <a:t>Give things away to someone who is less fortunate than you are.</a:t>
            </a:r>
            <a:endParaRPr lang="en-US" sz="1200" dirty="0">
              <a:solidFill>
                <a:schemeClr val="bg1"/>
              </a:solidFill>
              <a:effectLst>
                <a:glow rad="101600">
                  <a:schemeClr val="tx1">
                    <a:alpha val="93000"/>
                  </a:schemeClr>
                </a:glow>
              </a:effectLst>
              <a:latin typeface="Albertus Medium"/>
              <a:cs typeface="Albertus Medium"/>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63</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the King will say to those on his right, ‘Come, you who are blessed by my Father; take your inheritance, the kingdom prepared for you since the creation of the world.</a:t>
            </a:r>
            <a:r>
              <a:rPr lang="en-US" baseline="0" dirty="0" smtClean="0"/>
              <a:t> </a:t>
            </a:r>
            <a:r>
              <a:rPr lang="en-US" dirty="0" smtClean="0"/>
              <a:t>“For I was hungry and you gave me something to eat, I was thirsty and you gave me something to drink, I was a stranger and you invited me in, I needed clothes and you clothed me, I was sick and you looked after me, I was in prison and you came to visit me.’</a:t>
            </a:r>
            <a:r>
              <a:rPr lang="en-US" baseline="0" dirty="0" smtClean="0"/>
              <a:t> </a:t>
            </a:r>
            <a:r>
              <a:rPr lang="en-US" dirty="0" smtClean="0"/>
              <a:t>“Then the righteous will answer him, ‘Lord, when did we see you hungry and feed you, or thirsty and give you something to drink? When did we see you a stranger and invite you in, or needing clothes and clothe you? When did we see you sick or in prison and go to visit you?’ ‘The King will reply, ‘Truly I tell you, whatever you did for one of the least of these brothers and sisters of mine, you did for me.” (Matthew 25)</a:t>
            </a:r>
          </a:p>
          <a:p>
            <a:r>
              <a:rPr lang="en-US" dirty="0" smtClean="0"/>
              <a:t> </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64</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the King will say to those on his right, ‘Come, you who are blessed by my Father; take your inheritance, the kingdom prepared for you since the creation of the world.</a:t>
            </a:r>
            <a:r>
              <a:rPr lang="en-US" baseline="0" dirty="0" smtClean="0"/>
              <a:t> </a:t>
            </a:r>
            <a:r>
              <a:rPr lang="en-US" dirty="0" smtClean="0"/>
              <a:t>“For I was hungry and you gave me something to eat, I was thirsty and you gave me something to drink, I was a stranger and you invited me in, I needed clothes and you clothed me, I was sick and you looked after me, I was in prison and you came to visit me.’</a:t>
            </a:r>
            <a:r>
              <a:rPr lang="en-US" baseline="0" dirty="0" smtClean="0"/>
              <a:t> </a:t>
            </a:r>
            <a:r>
              <a:rPr lang="en-US" dirty="0" smtClean="0"/>
              <a:t>“Then the righteous will answer him, ‘Lord, when did we see you hungry and feed you, or thirsty and give you something to drink? When did we see you a stranger and invite you in, or needing clothes and clothe you? When did we see you sick or in prison and go to visit you?’ ‘The King will reply, ‘Truly I tell you, whatever you did for one of the least of these brothers and sisters of mine, you did for me.” (Matthew 25)</a:t>
            </a:r>
          </a:p>
          <a:p>
            <a:r>
              <a:rPr lang="en-US" dirty="0" smtClean="0"/>
              <a:t> </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65</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me remind you of some things you can do to serve: (1) Give things up, (2) Let others go first, (3)</a:t>
            </a:r>
            <a:r>
              <a:rPr lang="en-US" baseline="0" dirty="0" smtClean="0"/>
              <a:t> Put the needs of others first, (4) Sacrifice for others.</a:t>
            </a:r>
            <a:endParaRPr lang="en-US" dirty="0" smtClean="0"/>
          </a:p>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66</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200" dirty="0" smtClean="0">
                <a:solidFill>
                  <a:schemeClr val="tx1"/>
                </a:solidFill>
                <a:effectLst/>
                <a:latin typeface="+mn-lt"/>
                <a:ea typeface="+mn-ea"/>
                <a:cs typeface="+mn-cs"/>
              </a:rPr>
              <a:t>Prayer</a:t>
            </a:r>
            <a:endParaRPr lang="en-US" sz="1200" dirty="0" smtClean="0">
              <a:solidFill>
                <a:schemeClr val="bg1"/>
              </a:solidFill>
              <a:effectLst>
                <a:glow rad="215900">
                  <a:schemeClr val="tx1">
                    <a:alpha val="92000"/>
                  </a:schemeClr>
                </a:glow>
              </a:effectLst>
              <a:latin typeface="Albertus Medium"/>
              <a:cs typeface="Albertus Medium"/>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67</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68</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would like to be Dauntless but</a:t>
            </a:r>
            <a:r>
              <a:rPr lang="en-US" sz="1200" kern="1200" baseline="0" dirty="0" smtClean="0">
                <a:solidFill>
                  <a:schemeClr val="tx1"/>
                </a:solidFill>
                <a:effectLst/>
                <a:latin typeface="+mn-lt"/>
                <a:ea typeface="+mn-ea"/>
                <a:cs typeface="+mn-cs"/>
              </a:rPr>
              <a:t> I’m not brave. I’d like to be Erudite but I don’t thirst for knowledge. I’d like to be Amity but I’m not happy. I’d like to be Candor but I’m not honest. I</a:t>
            </a:r>
            <a:r>
              <a:rPr lang="fr-FR" sz="1200" kern="1200" baseline="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d like to be Abnegation but I’m selfish.</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69</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Are</a:t>
            </a:r>
            <a:r>
              <a:rPr lang="en-US" baseline="0" dirty="0" smtClean="0"/>
              <a:t> Abnegation</a:t>
            </a:r>
            <a:r>
              <a:rPr lang="en-US" dirty="0" smtClean="0"/>
              <a:t>? </a:t>
            </a:r>
            <a:endParaRPr lang="en-US" dirty="0" smtClean="0">
              <a:effectLst/>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7</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are meant to be Divergent – those who live out these five values!</a:t>
            </a:r>
          </a:p>
        </p:txBody>
      </p:sp>
      <p:sp>
        <p:nvSpPr>
          <p:cNvPr id="4" name="Slide Number Placeholder 3"/>
          <p:cNvSpPr>
            <a:spLocks noGrp="1"/>
          </p:cNvSpPr>
          <p:nvPr>
            <p:ph type="sldNum" sz="quarter" idx="10"/>
          </p:nvPr>
        </p:nvSpPr>
        <p:spPr/>
        <p:txBody>
          <a:bodyPr/>
          <a:lstStyle/>
          <a:p>
            <a:fld id="{ABB761E8-B556-2442-B9DB-91D007047673}" type="slidenum">
              <a:rPr lang="en-US" smtClean="0"/>
              <a:t>70</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In the first book in the trilogy,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Tobias says: “I think we've made a mistake. We've all started to put down the virtues of the other factions in the process of bolstering our own. I don't want to do that. I want to be brave, and selfless and honest and smart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and kind.”</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71</a:t>
            </a:fld>
            <a:endParaRPr lang="en-US"/>
          </a:p>
        </p:txBody>
      </p:sp>
    </p:spTree>
    <p:extLst>
      <p:ext uri="{BB962C8B-B14F-4D97-AF65-F5344CB8AC3E}">
        <p14:creationId xmlns:p14="http://schemas.microsoft.com/office/powerpoint/2010/main" val="28119454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72</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73</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74</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75</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76</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77</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144" rtl="0" eaLnBrk="1" fontAlgn="auto" latinLnBrk="0" hangingPunct="1">
              <a:lnSpc>
                <a:spcPct val="100000"/>
              </a:lnSpc>
              <a:spcBef>
                <a:spcPts val="0"/>
              </a:spcBef>
              <a:spcAft>
                <a:spcPts val="0"/>
              </a:spcAft>
              <a:buClrTx/>
              <a:buSzTx/>
              <a:buFontTx/>
              <a:buNone/>
              <a:tabLst/>
              <a:defRPr/>
            </a:pPr>
            <a:r>
              <a:rPr lang="en-US" dirty="0" smtClean="0"/>
              <a:t>Abnegation dress like Jo</a:t>
            </a:r>
            <a:r>
              <a:rPr lang="en-US" baseline="0" dirty="0" smtClean="0"/>
              <a:t> pictured second from the </a:t>
            </a:r>
            <a:r>
              <a:rPr lang="en-US" dirty="0" smtClean="0"/>
              <a:t>left in the role play of Divergent that we did at our youth groups a few weeks back.</a:t>
            </a:r>
          </a:p>
        </p:txBody>
      </p:sp>
      <p:sp>
        <p:nvSpPr>
          <p:cNvPr id="4" name="Slide Number Placeholder 3"/>
          <p:cNvSpPr>
            <a:spLocks noGrp="1"/>
          </p:cNvSpPr>
          <p:nvPr>
            <p:ph type="sldNum" sz="quarter" idx="10"/>
          </p:nvPr>
        </p:nvSpPr>
        <p:spPr/>
        <p:txBody>
          <a:bodyPr/>
          <a:lstStyle/>
          <a:p>
            <a:fld id="{ABB761E8-B556-2442-B9DB-91D007047673}" type="slidenum">
              <a:rPr lang="en-US" smtClean="0"/>
              <a:t>8</a:t>
            </a:fld>
            <a:endParaRPr lang="en-US"/>
          </a:p>
        </p:txBody>
      </p:sp>
    </p:spTree>
    <p:extLst>
      <p:ext uri="{BB962C8B-B14F-4D97-AF65-F5344CB8AC3E}">
        <p14:creationId xmlns:p14="http://schemas.microsoft.com/office/powerpoint/2010/main" val="128511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They are not allowed to look at themselves in mirrors. That is considered vanity.</a:t>
            </a:r>
          </a:p>
        </p:txBody>
      </p:sp>
      <p:sp>
        <p:nvSpPr>
          <p:cNvPr id="4" name="Slide Number Placeholder 3"/>
          <p:cNvSpPr>
            <a:spLocks noGrp="1"/>
          </p:cNvSpPr>
          <p:nvPr>
            <p:ph type="sldNum" sz="quarter" idx="10"/>
          </p:nvPr>
        </p:nvSpPr>
        <p:spPr/>
        <p:txBody>
          <a:bodyPr/>
          <a:lstStyle/>
          <a:p>
            <a:fld id="{ABB761E8-B556-2442-B9DB-91D007047673}" type="slidenum">
              <a:rPr lang="en-US" smtClean="0"/>
              <a:t>9</a:t>
            </a:fld>
            <a:endParaRPr lang="en-US"/>
          </a:p>
        </p:txBody>
      </p:sp>
    </p:spTree>
    <p:extLst>
      <p:ext uri="{BB962C8B-B14F-4D97-AF65-F5344CB8AC3E}">
        <p14:creationId xmlns:p14="http://schemas.microsoft.com/office/powerpoint/2010/main" val="3976896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2014/05/29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570702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2014/05/29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548041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2014/05/29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182055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2014/05/29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509281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1C3725-5453-3542-A19C-130A3E12A89D}" type="datetimeFigureOut">
              <a:rPr lang="en-US" smtClean="0"/>
              <a:t>2014/05/29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977499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1C3725-5453-3542-A19C-130A3E12A89D}" type="datetimeFigureOut">
              <a:rPr lang="en-US" smtClean="0"/>
              <a:t>2014/05/29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780959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1C3725-5453-3542-A19C-130A3E12A89D}" type="datetimeFigureOut">
              <a:rPr lang="en-US" smtClean="0"/>
              <a:t>2014/05/29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982785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1C3725-5453-3542-A19C-130A3E12A89D}" type="datetimeFigureOut">
              <a:rPr lang="en-US" smtClean="0"/>
              <a:t>2014/05/29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4127298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1C3725-5453-3542-A19C-130A3E12A89D}" type="datetimeFigureOut">
              <a:rPr lang="en-US" smtClean="0"/>
              <a:t>2014/05/29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84072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2014/05/29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67949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2014/05/29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902117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C3725-5453-3542-A19C-130A3E12A89D}" type="datetimeFigureOut">
              <a:rPr lang="en-US" smtClean="0"/>
              <a:t>2014/05/29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77164D-674C-2F41-B1F2-272353E1E02B}" type="slidenum">
              <a:rPr lang="en-US" smtClean="0"/>
              <a:t>‹#›</a:t>
            </a:fld>
            <a:endParaRPr lang="en-US"/>
          </a:p>
        </p:txBody>
      </p:sp>
    </p:spTree>
    <p:extLst>
      <p:ext uri="{BB962C8B-B14F-4D97-AF65-F5344CB8AC3E}">
        <p14:creationId xmlns:p14="http://schemas.microsoft.com/office/powerpoint/2010/main" val="4282310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60.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61.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62.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63.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64.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5.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66.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67.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68.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6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70.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71.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72.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73.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74.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75.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76.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6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6366159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9659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808153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962326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8605011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576222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75786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5188930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0053513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0774285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6449722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1893362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53782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1376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55077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2269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84471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3307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08499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29576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39910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47328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4500718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9487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887963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9057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3927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5840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8434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51879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75712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04274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1740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5047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79742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72232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2693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3060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3391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20756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48069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08184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78789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2150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35515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1514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08423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72813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6440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2317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195115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63270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0482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13404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63771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9265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3190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24913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40807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6835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74257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78563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3964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691952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6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04215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43339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070608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33188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0643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14443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4461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814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907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26208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7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73684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1239282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3788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11013</TotalTime>
  <Words>2150</Words>
  <Application>Microsoft Macintosh PowerPoint</Application>
  <PresentationFormat>On-screen Show (4:3)</PresentationFormat>
  <Paragraphs>156</Paragraphs>
  <Slides>77</Slides>
  <Notes>77</Notes>
  <HiddenSlides>0</HiddenSlides>
  <MMClips>0</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443</cp:revision>
  <dcterms:created xsi:type="dcterms:W3CDTF">2013-10-02T18:06:33Z</dcterms:created>
  <dcterms:modified xsi:type="dcterms:W3CDTF">2014-05-29T12:04:01Z</dcterms:modified>
</cp:coreProperties>
</file>