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875" r:id="rId2"/>
    <p:sldId id="825" r:id="rId3"/>
    <p:sldId id="839" r:id="rId4"/>
    <p:sldId id="840" r:id="rId5"/>
    <p:sldId id="841" r:id="rId6"/>
    <p:sldId id="866" r:id="rId7"/>
    <p:sldId id="867" r:id="rId8"/>
    <p:sldId id="865" r:id="rId9"/>
    <p:sldId id="863" r:id="rId10"/>
    <p:sldId id="864" r:id="rId11"/>
    <p:sldId id="842" r:id="rId12"/>
    <p:sldId id="836" r:id="rId13"/>
    <p:sldId id="826" r:id="rId14"/>
    <p:sldId id="827" r:id="rId15"/>
    <p:sldId id="828" r:id="rId16"/>
    <p:sldId id="829" r:id="rId17"/>
    <p:sldId id="832" r:id="rId18"/>
    <p:sldId id="833" r:id="rId19"/>
    <p:sldId id="797" r:id="rId20"/>
    <p:sldId id="843" r:id="rId21"/>
    <p:sldId id="837" r:id="rId22"/>
    <p:sldId id="821" r:id="rId23"/>
    <p:sldId id="822" r:id="rId24"/>
    <p:sldId id="820" r:id="rId25"/>
    <p:sldId id="810" r:id="rId26"/>
    <p:sldId id="845" r:id="rId27"/>
    <p:sldId id="857" r:id="rId28"/>
    <p:sldId id="853" r:id="rId29"/>
    <p:sldId id="868" r:id="rId30"/>
    <p:sldId id="848" r:id="rId31"/>
    <p:sldId id="870" r:id="rId32"/>
    <p:sldId id="861" r:id="rId33"/>
    <p:sldId id="862" r:id="rId34"/>
    <p:sldId id="860" r:id="rId35"/>
    <p:sldId id="858" r:id="rId36"/>
    <p:sldId id="859" r:id="rId37"/>
    <p:sldId id="869" r:id="rId38"/>
    <p:sldId id="850" r:id="rId39"/>
    <p:sldId id="847" r:id="rId40"/>
    <p:sldId id="851"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96600"/>
    <a:srgbClr val="FFCC99"/>
    <a:srgbClr val="CC3333"/>
    <a:srgbClr val="FB2008"/>
    <a:srgbClr val="DE222C"/>
    <a:srgbClr val="FF5868"/>
    <a:srgbClr val="BA020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21" autoAdjust="0"/>
    <p:restoredTop sz="88596" autoAdjust="0"/>
  </p:normalViewPr>
  <p:slideViewPr>
    <p:cSldViewPr snapToGrid="0" snapToObjects="1" showGuides="1">
      <p:cViewPr varScale="1">
        <p:scale>
          <a:sx n="86" d="100"/>
          <a:sy n="86" d="100"/>
        </p:scale>
        <p:origin x="-1808" y="-112"/>
      </p:cViewPr>
      <p:guideLst>
        <p:guide orient="horz" pos="2170"/>
        <p:guide orient="horz" pos="2537"/>
        <p:guide pos="286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2014/05/30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Objective: </a:t>
            </a:r>
            <a:r>
              <a:rPr lang="en-US" sz="1200" kern="1200" dirty="0" smtClean="0">
                <a:solidFill>
                  <a:schemeClr val="tx1"/>
                </a:solidFill>
                <a:effectLst/>
                <a:latin typeface="+mn-lt"/>
                <a:ea typeface="+mn-ea"/>
                <a:cs typeface="+mn-cs"/>
              </a:rPr>
              <a:t>A Friday night youth group evening to introduce the Divergent Series.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Preparation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Teens will not be allowed to enter the room before the doors</a:t>
            </a:r>
            <a:r>
              <a:rPr lang="en-US" sz="1200" kern="1200" baseline="0" dirty="0" smtClean="0">
                <a:solidFill>
                  <a:schemeClr val="tx1"/>
                </a:solidFill>
                <a:effectLst/>
                <a:latin typeface="+mn-lt"/>
                <a:ea typeface="+mn-ea"/>
                <a:cs typeface="+mn-cs"/>
              </a:rPr>
              <a:t> open – they are given refreshments in a second venue. When it is time to start they enter the room and are </a:t>
            </a:r>
            <a:r>
              <a:rPr lang="en-US" sz="1200" kern="1200" dirty="0" smtClean="0">
                <a:solidFill>
                  <a:schemeClr val="tx1"/>
                </a:solidFill>
                <a:effectLst/>
                <a:latin typeface="+mn-lt"/>
                <a:ea typeface="+mn-ea"/>
                <a:cs typeface="+mn-cs"/>
              </a:rPr>
              <a:t>randomly given wrist bands to wear – either orange, grey, white, black or blue – representing the different factions. They are seated in five different sections of chairs (with faction logos painted on canvas hanging at the back of each section.) Faction leaders help to seat the teens in their factions.</a:t>
            </a:r>
            <a:r>
              <a:rPr lang="en-US" dirty="0" smtClean="0">
                <a:effectLst/>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Soundtrack Music: 01 </a:t>
            </a:r>
            <a:r>
              <a:rPr lang="en-US" sz="1200" kern="1200" dirty="0" err="1" smtClean="0">
                <a:solidFill>
                  <a:schemeClr val="tx1"/>
                </a:solidFill>
                <a:effectLst/>
                <a:latin typeface="+mn-lt"/>
                <a:ea typeface="+mn-ea"/>
                <a:cs typeface="+mn-cs"/>
              </a:rPr>
              <a:t>Tris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2559984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BBC4887E-208E-7A4B-B7DC-62CA836C4471}" type="slidenum">
              <a:rPr lang="en-US" sz="1200">
                <a:latin typeface="Calibri" charset="0"/>
              </a:rPr>
              <a:pPr eaLnBrk="1" hangingPunct="1"/>
              <a:t>10</a:t>
            </a:fld>
            <a:endParaRPr lang="en-US" sz="1200">
              <a:latin typeface="Calibri" charset="0"/>
            </a:endParaRPr>
          </a:p>
        </p:txBody>
      </p:sp>
      <p:sp>
        <p:nvSpPr>
          <p:cNvPr id="36867"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686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numCol="1" anchor="ctr"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Narrator: “Welcome to the Erudite faction - You are the Intelligent!” (Applause)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Aptitude Test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Narrator: "I am going to ask the leader of the Erudite faction to come and explain the Aptitude Test that you will be taking tonight." </a:t>
            </a:r>
          </a:p>
          <a:p>
            <a:r>
              <a:rPr lang="en-US" sz="1200" kern="1200" dirty="0" smtClean="0">
                <a:solidFill>
                  <a:schemeClr val="tx1"/>
                </a:solidFill>
                <a:effectLst/>
                <a:latin typeface="+mn-lt"/>
                <a:ea typeface="+mn-ea"/>
                <a:cs typeface="+mn-cs"/>
              </a:rPr>
              <a:t>Erudite Leader: "It is time for you to take your Aptitude Test. It will help you with the decision you are going to make about which faction to join for the rest of your life. Please take the Aptitude test page and write your name on it and then as each question is read out, choose one of the answers that most suits you and write down the letter for each question – either A, B, C, D or E."</a:t>
            </a:r>
          </a:p>
          <a:p>
            <a:r>
              <a:rPr lang="en-US" sz="1200" kern="1200" dirty="0" smtClean="0">
                <a:solidFill>
                  <a:schemeClr val="tx1"/>
                </a:solidFill>
                <a:effectLst/>
                <a:latin typeface="+mn-lt"/>
                <a:ea typeface="+mn-ea"/>
                <a:cs typeface="+mn-cs"/>
              </a:rPr>
              <a:t>(Note: The Erudite Leader is dressed like Jeanine Matthews in Divergent. )</a:t>
            </a:r>
          </a:p>
          <a:p>
            <a:r>
              <a:rPr lang="en-US" sz="1200" kern="1200" dirty="0" smtClean="0">
                <a:solidFill>
                  <a:schemeClr val="tx1"/>
                </a:solidFill>
                <a:effectLst/>
                <a:latin typeface="+mn-lt"/>
                <a:ea typeface="+mn-ea"/>
                <a:cs typeface="+mn-cs"/>
              </a:rPr>
              <a:t>(Note: The Erudite Leader</a:t>
            </a:r>
            <a:r>
              <a:rPr lang="en-US" sz="1200" kern="1200" baseline="0" dirty="0" smtClean="0">
                <a:solidFill>
                  <a:schemeClr val="tx1"/>
                </a:solidFill>
                <a:effectLst/>
                <a:latin typeface="+mn-lt"/>
                <a:ea typeface="+mn-ea"/>
                <a:cs typeface="+mn-cs"/>
              </a:rPr>
              <a:t> continues to read our the six questions allowing time for teens to record their answers)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Soundtrack Music: 02 The Test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11</a:t>
            </a:fld>
            <a:endParaRPr lang="en-US"/>
          </a:p>
        </p:txBody>
      </p:sp>
    </p:spTree>
    <p:extLst>
      <p:ext uri="{BB962C8B-B14F-4D97-AF65-F5344CB8AC3E}">
        <p14:creationId xmlns:p14="http://schemas.microsoft.com/office/powerpoint/2010/main" val="2939809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1. You want people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 see you as:</a:t>
            </a:r>
          </a:p>
          <a:p>
            <a:r>
              <a:rPr lang="en-US" sz="1200" kern="1200" dirty="0" smtClean="0">
                <a:solidFill>
                  <a:schemeClr val="tx1"/>
                </a:solidFill>
                <a:latin typeface="+mn-lt"/>
                <a:ea typeface="+mn-ea"/>
                <a:cs typeface="+mn-cs"/>
              </a:rPr>
              <a:t>A. Liked by everyone</a:t>
            </a:r>
          </a:p>
          <a:p>
            <a:r>
              <a:rPr lang="en-US" sz="1200" kern="1200" dirty="0" smtClean="0">
                <a:solidFill>
                  <a:schemeClr val="tx1"/>
                </a:solidFill>
                <a:latin typeface="+mn-lt"/>
                <a:ea typeface="+mn-ea"/>
                <a:cs typeface="+mn-cs"/>
              </a:rPr>
              <a:t>B. Helping people in need</a:t>
            </a:r>
          </a:p>
          <a:p>
            <a:r>
              <a:rPr lang="en-US" sz="1200" kern="1200" dirty="0" smtClean="0">
                <a:solidFill>
                  <a:schemeClr val="tx1"/>
                </a:solidFill>
                <a:latin typeface="+mn-lt"/>
                <a:ea typeface="+mn-ea"/>
                <a:cs typeface="+mn-cs"/>
              </a:rPr>
              <a:t>C. Trustworthy</a:t>
            </a:r>
          </a:p>
          <a:p>
            <a:r>
              <a:rPr lang="en-US" sz="1200" kern="1200" dirty="0" smtClean="0">
                <a:solidFill>
                  <a:schemeClr val="tx1"/>
                </a:solidFill>
                <a:latin typeface="+mn-lt"/>
                <a:ea typeface="+mn-ea"/>
                <a:cs typeface="+mn-cs"/>
              </a:rPr>
              <a:t>D. Their protector</a:t>
            </a:r>
          </a:p>
          <a:p>
            <a:r>
              <a:rPr lang="en-US" sz="1200" kern="1200" dirty="0" smtClean="0">
                <a:solidFill>
                  <a:schemeClr val="tx1"/>
                </a:solidFill>
                <a:latin typeface="+mn-lt"/>
                <a:ea typeface="+mn-ea"/>
                <a:cs typeface="+mn-cs"/>
              </a:rPr>
              <a:t>E. A wise counselor</a:t>
            </a:r>
          </a:p>
        </p:txBody>
      </p:sp>
      <p:sp>
        <p:nvSpPr>
          <p:cNvPr id="4" name="Slide Number Placeholder 3"/>
          <p:cNvSpPr>
            <a:spLocks noGrp="1"/>
          </p:cNvSpPr>
          <p:nvPr>
            <p:ph type="sldNum" sz="quarter" idx="10"/>
          </p:nvPr>
        </p:nvSpPr>
        <p:spPr/>
        <p:txBody>
          <a:bodyPr/>
          <a:lstStyle/>
          <a:p>
            <a:fld id="{ABB761E8-B556-2442-B9DB-91D007047673}" type="slidenum">
              <a:rPr lang="en-US" smtClean="0"/>
              <a:t>12</a:t>
            </a:fld>
            <a:endParaRPr lang="en-US"/>
          </a:p>
        </p:txBody>
      </p:sp>
    </p:spTree>
    <p:extLst>
      <p:ext uri="{BB962C8B-B14F-4D97-AF65-F5344CB8AC3E}">
        <p14:creationId xmlns:p14="http://schemas.microsoft.com/office/powerpoint/2010/main" val="2939809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2. When faced with a difficult situation, you:</a:t>
            </a:r>
          </a:p>
          <a:p>
            <a:r>
              <a:rPr lang="en-US" sz="1200" kern="1200" dirty="0" smtClean="0">
                <a:solidFill>
                  <a:schemeClr val="tx1"/>
                </a:solidFill>
                <a:latin typeface="+mn-lt"/>
                <a:ea typeface="+mn-ea"/>
                <a:cs typeface="+mn-cs"/>
              </a:rPr>
              <a:t>A. Create some art to express your feelings</a:t>
            </a:r>
          </a:p>
          <a:p>
            <a:r>
              <a:rPr lang="en-US" sz="1200" kern="1200" dirty="0" smtClean="0">
                <a:solidFill>
                  <a:schemeClr val="tx1"/>
                </a:solidFill>
                <a:latin typeface="+mn-lt"/>
                <a:ea typeface="+mn-ea"/>
                <a:cs typeface="+mn-cs"/>
              </a:rPr>
              <a:t>B. Do whatever is best for the most people</a:t>
            </a:r>
          </a:p>
          <a:p>
            <a:r>
              <a:rPr lang="en-US" sz="1200" kern="1200" dirty="0" smtClean="0">
                <a:solidFill>
                  <a:schemeClr val="tx1"/>
                </a:solidFill>
                <a:latin typeface="+mn-lt"/>
                <a:ea typeface="+mn-ea"/>
                <a:cs typeface="+mn-cs"/>
              </a:rPr>
              <a:t>C. Debate the issue with your friends</a:t>
            </a:r>
          </a:p>
          <a:p>
            <a:r>
              <a:rPr lang="en-US" sz="1200" kern="1200" dirty="0" smtClean="0">
                <a:solidFill>
                  <a:schemeClr val="tx1"/>
                </a:solidFill>
                <a:latin typeface="+mn-lt"/>
                <a:ea typeface="+mn-ea"/>
                <a:cs typeface="+mn-cs"/>
              </a:rPr>
              <a:t>D. Face it head-on</a:t>
            </a:r>
          </a:p>
          <a:p>
            <a:r>
              <a:rPr lang="en-US" sz="1200" kern="1200" dirty="0" smtClean="0">
                <a:solidFill>
                  <a:schemeClr val="tx1"/>
                </a:solidFill>
                <a:latin typeface="+mn-lt"/>
                <a:ea typeface="+mn-ea"/>
                <a:cs typeface="+mn-cs"/>
              </a:rPr>
              <a:t>E. List pros and cons and choose the best option</a:t>
            </a:r>
          </a:p>
        </p:txBody>
      </p:sp>
      <p:sp>
        <p:nvSpPr>
          <p:cNvPr id="4" name="Slide Number Placeholder 3"/>
          <p:cNvSpPr>
            <a:spLocks noGrp="1"/>
          </p:cNvSpPr>
          <p:nvPr>
            <p:ph type="sldNum" sz="quarter" idx="10"/>
          </p:nvPr>
        </p:nvSpPr>
        <p:spPr/>
        <p:txBody>
          <a:bodyPr/>
          <a:lstStyle/>
          <a:p>
            <a:fld id="{ABB761E8-B556-2442-B9DB-91D007047673}" type="slidenum">
              <a:rPr lang="en-US" smtClean="0"/>
              <a:t>13</a:t>
            </a:fld>
            <a:endParaRPr lang="en-US"/>
          </a:p>
        </p:txBody>
      </p:sp>
    </p:spTree>
    <p:extLst>
      <p:ext uri="{BB962C8B-B14F-4D97-AF65-F5344CB8AC3E}">
        <p14:creationId xmlns:p14="http://schemas.microsoft.com/office/powerpoint/2010/main" val="2939809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3. What do you like to do in your spare time:</a:t>
            </a:r>
          </a:p>
          <a:p>
            <a:r>
              <a:rPr lang="en-US" sz="1200" kern="1200" dirty="0" smtClean="0">
                <a:solidFill>
                  <a:schemeClr val="tx1"/>
                </a:solidFill>
                <a:latin typeface="+mn-lt"/>
                <a:ea typeface="+mn-ea"/>
                <a:cs typeface="+mn-cs"/>
              </a:rPr>
              <a:t>A. Paint, dance or write</a:t>
            </a:r>
          </a:p>
          <a:p>
            <a:r>
              <a:rPr lang="en-US" sz="1200" kern="1200" dirty="0" smtClean="0">
                <a:solidFill>
                  <a:schemeClr val="tx1"/>
                </a:solidFill>
                <a:latin typeface="+mn-lt"/>
                <a:ea typeface="+mn-ea"/>
                <a:cs typeface="+mn-cs"/>
              </a:rPr>
              <a:t>B. Volunteer to help people</a:t>
            </a:r>
          </a:p>
          <a:p>
            <a:r>
              <a:rPr lang="en-US" sz="1200" kern="1200" dirty="0" smtClean="0">
                <a:solidFill>
                  <a:schemeClr val="tx1"/>
                </a:solidFill>
                <a:latin typeface="+mn-lt"/>
                <a:ea typeface="+mn-ea"/>
                <a:cs typeface="+mn-cs"/>
              </a:rPr>
              <a:t>C. Share opinions with your friends</a:t>
            </a:r>
          </a:p>
          <a:p>
            <a:r>
              <a:rPr lang="en-US" sz="1200" kern="1200" dirty="0" smtClean="0">
                <a:solidFill>
                  <a:schemeClr val="tx1"/>
                </a:solidFill>
                <a:latin typeface="+mn-lt"/>
                <a:ea typeface="+mn-ea"/>
                <a:cs typeface="+mn-cs"/>
              </a:rPr>
              <a:t>D. Rock climb or skydive</a:t>
            </a:r>
          </a:p>
          <a:p>
            <a:r>
              <a:rPr lang="en-US" sz="1200" kern="1200" dirty="0" smtClean="0">
                <a:solidFill>
                  <a:schemeClr val="tx1"/>
                </a:solidFill>
                <a:latin typeface="+mn-lt"/>
                <a:ea typeface="+mn-ea"/>
                <a:cs typeface="+mn-cs"/>
              </a:rPr>
              <a:t>E. Read for pleasure</a:t>
            </a:r>
          </a:p>
        </p:txBody>
      </p:sp>
      <p:sp>
        <p:nvSpPr>
          <p:cNvPr id="4" name="Slide Number Placeholder 3"/>
          <p:cNvSpPr>
            <a:spLocks noGrp="1"/>
          </p:cNvSpPr>
          <p:nvPr>
            <p:ph type="sldNum" sz="quarter" idx="10"/>
          </p:nvPr>
        </p:nvSpPr>
        <p:spPr/>
        <p:txBody>
          <a:bodyPr/>
          <a:lstStyle/>
          <a:p>
            <a:fld id="{ABB761E8-B556-2442-B9DB-91D007047673}" type="slidenum">
              <a:rPr lang="en-US" smtClean="0"/>
              <a:t>14</a:t>
            </a:fld>
            <a:endParaRPr lang="en-US"/>
          </a:p>
        </p:txBody>
      </p:sp>
    </p:spTree>
    <p:extLst>
      <p:ext uri="{BB962C8B-B14F-4D97-AF65-F5344CB8AC3E}">
        <p14:creationId xmlns:p14="http://schemas.microsoft.com/office/powerpoint/2010/main" val="2939809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4. Which profession would you choose from this list:</a:t>
            </a:r>
          </a:p>
          <a:p>
            <a:r>
              <a:rPr lang="en-US" sz="1200" kern="1200" dirty="0" smtClean="0">
                <a:solidFill>
                  <a:schemeClr val="tx1"/>
                </a:solidFill>
                <a:latin typeface="+mn-lt"/>
                <a:ea typeface="+mn-ea"/>
                <a:cs typeface="+mn-cs"/>
              </a:rPr>
              <a:t>A. Farmer</a:t>
            </a:r>
          </a:p>
          <a:p>
            <a:r>
              <a:rPr lang="en-US" sz="1200" kern="1200" dirty="0" smtClean="0">
                <a:solidFill>
                  <a:schemeClr val="tx1"/>
                </a:solidFill>
                <a:latin typeface="+mn-lt"/>
                <a:ea typeface="+mn-ea"/>
                <a:cs typeface="+mn-cs"/>
              </a:rPr>
              <a:t>B. Humanitarian</a:t>
            </a:r>
          </a:p>
          <a:p>
            <a:r>
              <a:rPr lang="en-US" sz="1200" kern="1200" dirty="0" smtClean="0">
                <a:solidFill>
                  <a:schemeClr val="tx1"/>
                </a:solidFill>
                <a:latin typeface="+mn-lt"/>
                <a:ea typeface="+mn-ea"/>
                <a:cs typeface="+mn-cs"/>
              </a:rPr>
              <a:t>C. Judge</a:t>
            </a:r>
          </a:p>
          <a:p>
            <a:r>
              <a:rPr lang="en-US" sz="1200" kern="1200" dirty="0" smtClean="0">
                <a:solidFill>
                  <a:schemeClr val="tx1"/>
                </a:solidFill>
                <a:latin typeface="+mn-lt"/>
                <a:ea typeface="+mn-ea"/>
                <a:cs typeface="+mn-cs"/>
              </a:rPr>
              <a:t>D. Firefighter</a:t>
            </a:r>
          </a:p>
          <a:p>
            <a:r>
              <a:rPr lang="en-US" sz="1200" kern="1200" dirty="0" smtClean="0">
                <a:solidFill>
                  <a:schemeClr val="tx1"/>
                </a:solidFill>
                <a:latin typeface="+mn-lt"/>
                <a:ea typeface="+mn-ea"/>
                <a:cs typeface="+mn-cs"/>
              </a:rPr>
              <a:t>E. Scientist</a:t>
            </a:r>
          </a:p>
        </p:txBody>
      </p:sp>
      <p:sp>
        <p:nvSpPr>
          <p:cNvPr id="4" name="Slide Number Placeholder 3"/>
          <p:cNvSpPr>
            <a:spLocks noGrp="1"/>
          </p:cNvSpPr>
          <p:nvPr>
            <p:ph type="sldNum" sz="quarter" idx="10"/>
          </p:nvPr>
        </p:nvSpPr>
        <p:spPr/>
        <p:txBody>
          <a:bodyPr/>
          <a:lstStyle/>
          <a:p>
            <a:fld id="{ABB761E8-B556-2442-B9DB-91D007047673}" type="slidenum">
              <a:rPr lang="en-US" smtClean="0"/>
              <a:t>15</a:t>
            </a:fld>
            <a:endParaRPr lang="en-US"/>
          </a:p>
        </p:txBody>
      </p:sp>
    </p:spTree>
    <p:extLst>
      <p:ext uri="{BB962C8B-B14F-4D97-AF65-F5344CB8AC3E}">
        <p14:creationId xmlns:p14="http://schemas.microsoft.com/office/powerpoint/2010/main" val="2939809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5. What do you choose to wear for the day:</a:t>
            </a:r>
          </a:p>
          <a:p>
            <a:r>
              <a:rPr lang="en-US" sz="1200" kern="1200" dirty="0" smtClean="0">
                <a:solidFill>
                  <a:schemeClr val="tx1"/>
                </a:solidFill>
                <a:latin typeface="+mn-lt"/>
                <a:ea typeface="+mn-ea"/>
                <a:cs typeface="+mn-cs"/>
              </a:rPr>
              <a:t>A. Something comfortable</a:t>
            </a:r>
          </a:p>
          <a:p>
            <a:r>
              <a:rPr lang="en-US" sz="1200" kern="1200" dirty="0" smtClean="0">
                <a:solidFill>
                  <a:schemeClr val="tx1"/>
                </a:solidFill>
                <a:latin typeface="+mn-lt"/>
                <a:ea typeface="+mn-ea"/>
                <a:cs typeface="+mn-cs"/>
              </a:rPr>
              <a:t>B. Whatever will attract the least attention</a:t>
            </a:r>
          </a:p>
          <a:p>
            <a:r>
              <a:rPr lang="en-US" sz="1200" kern="1200" dirty="0" smtClean="0">
                <a:solidFill>
                  <a:schemeClr val="tx1"/>
                </a:solidFill>
                <a:latin typeface="+mn-lt"/>
                <a:ea typeface="+mn-ea"/>
                <a:cs typeface="+mn-cs"/>
              </a:rPr>
              <a:t>C. Something true to who you are</a:t>
            </a:r>
          </a:p>
          <a:p>
            <a:r>
              <a:rPr lang="en-US" sz="1200" kern="1200" dirty="0" smtClean="0">
                <a:solidFill>
                  <a:schemeClr val="tx1"/>
                </a:solidFill>
                <a:latin typeface="+mn-lt"/>
                <a:ea typeface="+mn-ea"/>
                <a:cs typeface="+mn-cs"/>
              </a:rPr>
              <a:t>D. Whatever will attract the most attention</a:t>
            </a:r>
          </a:p>
          <a:p>
            <a:r>
              <a:rPr lang="en-US" sz="1200" kern="1200" dirty="0" smtClean="0">
                <a:solidFill>
                  <a:schemeClr val="tx1"/>
                </a:solidFill>
                <a:latin typeface="+mn-lt"/>
                <a:ea typeface="+mn-ea"/>
                <a:cs typeface="+mn-cs"/>
              </a:rPr>
              <a:t>E. Something that makes you look smart</a:t>
            </a:r>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2939809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6. What is your highest priority right now:</a:t>
            </a:r>
          </a:p>
          <a:p>
            <a:r>
              <a:rPr lang="en-US" sz="1200" kern="1200" dirty="0" smtClean="0">
                <a:solidFill>
                  <a:schemeClr val="tx1"/>
                </a:solidFill>
                <a:latin typeface="+mn-lt"/>
                <a:ea typeface="+mn-ea"/>
                <a:cs typeface="+mn-cs"/>
              </a:rPr>
              <a:t>A. Finding peace and happiness for yourself</a:t>
            </a:r>
          </a:p>
          <a:p>
            <a:r>
              <a:rPr lang="en-US" sz="1200" kern="1200" dirty="0" smtClean="0">
                <a:solidFill>
                  <a:schemeClr val="tx1"/>
                </a:solidFill>
                <a:latin typeface="+mn-lt"/>
                <a:ea typeface="+mn-ea"/>
                <a:cs typeface="+mn-cs"/>
              </a:rPr>
              <a:t>B. Serving those around you</a:t>
            </a:r>
          </a:p>
          <a:p>
            <a:r>
              <a:rPr lang="en-US" sz="1200" kern="1200" dirty="0" smtClean="0">
                <a:solidFill>
                  <a:schemeClr val="tx1"/>
                </a:solidFill>
                <a:latin typeface="+mn-lt"/>
                <a:ea typeface="+mn-ea"/>
                <a:cs typeface="+mn-cs"/>
              </a:rPr>
              <a:t>C. Seeking truth in all things</a:t>
            </a:r>
          </a:p>
          <a:p>
            <a:r>
              <a:rPr lang="en-US" sz="1200" kern="1200" dirty="0" smtClean="0">
                <a:solidFill>
                  <a:schemeClr val="tx1"/>
                </a:solidFill>
                <a:latin typeface="+mn-lt"/>
                <a:ea typeface="+mn-ea"/>
                <a:cs typeface="+mn-cs"/>
              </a:rPr>
              <a:t>D. Developing your strength of character</a:t>
            </a:r>
          </a:p>
          <a:p>
            <a:r>
              <a:rPr lang="en-US" sz="1200" kern="1200" dirty="0" smtClean="0">
                <a:solidFill>
                  <a:schemeClr val="tx1"/>
                </a:solidFill>
                <a:latin typeface="+mn-lt"/>
                <a:ea typeface="+mn-ea"/>
                <a:cs typeface="+mn-cs"/>
              </a:rPr>
              <a:t>E. Being successful in your studies</a:t>
            </a:r>
          </a:p>
        </p:txBody>
      </p:sp>
      <p:sp>
        <p:nvSpPr>
          <p:cNvPr id="4" name="Slide Number Placeholder 3"/>
          <p:cNvSpPr>
            <a:spLocks noGrp="1"/>
          </p:cNvSpPr>
          <p:nvPr>
            <p:ph type="sldNum" sz="quarter" idx="10"/>
          </p:nvPr>
        </p:nvSpPr>
        <p:spPr/>
        <p:txBody>
          <a:bodyPr/>
          <a:lstStyle/>
          <a:p>
            <a:fld id="{ABB761E8-B556-2442-B9DB-91D007047673}" type="slidenum">
              <a:rPr lang="en-US" smtClean="0"/>
              <a:t>17</a:t>
            </a:fld>
            <a:endParaRPr lang="en-US"/>
          </a:p>
        </p:txBody>
      </p:sp>
    </p:spTree>
    <p:extLst>
      <p:ext uri="{BB962C8B-B14F-4D97-AF65-F5344CB8AC3E}">
        <p14:creationId xmlns:p14="http://schemas.microsoft.com/office/powerpoint/2010/main" val="2939809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Aptitude Test Results</a:t>
            </a:r>
            <a:endParaRPr lang="en-US" dirty="0" smtClean="0">
              <a:effectLst/>
            </a:endParaRPr>
          </a:p>
          <a:p>
            <a:r>
              <a:rPr lang="en-US" sz="1200" kern="1200" dirty="0" smtClean="0">
                <a:solidFill>
                  <a:schemeClr val="tx1"/>
                </a:solidFill>
                <a:effectLst/>
                <a:latin typeface="+mn-lt"/>
                <a:ea typeface="+mn-ea"/>
                <a:cs typeface="+mn-cs"/>
              </a:rPr>
              <a:t>Erudite Leader: “Look at your answers and see which is the most common letter you wrote down - that is the faction you should join:</a:t>
            </a:r>
          </a:p>
          <a:p>
            <a:r>
              <a:rPr lang="en-US" sz="1200" b="0" dirty="0" smtClean="0">
                <a:solidFill>
                  <a:srgbClr val="000000"/>
                </a:solidFill>
                <a:latin typeface="Albertus Medium"/>
                <a:cs typeface="Albertus Medium"/>
              </a:rPr>
              <a:t>If you scored mostly A’s you are AMITY</a:t>
            </a:r>
          </a:p>
          <a:p>
            <a:r>
              <a:rPr lang="en-US" sz="1200" b="0" dirty="0" smtClean="0">
                <a:solidFill>
                  <a:srgbClr val="000000"/>
                </a:solidFill>
                <a:latin typeface="Albertus Medium"/>
                <a:cs typeface="Albertus Medium"/>
              </a:rPr>
              <a:t>If you scored mostly B’s you are ABNEGATION</a:t>
            </a:r>
          </a:p>
          <a:p>
            <a:r>
              <a:rPr lang="en-US" sz="1200" b="0" dirty="0" smtClean="0">
                <a:solidFill>
                  <a:srgbClr val="000000"/>
                </a:solidFill>
                <a:latin typeface="Albertus Medium"/>
                <a:cs typeface="Albertus Medium"/>
              </a:rPr>
              <a:t>If you scored mostly C’s you are CANDOR</a:t>
            </a:r>
          </a:p>
          <a:p>
            <a:r>
              <a:rPr lang="en-US" sz="1200" b="0" dirty="0" smtClean="0">
                <a:solidFill>
                  <a:srgbClr val="000000"/>
                </a:solidFill>
                <a:latin typeface="Albertus Medium"/>
                <a:cs typeface="Albertus Medium"/>
              </a:rPr>
              <a:t>If you scored mostly D’s you are DAUNTLESS</a:t>
            </a:r>
          </a:p>
          <a:p>
            <a:r>
              <a:rPr lang="en-US" sz="1200" b="0" dirty="0" smtClean="0">
                <a:solidFill>
                  <a:srgbClr val="000000"/>
                </a:solidFill>
                <a:latin typeface="Albertus Medium"/>
                <a:cs typeface="Albertus Medium"/>
              </a:rPr>
              <a:t>If you scored mostly E’s you are ERUDITE”</a:t>
            </a:r>
            <a:endParaRPr lang="en-US" sz="1200" b="0" dirty="0">
              <a:solidFill>
                <a:srgbClr val="000000"/>
              </a:solidFill>
              <a:latin typeface="Albertus Medium"/>
              <a:cs typeface="Albertus Medium"/>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18</a:t>
            </a:fld>
            <a:endParaRPr lang="en-US"/>
          </a:p>
        </p:txBody>
      </p:sp>
    </p:spTree>
    <p:extLst>
      <p:ext uri="{BB962C8B-B14F-4D97-AF65-F5344CB8AC3E}">
        <p14:creationId xmlns:p14="http://schemas.microsoft.com/office/powerpoint/2010/main" val="2939809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Choosing of the New Factions</a:t>
            </a:r>
          </a:p>
          <a:p>
            <a:r>
              <a:rPr lang="en-US" sz="1200" kern="1200" dirty="0" smtClean="0">
                <a:solidFill>
                  <a:schemeClr val="tx1"/>
                </a:solidFill>
                <a:effectLst/>
                <a:latin typeface="+mn-lt"/>
                <a:ea typeface="+mn-ea"/>
                <a:cs typeface="+mn-cs"/>
              </a:rPr>
              <a:t>Erudite Leader </a:t>
            </a:r>
            <a:r>
              <a:rPr lang="en-US" sz="1200" kern="1200" baseline="0" dirty="0" smtClean="0">
                <a:solidFill>
                  <a:schemeClr val="tx1"/>
                </a:solidFill>
                <a:effectLst/>
                <a:latin typeface="+mn-lt"/>
                <a:ea typeface="+mn-ea"/>
                <a:cs typeface="+mn-cs"/>
              </a:rPr>
              <a:t>Says</a:t>
            </a:r>
            <a:r>
              <a:rPr lang="en-US" sz="1200" kern="1200" dirty="0" smtClean="0">
                <a:solidFill>
                  <a:schemeClr val="tx1"/>
                </a:solidFill>
                <a:effectLst/>
                <a:latin typeface="+mn-lt"/>
                <a:ea typeface="+mn-ea"/>
                <a:cs typeface="+mn-cs"/>
              </a:rPr>
              <a:t>: “It is time</a:t>
            </a:r>
            <a:r>
              <a:rPr lang="en-US" sz="1200" kern="1200" baseline="0" dirty="0" smtClean="0">
                <a:solidFill>
                  <a:schemeClr val="tx1"/>
                </a:solidFill>
                <a:effectLst/>
                <a:latin typeface="+mn-lt"/>
                <a:ea typeface="+mn-ea"/>
                <a:cs typeface="+mn-cs"/>
              </a:rPr>
              <a:t> for you to choose your new faction. The aptitude test will give you a good idea of which faction to choose but the choice is still yours. As we ask each row across the factions to come forward you will approach the table in front, remove your old faction wrist band and place it in the container, also place your aptitude test in the jar, then take some red “blood” (confetti) and place it in the bowl that belongs to your new faction and then make your way to where your new faction is seated – you will be welcomed by them.”</a:t>
            </a:r>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(Note: </a:t>
            </a:r>
            <a:r>
              <a:rPr lang="en-US" baseline="0" dirty="0" smtClean="0"/>
              <a:t>Teens are instructed to choose their new faction based primarily on the test (the choice is still their) and they approach the table in front, place their old bands in the small containers (half filled with extra bands), and place their test papers in the box required and place some “blood” (red confetti) into the corresponding bowl to choose their new faction. They approach the tables line by line across all the factions and when they return to their new faction (or previous) they are welcomed by applause and cheers. The box of aptitude test papers is removed for later use!)</a:t>
            </a:r>
          </a:p>
        </p:txBody>
      </p:sp>
      <p:sp>
        <p:nvSpPr>
          <p:cNvPr id="4" name="Slide Number Placeholder 3"/>
          <p:cNvSpPr>
            <a:spLocks noGrp="1"/>
          </p:cNvSpPr>
          <p:nvPr>
            <p:ph type="sldNum" sz="quarter" idx="10"/>
          </p:nvPr>
        </p:nvSpPr>
        <p:spPr/>
        <p:txBody>
          <a:bodyPr/>
          <a:lstStyle/>
          <a:p>
            <a:fld id="{ABB761E8-B556-2442-B9DB-91D007047673}" type="slidenum">
              <a:rPr lang="en-US" smtClean="0"/>
              <a:t>19</a:t>
            </a:fld>
            <a:endParaRPr lang="en-US"/>
          </a:p>
        </p:txBody>
      </p:sp>
    </p:spTree>
    <p:extLst>
      <p:ext uri="{BB962C8B-B14F-4D97-AF65-F5344CB8AC3E}">
        <p14:creationId xmlns:p14="http://schemas.microsoft.com/office/powerpoint/2010/main" val="2939809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Welcome to the Choosing Ceremony</a:t>
            </a:r>
          </a:p>
          <a:p>
            <a:r>
              <a:rPr lang="en-US" sz="1200" kern="1200" dirty="0" smtClean="0">
                <a:solidFill>
                  <a:schemeClr val="tx1"/>
                </a:solidFill>
                <a:effectLst/>
                <a:latin typeface="+mn-lt"/>
                <a:ea typeface="+mn-ea"/>
                <a:cs typeface="+mn-cs"/>
              </a:rPr>
              <a:t>Narrator: “Welcome to the choosing Ceremony – today is a really important day in your lives. As you have turned 16 you have the opportunity to reflect on the faction you were born into and the responsibility to choose the faction you will belong to for the rest of your life. Here is a video that will give you some background about this momentous occasion:”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2939809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Reading of the Faction Manifestos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A member of each faction comes to the </a:t>
            </a:r>
            <a:r>
              <a:rPr lang="en-US" sz="1200" kern="1200" dirty="0" err="1" smtClean="0">
                <a:solidFill>
                  <a:schemeClr val="tx1"/>
                </a:solidFill>
                <a:effectLst/>
                <a:latin typeface="+mn-lt"/>
                <a:ea typeface="+mn-ea"/>
                <a:cs typeface="+mn-cs"/>
              </a:rPr>
              <a:t>mic</a:t>
            </a:r>
            <a:r>
              <a:rPr lang="en-US" sz="1200" kern="1200" dirty="0" smtClean="0">
                <a:solidFill>
                  <a:schemeClr val="tx1"/>
                </a:solidFill>
                <a:effectLst/>
                <a:latin typeface="+mn-lt"/>
                <a:ea typeface="+mn-ea"/>
                <a:cs typeface="+mn-cs"/>
              </a:rPr>
              <a:t> and reads their respective manifesto - in the order on the slide).</a:t>
            </a:r>
          </a:p>
          <a:p>
            <a:r>
              <a:rPr lang="en-US" sz="1200" kern="1200" dirty="0" smtClean="0">
                <a:solidFill>
                  <a:schemeClr val="tx1"/>
                </a:solidFill>
                <a:effectLst/>
                <a:latin typeface="+mn-lt"/>
                <a:ea typeface="+mn-ea"/>
                <a:cs typeface="+mn-cs"/>
              </a:rPr>
              <a:t>Narrator: “A member from each of the five factions will now come forward to read their faction manifesto.”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20</a:t>
            </a:fld>
            <a:endParaRPr lang="en-US"/>
          </a:p>
        </p:txBody>
      </p:sp>
    </p:spTree>
    <p:extLst>
      <p:ext uri="{BB962C8B-B14F-4D97-AF65-F5344CB8AC3E}">
        <p14:creationId xmlns:p14="http://schemas.microsoft.com/office/powerpoint/2010/main" val="2939809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Amity Manifesto </a:t>
            </a:r>
            <a:r>
              <a:rPr lang="en-US" sz="1200" kern="1200" dirty="0" smtClean="0">
                <a:solidFill>
                  <a:schemeClr val="tx1"/>
                </a:solidFill>
                <a:effectLst/>
                <a:latin typeface="+mn-lt"/>
                <a:ea typeface="+mn-ea"/>
                <a:cs typeface="+mn-cs"/>
              </a:rPr>
              <a:t>(Read by the Amity Leader)</a:t>
            </a:r>
          </a:p>
          <a:p>
            <a:r>
              <a:rPr lang="en-US" sz="1200" kern="1200" dirty="0" smtClean="0">
                <a:solidFill>
                  <a:schemeClr val="tx1"/>
                </a:solidFill>
                <a:effectLst/>
                <a:latin typeface="+mn-lt"/>
                <a:ea typeface="+mn-ea"/>
                <a:cs typeface="+mn-cs"/>
              </a:rPr>
              <a:t>Friends are more important than possession.</a:t>
            </a:r>
          </a:p>
          <a:p>
            <a:r>
              <a:rPr lang="en-US" sz="1200" kern="1200" dirty="0" smtClean="0">
                <a:solidFill>
                  <a:schemeClr val="tx1"/>
                </a:solidFill>
                <a:effectLst/>
                <a:latin typeface="+mn-lt"/>
                <a:ea typeface="+mn-ea"/>
                <a:cs typeface="+mn-cs"/>
              </a:rPr>
              <a:t>Give freely, trusting you will be given what you need.</a:t>
            </a:r>
          </a:p>
          <a:p>
            <a:r>
              <a:rPr lang="en-US" sz="1200" kern="1200" dirty="0" smtClean="0">
                <a:solidFill>
                  <a:schemeClr val="tx1"/>
                </a:solidFill>
                <a:effectLst/>
                <a:latin typeface="+mn-lt"/>
                <a:ea typeface="+mn-ea"/>
                <a:cs typeface="+mn-cs"/>
              </a:rPr>
              <a:t>Do not be angry - the opinions of others cannot damage you.</a:t>
            </a:r>
          </a:p>
          <a:p>
            <a:r>
              <a:rPr lang="en-US" sz="1200" kern="1200" dirty="0" smtClean="0">
                <a:solidFill>
                  <a:schemeClr val="tx1"/>
                </a:solidFill>
                <a:effectLst/>
                <a:latin typeface="+mn-lt"/>
                <a:ea typeface="+mn-ea"/>
                <a:cs typeface="+mn-cs"/>
              </a:rPr>
              <a:t>Do not fight with people. The wrong is past. You must let it rest where it lies.</a:t>
            </a:r>
          </a:p>
          <a:p>
            <a:r>
              <a:rPr lang="en-US" sz="1200" kern="1200" dirty="0" smtClean="0">
                <a:solidFill>
                  <a:schemeClr val="tx1"/>
                </a:solidFill>
                <a:effectLst/>
                <a:latin typeface="+mn-lt"/>
                <a:ea typeface="+mn-ea"/>
                <a:cs typeface="+mn-cs"/>
              </a:rPr>
              <a:t>You must no longer think cruel thoughts. Cruel thoughts lead to cruel words, and hurt you as much as they hurt their target.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21</a:t>
            </a:fld>
            <a:endParaRPr lang="en-US"/>
          </a:p>
        </p:txBody>
      </p:sp>
    </p:spTree>
    <p:extLst>
      <p:ext uri="{BB962C8B-B14F-4D97-AF65-F5344CB8AC3E}">
        <p14:creationId xmlns:p14="http://schemas.microsoft.com/office/powerpoint/2010/main" val="2939809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Abnegation Manifesto </a:t>
            </a:r>
            <a:r>
              <a:rPr lang="en-US" sz="1200" kern="1200" dirty="0" smtClean="0">
                <a:solidFill>
                  <a:schemeClr val="tx1"/>
                </a:solidFill>
                <a:effectLst/>
                <a:latin typeface="+mn-lt"/>
                <a:ea typeface="+mn-ea"/>
                <a:cs typeface="+mn-cs"/>
              </a:rPr>
              <a:t>(Read by the Abnegation Leader)</a:t>
            </a:r>
          </a:p>
          <a:p>
            <a:r>
              <a:rPr lang="en-US" sz="1200" kern="1200" dirty="0" smtClean="0">
                <a:solidFill>
                  <a:schemeClr val="tx1"/>
                </a:solidFill>
                <a:effectLst/>
                <a:latin typeface="+mn-lt"/>
                <a:ea typeface="+mn-ea"/>
                <a:cs typeface="+mn-cs"/>
              </a:rPr>
              <a:t>I will be my undoing if I become my obsession.</a:t>
            </a:r>
          </a:p>
          <a:p>
            <a:r>
              <a:rPr lang="en-US" sz="1200" kern="1200" dirty="0" smtClean="0">
                <a:solidFill>
                  <a:schemeClr val="tx1"/>
                </a:solidFill>
                <a:effectLst/>
                <a:latin typeface="+mn-lt"/>
                <a:ea typeface="+mn-ea"/>
                <a:cs typeface="+mn-cs"/>
              </a:rPr>
              <a:t>I will forget the ones I love if I do not serve them.</a:t>
            </a:r>
          </a:p>
          <a:p>
            <a:r>
              <a:rPr lang="en-US" sz="1200" kern="1200" dirty="0" smtClean="0">
                <a:solidFill>
                  <a:schemeClr val="tx1"/>
                </a:solidFill>
                <a:effectLst/>
                <a:latin typeface="+mn-lt"/>
                <a:ea typeface="+mn-ea"/>
                <a:cs typeface="+mn-cs"/>
              </a:rPr>
              <a:t>I will war with others if I refuse to see them.</a:t>
            </a:r>
          </a:p>
          <a:p>
            <a:r>
              <a:rPr lang="en-US" sz="1200" kern="1200" dirty="0" smtClean="0">
                <a:solidFill>
                  <a:schemeClr val="tx1"/>
                </a:solidFill>
                <a:effectLst/>
                <a:latin typeface="+mn-lt"/>
                <a:ea typeface="+mn-ea"/>
                <a:cs typeface="+mn-cs"/>
              </a:rPr>
              <a:t>Therefore I choose to turn away from my reflection, to rely not on myself but on my brothers and sisters, to project always outward until I disappear.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22</a:t>
            </a:fld>
            <a:endParaRPr lang="en-US"/>
          </a:p>
        </p:txBody>
      </p:sp>
    </p:spTree>
    <p:extLst>
      <p:ext uri="{BB962C8B-B14F-4D97-AF65-F5344CB8AC3E}">
        <p14:creationId xmlns:p14="http://schemas.microsoft.com/office/powerpoint/2010/main" val="29398095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Candor Manifesto </a:t>
            </a:r>
            <a:r>
              <a:rPr lang="en-US" sz="1200" kern="1200" dirty="0" smtClean="0">
                <a:solidFill>
                  <a:schemeClr val="tx1"/>
                </a:solidFill>
                <a:effectLst/>
                <a:latin typeface="+mn-lt"/>
                <a:ea typeface="+mn-ea"/>
                <a:cs typeface="+mn-cs"/>
              </a:rPr>
              <a:t>(Read by the Candor Leader)</a:t>
            </a:r>
          </a:p>
          <a:p>
            <a:r>
              <a:rPr lang="en-US" sz="1200" kern="1200" dirty="0" smtClean="0">
                <a:solidFill>
                  <a:schemeClr val="tx1"/>
                </a:solidFill>
                <a:effectLst/>
                <a:latin typeface="+mn-lt"/>
                <a:ea typeface="+mn-ea"/>
                <a:cs typeface="+mn-cs"/>
              </a:rPr>
              <a:t>We have a vision of an honest world where people do not lie to each other.</a:t>
            </a:r>
          </a:p>
          <a:p>
            <a:r>
              <a:rPr lang="en-US" sz="1200" kern="1200" dirty="0" smtClean="0">
                <a:solidFill>
                  <a:schemeClr val="tx1"/>
                </a:solidFill>
                <a:effectLst/>
                <a:latin typeface="+mn-lt"/>
                <a:ea typeface="+mn-ea"/>
                <a:cs typeface="+mn-cs"/>
              </a:rPr>
              <a:t>We are free to expose our dark secrets because we know the dark secrets of those around us.</a:t>
            </a:r>
          </a:p>
          <a:p>
            <a:r>
              <a:rPr lang="en-US" sz="1200" kern="1200" dirty="0" smtClean="0">
                <a:solidFill>
                  <a:schemeClr val="tx1"/>
                </a:solidFill>
                <a:effectLst/>
                <a:latin typeface="+mn-lt"/>
                <a:ea typeface="+mn-ea"/>
                <a:cs typeface="+mn-cs"/>
              </a:rPr>
              <a:t>We know that while we are flawed in a unique way, we are not unique because we are flawed. Therefore we can be authentic. </a:t>
            </a:r>
          </a:p>
          <a:p>
            <a:r>
              <a:rPr lang="en-US" sz="1200" kern="1200" dirty="0" smtClean="0">
                <a:solidFill>
                  <a:schemeClr val="tx1"/>
                </a:solidFill>
                <a:effectLst/>
                <a:latin typeface="+mn-lt"/>
                <a:ea typeface="+mn-ea"/>
                <a:cs typeface="+mn-cs"/>
              </a:rPr>
              <a:t>We have no suspicions and we are at peace with those around us.</a:t>
            </a:r>
          </a:p>
          <a:p>
            <a:r>
              <a:rPr lang="en-US" sz="1200" kern="1200" dirty="0" smtClean="0">
                <a:solidFill>
                  <a:schemeClr val="tx1"/>
                </a:solidFill>
                <a:effectLst/>
                <a:latin typeface="+mn-lt"/>
                <a:ea typeface="+mn-ea"/>
                <a:cs typeface="+mn-cs"/>
              </a:rPr>
              <a:t>A life of truth makes us transparent and strong.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23</a:t>
            </a:fld>
            <a:endParaRPr lang="en-US"/>
          </a:p>
        </p:txBody>
      </p:sp>
    </p:spTree>
    <p:extLst>
      <p:ext uri="{BB962C8B-B14F-4D97-AF65-F5344CB8AC3E}">
        <p14:creationId xmlns:p14="http://schemas.microsoft.com/office/powerpoint/2010/main" val="2939809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Dauntless Manifesto </a:t>
            </a:r>
            <a:r>
              <a:rPr lang="en-US" sz="1200" kern="1200" dirty="0" smtClean="0">
                <a:solidFill>
                  <a:schemeClr val="tx1"/>
                </a:solidFill>
                <a:effectLst/>
                <a:latin typeface="+mn-lt"/>
                <a:ea typeface="+mn-ea"/>
                <a:cs typeface="+mn-cs"/>
              </a:rPr>
              <a:t>(Read by the Dauntless Leader)</a:t>
            </a:r>
          </a:p>
          <a:p>
            <a:r>
              <a:rPr lang="en-US" sz="1200" kern="1200" dirty="0" smtClean="0">
                <a:solidFill>
                  <a:schemeClr val="tx1"/>
                </a:solidFill>
                <a:effectLst/>
                <a:latin typeface="+mn-lt"/>
                <a:ea typeface="+mn-ea"/>
                <a:cs typeface="+mn-cs"/>
              </a:rPr>
              <a:t>We believe that cowardice is to blame for the world’s injustices. </a:t>
            </a:r>
          </a:p>
          <a:p>
            <a:r>
              <a:rPr lang="en-US" sz="1200" kern="1200" dirty="0" smtClean="0">
                <a:solidFill>
                  <a:schemeClr val="tx1"/>
                </a:solidFill>
                <a:effectLst/>
                <a:latin typeface="+mn-lt"/>
                <a:ea typeface="+mn-ea"/>
                <a:cs typeface="+mn-cs"/>
              </a:rPr>
              <a:t>We believe that sometimes we must fight for peace.</a:t>
            </a:r>
          </a:p>
          <a:p>
            <a:r>
              <a:rPr lang="en-US" sz="1200" kern="1200" dirty="0" smtClean="0">
                <a:solidFill>
                  <a:schemeClr val="tx1"/>
                </a:solidFill>
                <a:effectLst/>
                <a:latin typeface="+mn-lt"/>
                <a:ea typeface="+mn-ea"/>
                <a:cs typeface="+mn-cs"/>
              </a:rPr>
              <a:t>We believe in acknowledging and facing our fear.</a:t>
            </a:r>
          </a:p>
          <a:p>
            <a:r>
              <a:rPr lang="en-US" sz="1200" kern="1200" dirty="0" smtClean="0">
                <a:solidFill>
                  <a:schemeClr val="tx1"/>
                </a:solidFill>
                <a:effectLst/>
                <a:latin typeface="+mn-lt"/>
                <a:ea typeface="+mn-ea"/>
                <a:cs typeface="+mn-cs"/>
              </a:rPr>
              <a:t>We believe in freedom from fear, in denying fear the power to influence our decisions.</a:t>
            </a:r>
          </a:p>
          <a:p>
            <a:r>
              <a:rPr lang="en-US" sz="1200" kern="1200" dirty="0" smtClean="0">
                <a:solidFill>
                  <a:schemeClr val="tx1"/>
                </a:solidFill>
                <a:effectLst/>
                <a:latin typeface="+mn-lt"/>
                <a:ea typeface="+mn-ea"/>
                <a:cs typeface="+mn-cs"/>
              </a:rPr>
              <a:t>We believe in ordinary acts of bravery, in the courage that drives one person to stand up for another.</a:t>
            </a:r>
          </a:p>
          <a:p>
            <a:r>
              <a:rPr lang="en-US" sz="1200" kern="1200" dirty="0" smtClean="0">
                <a:solidFill>
                  <a:schemeClr val="tx1"/>
                </a:solidFill>
                <a:effectLst/>
                <a:latin typeface="+mn-lt"/>
                <a:ea typeface="+mn-ea"/>
                <a:cs typeface="+mn-cs"/>
              </a:rPr>
              <a:t>We believe in shouting for those who can only whisper, in defending those who cannot defend themselves.</a:t>
            </a:r>
          </a:p>
          <a:p>
            <a:r>
              <a:rPr lang="en-US" sz="1200" kern="1200" dirty="0" smtClean="0">
                <a:solidFill>
                  <a:schemeClr val="tx1"/>
                </a:solidFill>
                <a:effectLst/>
                <a:latin typeface="+mn-lt"/>
                <a:ea typeface="+mn-ea"/>
                <a:cs typeface="+mn-cs"/>
              </a:rPr>
              <a:t>We believe in bold words and bold deeds.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24</a:t>
            </a:fld>
            <a:endParaRPr lang="en-US"/>
          </a:p>
        </p:txBody>
      </p:sp>
    </p:spTree>
    <p:extLst>
      <p:ext uri="{BB962C8B-B14F-4D97-AF65-F5344CB8AC3E}">
        <p14:creationId xmlns:p14="http://schemas.microsoft.com/office/powerpoint/2010/main" val="2939809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Erudite Manifesto </a:t>
            </a:r>
            <a:r>
              <a:rPr lang="en-US" sz="1200" kern="1200" dirty="0" smtClean="0">
                <a:solidFill>
                  <a:schemeClr val="tx1"/>
                </a:solidFill>
                <a:effectLst/>
                <a:latin typeface="+mn-lt"/>
                <a:ea typeface="+mn-ea"/>
                <a:cs typeface="+mn-cs"/>
              </a:rPr>
              <a:t>(Read by the Erudite Leader)</a:t>
            </a:r>
          </a:p>
          <a:p>
            <a:r>
              <a:rPr lang="en-US" sz="1200" kern="1200" dirty="0" smtClean="0">
                <a:solidFill>
                  <a:schemeClr val="tx1"/>
                </a:solidFill>
                <a:effectLst/>
                <a:latin typeface="+mn-lt"/>
                <a:ea typeface="+mn-ea"/>
                <a:cs typeface="+mn-cs"/>
              </a:rPr>
              <a:t>Ignorance is defined not as stupidity but as lack of knowledge. </a:t>
            </a:r>
          </a:p>
          <a:p>
            <a:r>
              <a:rPr lang="en-US" sz="1200" kern="1200" dirty="0" smtClean="0">
                <a:solidFill>
                  <a:schemeClr val="tx1"/>
                </a:solidFill>
                <a:effectLst/>
                <a:latin typeface="+mn-lt"/>
                <a:ea typeface="+mn-ea"/>
                <a:cs typeface="+mn-cs"/>
              </a:rPr>
              <a:t>Lack of knowledge inevitably leads to lack of understanding which leads to a disconnect among people with differences which leads to conflict. </a:t>
            </a:r>
          </a:p>
          <a:p>
            <a:r>
              <a:rPr lang="en-US" sz="1200" kern="1200" dirty="0" smtClean="0">
                <a:solidFill>
                  <a:schemeClr val="tx1"/>
                </a:solidFill>
                <a:effectLst/>
                <a:latin typeface="+mn-lt"/>
                <a:ea typeface="+mn-ea"/>
                <a:cs typeface="+mn-cs"/>
              </a:rPr>
              <a:t>Knowledge is the only logical solution to the problem of conflict. </a:t>
            </a:r>
          </a:p>
          <a:p>
            <a:r>
              <a:rPr lang="en-US" sz="1200" kern="1200" dirty="0" smtClean="0">
                <a:solidFill>
                  <a:schemeClr val="tx1"/>
                </a:solidFill>
                <a:effectLst/>
                <a:latin typeface="+mn-lt"/>
                <a:ea typeface="+mn-ea"/>
                <a:cs typeface="+mn-cs"/>
              </a:rPr>
              <a:t>To eliminate conflict we must eliminate the disconnect among those with differences by correcting the lack of understanding that arises from ignorance with knowledge.</a:t>
            </a:r>
          </a:p>
        </p:txBody>
      </p:sp>
      <p:sp>
        <p:nvSpPr>
          <p:cNvPr id="4" name="Slide Number Placeholder 3"/>
          <p:cNvSpPr>
            <a:spLocks noGrp="1"/>
          </p:cNvSpPr>
          <p:nvPr>
            <p:ph type="sldNum" sz="quarter" idx="10"/>
          </p:nvPr>
        </p:nvSpPr>
        <p:spPr/>
        <p:txBody>
          <a:bodyPr/>
          <a:lstStyle/>
          <a:p>
            <a:fld id="{ABB761E8-B556-2442-B9DB-91D007047673}" type="slidenum">
              <a:rPr lang="en-US" smtClean="0"/>
              <a:t>25</a:t>
            </a:fld>
            <a:endParaRPr lang="en-US"/>
          </a:p>
        </p:txBody>
      </p:sp>
    </p:spTree>
    <p:extLst>
      <p:ext uri="{BB962C8B-B14F-4D97-AF65-F5344CB8AC3E}">
        <p14:creationId xmlns:p14="http://schemas.microsoft.com/office/powerpoint/2010/main" val="2939809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Activities in New Factions</a:t>
            </a:r>
          </a:p>
          <a:p>
            <a:r>
              <a:rPr lang="en-US" sz="1200" kern="1200" dirty="0" smtClean="0">
                <a:solidFill>
                  <a:schemeClr val="tx1"/>
                </a:solidFill>
                <a:effectLst/>
                <a:latin typeface="+mn-lt"/>
                <a:ea typeface="+mn-ea"/>
                <a:cs typeface="+mn-cs"/>
              </a:rPr>
              <a:t>Narrator: “Before we proceed – please could you stack the chairs on the side of the room and make your way back to where you were seated in your factions.”</a:t>
            </a:r>
          </a:p>
          <a:p>
            <a:r>
              <a:rPr lang="en-US" sz="1200" kern="1200" dirty="0" smtClean="0">
                <a:solidFill>
                  <a:schemeClr val="tx1"/>
                </a:solidFill>
                <a:effectLst/>
                <a:latin typeface="+mn-lt"/>
                <a:ea typeface="+mn-ea"/>
                <a:cs typeface="+mn-cs"/>
              </a:rPr>
              <a:t>(Note: Once chairs are packed away…)</a:t>
            </a:r>
          </a:p>
          <a:p>
            <a:r>
              <a:rPr lang="en-US" sz="1200" kern="1200" dirty="0" smtClean="0">
                <a:solidFill>
                  <a:schemeClr val="tx1"/>
                </a:solidFill>
                <a:effectLst/>
                <a:latin typeface="+mn-lt"/>
                <a:ea typeface="+mn-ea"/>
                <a:cs typeface="+mn-cs"/>
              </a:rPr>
              <a:t>Narrator: “You are going to spend the next ten minutes or so in your factions – your leader will lead you during this times.”</a:t>
            </a:r>
          </a:p>
          <a:p>
            <a:r>
              <a:rPr lang="en-US" sz="1200" kern="1200" dirty="0" smtClean="0">
                <a:solidFill>
                  <a:schemeClr val="tx1"/>
                </a:solidFill>
                <a:effectLst/>
                <a:latin typeface="+mn-lt"/>
                <a:ea typeface="+mn-ea"/>
                <a:cs typeface="+mn-cs"/>
              </a:rPr>
              <a:t>(Notes: (1) AMITY faction members sit in small groups of 5 or 6 and send one person into the circle at a time and everyone shares one thing that they appreciate about each person in the middle. (2) ABNEGATION are asked to  plan how they could raise money to feed people in the community (the </a:t>
            </a:r>
            <a:r>
              <a:rPr lang="en-US" sz="1200" kern="1200" dirty="0" err="1" smtClean="0">
                <a:solidFill>
                  <a:schemeClr val="tx1"/>
                </a:solidFill>
                <a:effectLst/>
                <a:latin typeface="+mn-lt"/>
                <a:ea typeface="+mn-ea"/>
                <a:cs typeface="+mn-cs"/>
              </a:rPr>
              <a:t>factionless</a:t>
            </a:r>
            <a:r>
              <a:rPr lang="en-US" sz="1200" kern="1200" dirty="0" smtClean="0">
                <a:solidFill>
                  <a:schemeClr val="tx1"/>
                </a:solidFill>
                <a:effectLst/>
                <a:latin typeface="+mn-lt"/>
                <a:ea typeface="+mn-ea"/>
                <a:cs typeface="+mn-cs"/>
              </a:rPr>
              <a:t>) and collect and distribute blankets as winter approaches and also have to go and get sweets from the kitchen for everyone in the room and hand them out. (3) CANDOR take turns allowing one person at a time to stand in front of their faction and they have to answer 3 questions honestly: (a) What was</a:t>
            </a:r>
            <a:r>
              <a:rPr lang="en-US" sz="1200" kern="1200" baseline="0" dirty="0" smtClean="0">
                <a:solidFill>
                  <a:schemeClr val="tx1"/>
                </a:solidFill>
                <a:effectLst/>
                <a:latin typeface="+mn-lt"/>
                <a:ea typeface="+mn-ea"/>
                <a:cs typeface="+mn-cs"/>
              </a:rPr>
              <a:t> your most embarrassing moment? (b) What was the last lie you told? (b) What have you taken that did not belong to you? As each person finishes sharing, the group says in unison: “Thank you for your honesty!”</a:t>
            </a:r>
            <a:r>
              <a:rPr lang="en-US" sz="1200" kern="1200" dirty="0" smtClean="0">
                <a:solidFill>
                  <a:schemeClr val="tx1"/>
                </a:solidFill>
                <a:effectLst/>
                <a:latin typeface="+mn-lt"/>
                <a:ea typeface="+mn-ea"/>
                <a:cs typeface="+mn-cs"/>
              </a:rPr>
              <a:t> (4) DAUNTLESS members do the following: an instructor gathers the group, has</a:t>
            </a:r>
            <a:r>
              <a:rPr lang="en-US" sz="1200" kern="1200" baseline="0" dirty="0" smtClean="0">
                <a:solidFill>
                  <a:schemeClr val="tx1"/>
                </a:solidFill>
                <a:effectLst/>
                <a:latin typeface="+mn-lt"/>
                <a:ea typeface="+mn-ea"/>
                <a:cs typeface="+mn-cs"/>
              </a:rPr>
              <a:t> them all do 3 pushups, then gets some to arm wrestle, some to play darts and some to jump off the stage </a:t>
            </a:r>
            <a:r>
              <a:rPr lang="en-US" sz="1200" kern="1200" dirty="0" smtClean="0">
                <a:solidFill>
                  <a:schemeClr val="tx1"/>
                </a:solidFill>
                <a:effectLst/>
                <a:latin typeface="+mn-lt"/>
                <a:ea typeface="+mn-ea"/>
                <a:cs typeface="+mn-cs"/>
              </a:rPr>
              <a:t>to see who can jump the further rest (chalk is used to mark each consecutive jump). (5) ERUDITE members divide into 2</a:t>
            </a:r>
            <a:r>
              <a:rPr lang="en-US" sz="1200" kern="1200" baseline="0" dirty="0" smtClean="0">
                <a:solidFill>
                  <a:schemeClr val="tx1"/>
                </a:solidFill>
                <a:effectLst/>
                <a:latin typeface="+mn-lt"/>
                <a:ea typeface="+mn-ea"/>
                <a:cs typeface="+mn-cs"/>
              </a:rPr>
              <a:t> or 3 small groups and are given a quiz based on general knowledge to see which group is the smartest. A prize is given to the winning group.</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Soundtrack Music: 03 Choosing Dauntless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26</a:t>
            </a:fld>
            <a:endParaRPr lang="en-US"/>
          </a:p>
        </p:txBody>
      </p:sp>
    </p:spTree>
    <p:extLst>
      <p:ext uri="{BB962C8B-B14F-4D97-AF65-F5344CB8AC3E}">
        <p14:creationId xmlns:p14="http://schemas.microsoft.com/office/powerpoint/2010/main" val="2939809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bg1"/>
                </a:solidFill>
              </a:rPr>
              <a:t>The Reveal of the </a:t>
            </a:r>
            <a:r>
              <a:rPr lang="en-US" sz="1200" b="1" dirty="0" err="1" smtClean="0">
                <a:solidFill>
                  <a:schemeClr val="bg1"/>
                </a:solidFill>
              </a:rPr>
              <a:t>Divergents</a:t>
            </a:r>
            <a:endParaRPr lang="en-US" sz="1200" b="1" dirty="0" smtClean="0">
              <a:solidFill>
                <a:schemeClr val="bg1"/>
              </a:solidFill>
            </a:endParaRPr>
          </a:p>
          <a:p>
            <a:r>
              <a:rPr lang="en-US" sz="1200" dirty="0" smtClean="0">
                <a:solidFill>
                  <a:schemeClr val="bg1"/>
                </a:solidFill>
              </a:rPr>
              <a:t>(Note: As dramatic music plays, Jeanine Matthews from Erudite comes forward with an important announcement.”)</a:t>
            </a:r>
          </a:p>
          <a:p>
            <a:r>
              <a:rPr lang="en-US" sz="1200" dirty="0" smtClean="0">
                <a:solidFill>
                  <a:schemeClr val="bg1"/>
                </a:solidFill>
              </a:rPr>
              <a:t>Erudite Leader Says: As we looked at the aptitude tests that you completed tonight it came to our attention that there are individuals who are Divergent hiding among the Factions. Here is a video that will set the scene: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rPr>
              <a:t>Soundtrack Music: 08 Fear Part 1</a:t>
            </a:r>
          </a:p>
        </p:txBody>
      </p:sp>
      <p:sp>
        <p:nvSpPr>
          <p:cNvPr id="4" name="Slide Number Placeholder 3"/>
          <p:cNvSpPr>
            <a:spLocks noGrp="1"/>
          </p:cNvSpPr>
          <p:nvPr>
            <p:ph type="sldNum" sz="quarter" idx="10"/>
          </p:nvPr>
        </p:nvSpPr>
        <p:spPr/>
        <p:txBody>
          <a:bodyPr/>
          <a:lstStyle/>
          <a:p>
            <a:fld id="{ABB761E8-B556-2442-B9DB-91D007047673}" type="slidenum">
              <a:rPr lang="en-US" smtClean="0"/>
              <a:t>27</a:t>
            </a:fld>
            <a:endParaRPr lang="en-US"/>
          </a:p>
        </p:txBody>
      </p:sp>
    </p:spTree>
    <p:extLst>
      <p:ext uri="{BB962C8B-B14F-4D97-AF65-F5344CB8AC3E}">
        <p14:creationId xmlns:p14="http://schemas.microsoft.com/office/powerpoint/2010/main" val="34181561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rPr>
              <a:t>Video: The </a:t>
            </a:r>
            <a:r>
              <a:rPr lang="en-US" sz="1200" dirty="0" err="1" smtClean="0">
                <a:solidFill>
                  <a:schemeClr val="bg1"/>
                </a:solidFill>
              </a:rPr>
              <a:t>Divergents</a:t>
            </a:r>
            <a:r>
              <a:rPr lang="en-US" sz="1200" dirty="0" smtClean="0">
                <a:solidFill>
                  <a:schemeClr val="bg1"/>
                </a:solidFill>
              </a:rPr>
              <a:t>. Get</a:t>
            </a:r>
            <a:r>
              <a:rPr lang="en-US" sz="1200" baseline="0" dirty="0" smtClean="0">
                <a:solidFill>
                  <a:schemeClr val="bg1"/>
                </a:solidFill>
              </a:rPr>
              <a:t> it on YouTube at: https://</a:t>
            </a:r>
            <a:r>
              <a:rPr lang="en-US" sz="1200" baseline="0" dirty="0" err="1" smtClean="0">
                <a:solidFill>
                  <a:schemeClr val="bg1"/>
                </a:solidFill>
              </a:rPr>
              <a:t>www.youtube.com</a:t>
            </a:r>
            <a:r>
              <a:rPr lang="en-US" sz="1200" baseline="0" dirty="0" smtClean="0">
                <a:solidFill>
                  <a:schemeClr val="bg1"/>
                </a:solidFill>
              </a:rPr>
              <a:t>/</a:t>
            </a:r>
            <a:r>
              <a:rPr lang="en-US" sz="1200" baseline="0" dirty="0" err="1" smtClean="0">
                <a:solidFill>
                  <a:schemeClr val="bg1"/>
                </a:solidFill>
              </a:rPr>
              <a:t>watch?v</a:t>
            </a:r>
            <a:r>
              <a:rPr lang="en-US" sz="1200" baseline="0" dirty="0" smtClean="0">
                <a:solidFill>
                  <a:schemeClr val="bg1"/>
                </a:solidFill>
              </a:rPr>
              <a:t>=</a:t>
            </a:r>
            <a:r>
              <a:rPr lang="en-US" sz="1200" baseline="0" dirty="0" err="1" smtClean="0">
                <a:solidFill>
                  <a:schemeClr val="bg1"/>
                </a:solidFill>
              </a:rPr>
              <a:t>Oj_dADlZNiI</a:t>
            </a:r>
            <a:endParaRPr lang="en-US" sz="1200" dirty="0" smtClean="0">
              <a:solidFill>
                <a:schemeClr val="bg1"/>
              </a:solidFill>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28</a:t>
            </a:fld>
            <a:endParaRPr lang="en-US"/>
          </a:p>
        </p:txBody>
      </p:sp>
    </p:spTree>
    <p:extLst>
      <p:ext uri="{BB962C8B-B14F-4D97-AF65-F5344CB8AC3E}">
        <p14:creationId xmlns:p14="http://schemas.microsoft.com/office/powerpoint/2010/main" val="3418156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bg1"/>
                </a:solidFill>
              </a:rPr>
              <a:t>Rewarding of the </a:t>
            </a:r>
            <a:r>
              <a:rPr lang="en-US" sz="1200" b="1" dirty="0" err="1" smtClean="0">
                <a:solidFill>
                  <a:schemeClr val="bg1"/>
                </a:solidFill>
              </a:rPr>
              <a:t>Divergents</a:t>
            </a:r>
            <a:endParaRPr lang="en-US" sz="1200" b="1" dirty="0" smtClean="0">
              <a:solidFill>
                <a:schemeClr val="bg1"/>
              </a:solidFill>
            </a:endParaRPr>
          </a:p>
          <a:p>
            <a:r>
              <a:rPr lang="en-US" sz="1200" dirty="0" smtClean="0">
                <a:solidFill>
                  <a:schemeClr val="bg1"/>
                </a:solidFill>
              </a:rPr>
              <a:t>Erudite Leader: “I am going to read the names of all of you that are Divergent. As your name is read, please stand and make your way to the front. Do not attempt</a:t>
            </a:r>
            <a:r>
              <a:rPr lang="en-US" sz="1200" baseline="0" dirty="0" smtClean="0">
                <a:solidFill>
                  <a:schemeClr val="bg1"/>
                </a:solidFill>
              </a:rPr>
              <a:t> to try and escape as members of the Dauntless elite forces will ensure compliance.”</a:t>
            </a:r>
          </a:p>
          <a:p>
            <a:r>
              <a:rPr lang="en-US" sz="1200" baseline="0" dirty="0" smtClean="0">
                <a:solidFill>
                  <a:schemeClr val="bg1"/>
                </a:solidFill>
              </a:rPr>
              <a:t>(She reads out the names of 10 people chosen from the aptitude tests – those who scored high in two or more factions.)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aseline="0" dirty="0" smtClean="0">
                <a:solidFill>
                  <a:schemeClr val="bg1"/>
                </a:solidFill>
              </a:rPr>
              <a:t>(Note: Dauntless members escort the </a:t>
            </a:r>
            <a:r>
              <a:rPr lang="en-US" sz="1200" baseline="0" dirty="0" err="1" smtClean="0">
                <a:solidFill>
                  <a:schemeClr val="bg1"/>
                </a:solidFill>
              </a:rPr>
              <a:t>Divergents</a:t>
            </a:r>
            <a:r>
              <a:rPr lang="en-US" sz="1200" baseline="0" dirty="0" smtClean="0">
                <a:solidFill>
                  <a:schemeClr val="bg1"/>
                </a:solidFill>
              </a:rPr>
              <a:t> to the front and stand guard over them.)</a:t>
            </a:r>
          </a:p>
          <a:p>
            <a:r>
              <a:rPr lang="en-US" sz="1200" baseline="0" dirty="0" smtClean="0">
                <a:solidFill>
                  <a:schemeClr val="bg1"/>
                </a:solidFill>
              </a:rPr>
              <a:t>Erudite Leader: “You may be wondering why we have singled you out. Previously we used to think that people who show evidence of different factions in the way they think or act are a problem to our system of government, however, the latest research has shown that in fact, they are the hope for our future and as such, we are going to reward them and urge the rest of your to follow their examples!”</a:t>
            </a:r>
            <a:endParaRPr lang="en-US" sz="1200" dirty="0" smtClean="0">
              <a:solidFill>
                <a:schemeClr val="bg1"/>
              </a:solidFill>
            </a:endParaRPr>
          </a:p>
          <a:p>
            <a:r>
              <a:rPr lang="en-US" sz="1200" baseline="0" dirty="0" smtClean="0">
                <a:solidFill>
                  <a:schemeClr val="bg1"/>
                </a:solidFill>
              </a:rPr>
              <a:t>(Note: Some of the Erudite members hand out the chocolates as rewards)</a:t>
            </a:r>
          </a:p>
          <a:p>
            <a:r>
              <a:rPr lang="en-US" sz="1200" baseline="0" dirty="0" smtClean="0">
                <a:solidFill>
                  <a:schemeClr val="bg1"/>
                </a:solidFill>
              </a:rPr>
              <a:t>Soundtrack Music: 08 Fear Part 2</a:t>
            </a:r>
          </a:p>
        </p:txBody>
      </p:sp>
      <p:sp>
        <p:nvSpPr>
          <p:cNvPr id="4" name="Slide Number Placeholder 3"/>
          <p:cNvSpPr>
            <a:spLocks noGrp="1"/>
          </p:cNvSpPr>
          <p:nvPr>
            <p:ph type="sldNum" sz="quarter" idx="10"/>
          </p:nvPr>
        </p:nvSpPr>
        <p:spPr/>
        <p:txBody>
          <a:bodyPr/>
          <a:lstStyle/>
          <a:p>
            <a:fld id="{ABB761E8-B556-2442-B9DB-91D007047673}" type="slidenum">
              <a:rPr lang="en-US" smtClean="0"/>
              <a:t>29</a:t>
            </a:fld>
            <a:endParaRPr lang="en-US"/>
          </a:p>
        </p:txBody>
      </p:sp>
    </p:spTree>
    <p:extLst>
      <p:ext uri="{BB962C8B-B14F-4D97-AF65-F5344CB8AC3E}">
        <p14:creationId xmlns:p14="http://schemas.microsoft.com/office/powerpoint/2010/main" val="3418156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Final Divergent movie trailer (the first 35</a:t>
            </a:r>
            <a:r>
              <a:rPr lang="en-US" baseline="0" dirty="0" smtClean="0"/>
              <a:t> seconds)</a:t>
            </a:r>
            <a:r>
              <a:rPr lang="en-US" dirty="0" smtClean="0"/>
              <a:t>.</a:t>
            </a:r>
            <a:r>
              <a:rPr lang="en-US" baseline="0" dirty="0" smtClean="0"/>
              <a:t> Get it on YouTube at: https://</a:t>
            </a:r>
            <a:r>
              <a:rPr lang="en-US" baseline="0" dirty="0" err="1" smtClean="0"/>
              <a:t>www.youtube.com</a:t>
            </a:r>
            <a:r>
              <a:rPr lang="en-US" baseline="0" dirty="0" smtClean="0"/>
              <a:t>/</a:t>
            </a:r>
            <a:r>
              <a:rPr lang="en-US" baseline="0" dirty="0" err="1" smtClean="0"/>
              <a:t>watch?v</a:t>
            </a:r>
            <a:r>
              <a:rPr lang="en-US" baseline="0" dirty="0" smtClean="0"/>
              <a:t>=336qJITnDi0</a:t>
            </a:r>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29398095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Message about Divergence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Narrator: "In the first book in the trilogy, Tobias says: 'I think we've made a mistake. We've all started to put down the virtues of the other factions in the process of bolstering our own. I don't want to do that. I want to be brave, and selfless and honest and smart and kind.’</a:t>
            </a:r>
          </a:p>
        </p:txBody>
      </p:sp>
      <p:sp>
        <p:nvSpPr>
          <p:cNvPr id="4" name="Slide Number Placeholder 3"/>
          <p:cNvSpPr>
            <a:spLocks noGrp="1"/>
          </p:cNvSpPr>
          <p:nvPr>
            <p:ph type="sldNum" sz="quarter" idx="10"/>
          </p:nvPr>
        </p:nvSpPr>
        <p:spPr/>
        <p:txBody>
          <a:bodyPr/>
          <a:lstStyle/>
          <a:p>
            <a:fld id="{ABB761E8-B556-2442-B9DB-91D007047673}" type="slidenum">
              <a:rPr lang="en-US" smtClean="0"/>
              <a:t>30</a:t>
            </a:fld>
            <a:endParaRPr lang="en-US"/>
          </a:p>
        </p:txBody>
      </p:sp>
    </p:spTree>
    <p:extLst>
      <p:ext uri="{BB962C8B-B14F-4D97-AF65-F5344CB8AC3E}">
        <p14:creationId xmlns:p14="http://schemas.microsoft.com/office/powerpoint/2010/main" val="2811945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Faction Leader Challenge</a:t>
            </a:r>
          </a:p>
          <a:p>
            <a:r>
              <a:rPr lang="en-US" sz="1200" kern="1200" dirty="0" smtClean="0">
                <a:solidFill>
                  <a:schemeClr val="tx1"/>
                </a:solidFill>
                <a:effectLst/>
                <a:latin typeface="+mn-lt"/>
                <a:ea typeface="+mn-ea"/>
                <a:cs typeface="+mn-cs"/>
              </a:rPr>
              <a:t>Narrator: “The faction leaders will now make their way to the stage and each will share a word of challenge with us.”</a:t>
            </a:r>
          </a:p>
          <a:p>
            <a:r>
              <a:rPr lang="en-US" sz="1200" kern="1200" dirty="0" smtClean="0">
                <a:solidFill>
                  <a:schemeClr val="tx1"/>
                </a:solidFill>
                <a:effectLst/>
                <a:latin typeface="+mn-lt"/>
                <a:ea typeface="+mn-ea"/>
                <a:cs typeface="+mn-cs"/>
              </a:rPr>
              <a:t>(Note: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five faction leaders make their way to the stage and stand in a line and speak in order.)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31</a:t>
            </a:fld>
            <a:endParaRPr lang="en-US"/>
          </a:p>
        </p:txBody>
      </p:sp>
    </p:spTree>
    <p:extLst>
      <p:ext uri="{BB962C8B-B14F-4D97-AF65-F5344CB8AC3E}">
        <p14:creationId xmlns:p14="http://schemas.microsoft.com/office/powerpoint/2010/main" val="29398095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Amity Faction Leader: "You need to be Peaceful! Living peacefully is what makes</a:t>
            </a:r>
            <a:r>
              <a:rPr lang="en-US" sz="1200" kern="1200" baseline="0" dirty="0" smtClean="0">
                <a:solidFill>
                  <a:schemeClr val="tx1"/>
                </a:solidFill>
                <a:effectLst/>
                <a:latin typeface="+mn-lt"/>
                <a:ea typeface="+mn-ea"/>
                <a:cs typeface="+mn-cs"/>
              </a:rPr>
              <a:t> us get along and create a better world.</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32</a:t>
            </a:fld>
            <a:endParaRPr lang="en-US"/>
          </a:p>
        </p:txBody>
      </p:sp>
    </p:spTree>
    <p:extLst>
      <p:ext uri="{BB962C8B-B14F-4D97-AF65-F5344CB8AC3E}">
        <p14:creationId xmlns:p14="http://schemas.microsoft.com/office/powerpoint/2010/main" val="3976896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Abnegation Faction Leader: “You need to be Selfless! Selflessness is what makes us able to serve each other and avoid selfishness!”</a:t>
            </a:r>
          </a:p>
        </p:txBody>
      </p:sp>
      <p:sp>
        <p:nvSpPr>
          <p:cNvPr id="4" name="Slide Number Placeholder 3"/>
          <p:cNvSpPr>
            <a:spLocks noGrp="1"/>
          </p:cNvSpPr>
          <p:nvPr>
            <p:ph type="sldNum" sz="quarter" idx="10"/>
          </p:nvPr>
        </p:nvSpPr>
        <p:spPr/>
        <p:txBody>
          <a:bodyPr/>
          <a:lstStyle/>
          <a:p>
            <a:fld id="{ABB761E8-B556-2442-B9DB-91D007047673}" type="slidenum">
              <a:rPr lang="en-US" smtClean="0"/>
              <a:t>33</a:t>
            </a:fld>
            <a:endParaRPr lang="en-US"/>
          </a:p>
        </p:txBody>
      </p:sp>
    </p:spTree>
    <p:extLst>
      <p:ext uri="{BB962C8B-B14F-4D97-AF65-F5344CB8AC3E}">
        <p14:creationId xmlns:p14="http://schemas.microsoft.com/office/powerpoint/2010/main" val="3976896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Candor Faction Leader: “You need to be Honest! Honesty is what makes us live truthfully and avoid</a:t>
            </a:r>
            <a:r>
              <a:rPr lang="en-US" sz="1200" kern="1200" baseline="0" dirty="0" smtClean="0">
                <a:solidFill>
                  <a:schemeClr val="tx1"/>
                </a:solidFill>
                <a:effectLst/>
                <a:latin typeface="+mn-lt"/>
                <a:ea typeface="+mn-ea"/>
                <a:cs typeface="+mn-cs"/>
              </a:rPr>
              <a:t> conflict!</a:t>
            </a:r>
            <a:r>
              <a:rPr lang="en-US"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ABB761E8-B556-2442-B9DB-91D007047673}" type="slidenum">
              <a:rPr lang="en-US" smtClean="0"/>
              <a:t>34</a:t>
            </a:fld>
            <a:endParaRPr lang="en-US"/>
          </a:p>
        </p:txBody>
      </p:sp>
    </p:spTree>
    <p:extLst>
      <p:ext uri="{BB962C8B-B14F-4D97-AF65-F5344CB8AC3E}">
        <p14:creationId xmlns:p14="http://schemas.microsoft.com/office/powerpoint/2010/main" val="3976896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Dauntless Faction Leader: “You need to be Brave! Bravery is what helps us speak and act with courage!”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35</a:t>
            </a:fld>
            <a:endParaRPr lang="en-US"/>
          </a:p>
        </p:txBody>
      </p:sp>
    </p:spTree>
    <p:extLst>
      <p:ext uri="{BB962C8B-B14F-4D97-AF65-F5344CB8AC3E}">
        <p14:creationId xmlns:p14="http://schemas.microsoft.com/office/powerpoint/2010/main" val="3976896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Erudite Faction Leader: “You need to be Intelligent! Intelligence is what helps us avoid conflict from a lack of knowledge!”</a:t>
            </a:r>
          </a:p>
        </p:txBody>
      </p:sp>
      <p:sp>
        <p:nvSpPr>
          <p:cNvPr id="4" name="Slide Number Placeholder 3"/>
          <p:cNvSpPr>
            <a:spLocks noGrp="1"/>
          </p:cNvSpPr>
          <p:nvPr>
            <p:ph type="sldNum" sz="quarter" idx="10"/>
          </p:nvPr>
        </p:nvSpPr>
        <p:spPr/>
        <p:txBody>
          <a:bodyPr/>
          <a:lstStyle/>
          <a:p>
            <a:fld id="{ABB761E8-B556-2442-B9DB-91D007047673}" type="slidenum">
              <a:rPr lang="en-US" smtClean="0"/>
              <a:t>36</a:t>
            </a:fld>
            <a:endParaRPr lang="en-US"/>
          </a:p>
        </p:txBody>
      </p:sp>
    </p:spTree>
    <p:extLst>
      <p:ext uri="{BB962C8B-B14F-4D97-AF65-F5344CB8AC3E}">
        <p14:creationId xmlns:p14="http://schemas.microsoft.com/office/powerpoint/2010/main" val="39768960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Narrator: “We are meant to be Divergent – those who integrate the five values into our beliefs and practices.”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37</a:t>
            </a:fld>
            <a:endParaRPr lang="en-US"/>
          </a:p>
        </p:txBody>
      </p:sp>
    </p:spTree>
    <p:extLst>
      <p:ext uri="{BB962C8B-B14F-4D97-AF65-F5344CB8AC3E}">
        <p14:creationId xmlns:p14="http://schemas.microsoft.com/office/powerpoint/2010/main" val="3976896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rPr>
              <a:t>Narrator: “</a:t>
            </a:r>
            <a:r>
              <a:rPr lang="en-US" dirty="0" smtClean="0"/>
              <a:t>Jesus was DIVERGENT! He was not ruled by one character trait. His COMPASSION, SELFLESSNESS, TRUTHFULNESS , COURAGE and WISDOM were perfectly integrated.”</a:t>
            </a:r>
          </a:p>
        </p:txBody>
      </p:sp>
      <p:sp>
        <p:nvSpPr>
          <p:cNvPr id="4" name="Slide Number Placeholder 3"/>
          <p:cNvSpPr>
            <a:spLocks noGrp="1"/>
          </p:cNvSpPr>
          <p:nvPr>
            <p:ph type="sldNum" sz="quarter" idx="10"/>
          </p:nvPr>
        </p:nvSpPr>
        <p:spPr/>
        <p:txBody>
          <a:bodyPr/>
          <a:lstStyle/>
          <a:p>
            <a:fld id="{ABB761E8-B556-2442-B9DB-91D007047673}" type="slidenum">
              <a:rPr lang="en-US" smtClean="0"/>
              <a:t>38</a:t>
            </a:fld>
            <a:endParaRPr lang="en-US"/>
          </a:p>
        </p:txBody>
      </p:sp>
    </p:spTree>
    <p:extLst>
      <p:ext uri="{BB962C8B-B14F-4D97-AF65-F5344CB8AC3E}">
        <p14:creationId xmlns:p14="http://schemas.microsoft.com/office/powerpoint/2010/main" val="3402643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bg1"/>
                </a:solidFill>
              </a:rPr>
              <a:t>Narrator: “Are you Divergent? Are you brave AND intelligent AND honest AND peaceful AND selfless?”</a:t>
            </a:r>
            <a:endParaRPr lang="en-US" sz="1200" dirty="0" smtClean="0">
              <a:solidFill>
                <a:schemeClr val="bg1"/>
              </a:solidFill>
              <a:effectLst>
                <a:glow rad="101600">
                  <a:schemeClr val="tx1">
                    <a:alpha val="93000"/>
                  </a:schemeClr>
                </a:glow>
              </a:effectLst>
              <a:latin typeface="Albertus Medium"/>
              <a:cs typeface="Albertus Medium"/>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39</a:t>
            </a:fld>
            <a:endParaRPr lang="en-US"/>
          </a:p>
        </p:txBody>
      </p:sp>
    </p:spTree>
    <p:extLst>
      <p:ext uri="{BB962C8B-B14F-4D97-AF65-F5344CB8AC3E}">
        <p14:creationId xmlns:p14="http://schemas.microsoft.com/office/powerpoint/2010/main" val="3418156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Introduction of the 5 Factions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Narrator: “As you are all aware there are five different factions seated in this auditorium this evening. This video will set the scene as we welcome each faction:”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29398095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Small Group Questions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Narrator: “We are going to spend the next 20 minutes in our small groups before refreshments are served. Can the small group leaders come forward and then find a place to meet with their small groups. If you are not yet in a group for Friday nights, then come forward and we will allocate you to a leader and a group.”</a:t>
            </a:r>
          </a:p>
          <a:p>
            <a:r>
              <a:rPr lang="en-US" sz="1200" kern="1200" dirty="0" smtClean="0">
                <a:solidFill>
                  <a:schemeClr val="tx1"/>
                </a:solidFill>
                <a:effectLst/>
                <a:latin typeface="+mn-lt"/>
                <a:ea typeface="+mn-ea"/>
                <a:cs typeface="+mn-cs"/>
              </a:rPr>
              <a:t>1. What did you most enjoy about the experience tonight?</a:t>
            </a:r>
          </a:p>
          <a:p>
            <a:r>
              <a:rPr lang="en-US" sz="1200" kern="1200" dirty="0" smtClean="0">
                <a:solidFill>
                  <a:schemeClr val="tx1"/>
                </a:solidFill>
                <a:effectLst/>
                <a:latin typeface="+mn-lt"/>
                <a:ea typeface="+mn-ea"/>
                <a:cs typeface="+mn-cs"/>
              </a:rPr>
              <a:t>2. If we lived in a world like Divergent, what faction would you want to be in and why?</a:t>
            </a:r>
          </a:p>
          <a:p>
            <a:r>
              <a:rPr lang="en-US" sz="1200" kern="1200" dirty="0" smtClean="0">
                <a:solidFill>
                  <a:schemeClr val="tx1"/>
                </a:solidFill>
                <a:effectLst/>
                <a:latin typeface="+mn-lt"/>
                <a:ea typeface="+mn-ea"/>
                <a:cs typeface="+mn-cs"/>
              </a:rPr>
              <a:t>3. Think of examples in Jesus’ life where he was Brave, Intelligent, Honest, Peaceful and Selfless.</a:t>
            </a:r>
          </a:p>
          <a:p>
            <a:r>
              <a:rPr lang="en-US" sz="1200" kern="1200" dirty="0" smtClean="0">
                <a:solidFill>
                  <a:schemeClr val="tx1"/>
                </a:solidFill>
                <a:effectLst/>
                <a:latin typeface="+mn-lt"/>
                <a:ea typeface="+mn-ea"/>
                <a:cs typeface="+mn-cs"/>
              </a:rPr>
              <a:t>4. Which value do you need to most work on in your life?</a:t>
            </a:r>
          </a:p>
          <a:p>
            <a:r>
              <a:rPr lang="en-US" sz="1200" kern="1200" dirty="0" smtClean="0">
                <a:solidFill>
                  <a:schemeClr val="tx1"/>
                </a:solidFill>
                <a:effectLst/>
                <a:latin typeface="+mn-lt"/>
                <a:ea typeface="+mn-ea"/>
                <a:cs typeface="+mn-cs"/>
              </a:rPr>
              <a:t>5. Pray for each other to reveal the 5 values!</a:t>
            </a:r>
          </a:p>
          <a:p>
            <a:r>
              <a:rPr lang="en-US" sz="1200" kern="1200" dirty="0" smtClean="0">
                <a:solidFill>
                  <a:schemeClr val="tx1"/>
                </a:solidFill>
                <a:effectLst/>
                <a:latin typeface="+mn-lt"/>
                <a:ea typeface="+mn-ea"/>
                <a:cs typeface="+mn-cs"/>
              </a:rPr>
              <a:t>Soundtrack Music: 22 Medley (Tracks 18, 21, 06, 07)</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40</a:t>
            </a:fld>
            <a:endParaRPr lang="en-US"/>
          </a:p>
        </p:txBody>
      </p:sp>
    </p:spTree>
    <p:extLst>
      <p:ext uri="{BB962C8B-B14F-4D97-AF65-F5344CB8AC3E}">
        <p14:creationId xmlns:p14="http://schemas.microsoft.com/office/powerpoint/2010/main" val="3418156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Every Faction has a role (very edited version).</a:t>
            </a:r>
            <a:r>
              <a:rPr lang="en-US" baseline="0" dirty="0" smtClean="0"/>
              <a:t> Get it on YouTube at: https://</a:t>
            </a:r>
            <a:r>
              <a:rPr lang="en-US" baseline="0" dirty="0" err="1" smtClean="0"/>
              <a:t>www.youtube.com</a:t>
            </a:r>
            <a:r>
              <a:rPr lang="en-US" baseline="0" dirty="0" smtClean="0"/>
              <a:t>/</a:t>
            </a:r>
            <a:r>
              <a:rPr lang="en-US" baseline="0" dirty="0" err="1" smtClean="0"/>
              <a:t>watch?v</a:t>
            </a:r>
            <a:r>
              <a:rPr lang="en-US" baseline="0" dirty="0" smtClean="0"/>
              <a:t>=336qJITnDi0</a:t>
            </a:r>
          </a:p>
          <a:p>
            <a:endParaRPr lang="en-US" baseline="0"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2939809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BBC4887E-208E-7A4B-B7DC-62CA836C4471}" type="slidenum">
              <a:rPr lang="en-US" sz="1200">
                <a:latin typeface="Calibri" charset="0"/>
              </a:rPr>
              <a:pPr eaLnBrk="1" hangingPunct="1"/>
              <a:t>6</a:t>
            </a:fld>
            <a:endParaRPr lang="en-US" sz="1200">
              <a:latin typeface="Calibri" charset="0"/>
            </a:endParaRPr>
          </a:p>
        </p:txBody>
      </p:sp>
      <p:sp>
        <p:nvSpPr>
          <p:cNvPr id="36867"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686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numCol="1" anchor="ctr" anchorCtr="0" compatLnSpc="1">
            <a:prstTxWarp prst="textNoShape">
              <a:avLst/>
            </a:prstTxWarp>
          </a:bodyPr>
          <a:lstStyle/>
          <a:p>
            <a:r>
              <a:rPr lang="en-US" sz="1200" kern="1200" dirty="0" smtClean="0">
                <a:solidFill>
                  <a:schemeClr val="tx1"/>
                </a:solidFill>
                <a:effectLst/>
                <a:latin typeface="+mn-lt"/>
                <a:ea typeface="+mn-ea"/>
                <a:cs typeface="+mn-cs"/>
              </a:rPr>
              <a:t>Narrator: “Welcome to the Amity faction - You are the Peaceful!” (Applause)</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BBC4887E-208E-7A4B-B7DC-62CA836C4471}" type="slidenum">
              <a:rPr lang="en-US" sz="1200">
                <a:latin typeface="Calibri" charset="0"/>
              </a:rPr>
              <a:pPr eaLnBrk="1" hangingPunct="1"/>
              <a:t>7</a:t>
            </a:fld>
            <a:endParaRPr lang="en-US" sz="1200">
              <a:latin typeface="Calibri" charset="0"/>
            </a:endParaRPr>
          </a:p>
        </p:txBody>
      </p:sp>
      <p:sp>
        <p:nvSpPr>
          <p:cNvPr id="36867"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686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numCol="1" anchor="ctr"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Narrator: “Welcome to the Abnegation faction - You are the Selfless!” (Applause)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BBC4887E-208E-7A4B-B7DC-62CA836C4471}" type="slidenum">
              <a:rPr lang="en-US" sz="1200">
                <a:latin typeface="Calibri" charset="0"/>
              </a:rPr>
              <a:pPr eaLnBrk="1" hangingPunct="1"/>
              <a:t>8</a:t>
            </a:fld>
            <a:endParaRPr lang="en-US" sz="1200">
              <a:latin typeface="Calibri" charset="0"/>
            </a:endParaRPr>
          </a:p>
        </p:txBody>
      </p:sp>
      <p:sp>
        <p:nvSpPr>
          <p:cNvPr id="36867"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686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numCol="1" anchor="ctr"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Narrator: “Welcome to the Candor faction – You are the Honest!” (Applause)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6"/>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BBC4887E-208E-7A4B-B7DC-62CA836C4471}" type="slidenum">
              <a:rPr lang="en-US" sz="1200">
                <a:latin typeface="Calibri" charset="0"/>
              </a:rPr>
              <a:pPr eaLnBrk="1" hangingPunct="1"/>
              <a:t>9</a:t>
            </a:fld>
            <a:endParaRPr lang="en-US" sz="1200">
              <a:latin typeface="Calibri" charset="0"/>
            </a:endParaRPr>
          </a:p>
        </p:txBody>
      </p:sp>
      <p:sp>
        <p:nvSpPr>
          <p:cNvPr id="36867"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36868"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numCol="1" anchor="ctr"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Narrator: “Welcome to the Dauntless faction – You are the Brave!” (Applause)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2014/05/30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2014/05/30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2014/05/30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2014/05/30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2014/05/30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2014/05/30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2014/05/30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2014/05/30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2014/05/30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2014/05/30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2014/05/30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C3725-5453-3542-A19C-130A3E12A89D}" type="datetimeFigureOut">
              <a:rPr lang="en-US" smtClean="0"/>
              <a:t>2014/05/30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0.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3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24475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404904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610992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714494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000687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028220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718966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3026857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755873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515675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6" name="Picture 15" descr="Choose Your Facti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951" y="0"/>
            <a:ext cx="5881647" cy="6858000"/>
          </a:xfrm>
          <a:prstGeom prst="rect">
            <a:avLst/>
          </a:prstGeom>
        </p:spPr>
      </p:pic>
    </p:spTree>
    <p:extLst>
      <p:ext uri="{BB962C8B-B14F-4D97-AF65-F5344CB8AC3E}">
        <p14:creationId xmlns:p14="http://schemas.microsoft.com/office/powerpoint/2010/main" val="6112627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903727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38301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3007619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22853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723863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479311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689114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193356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2681509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40726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1933128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56152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581574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29798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623259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3022710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823113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8307220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1172096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4432792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6490117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lide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612637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5913004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1698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2922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10027537"/>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37943598"/>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45942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1837852"/>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5883</TotalTime>
  <Words>2541</Words>
  <Application>Microsoft Macintosh PowerPoint</Application>
  <PresentationFormat>On-screen Show (4:3)</PresentationFormat>
  <Paragraphs>180</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272</cp:revision>
  <dcterms:created xsi:type="dcterms:W3CDTF">2013-10-02T18:06:33Z</dcterms:created>
  <dcterms:modified xsi:type="dcterms:W3CDTF">2014-05-30T12:58:10Z</dcterms:modified>
</cp:coreProperties>
</file>